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447" r:id="rId2"/>
    <p:sldId id="532" r:id="rId3"/>
    <p:sldId id="306" r:id="rId4"/>
    <p:sldId id="494" r:id="rId5"/>
    <p:sldId id="537" r:id="rId6"/>
    <p:sldId id="463" r:id="rId7"/>
    <p:sldId id="464" r:id="rId8"/>
    <p:sldId id="465" r:id="rId9"/>
    <p:sldId id="466" r:id="rId10"/>
    <p:sldId id="544" r:id="rId11"/>
    <p:sldId id="543" r:id="rId12"/>
    <p:sldId id="467" r:id="rId13"/>
    <p:sldId id="469" r:id="rId14"/>
    <p:sldId id="477" r:id="rId15"/>
    <p:sldId id="481" r:id="rId16"/>
    <p:sldId id="479" r:id="rId17"/>
    <p:sldId id="536" r:id="rId18"/>
    <p:sldId id="496" r:id="rId19"/>
    <p:sldId id="497" r:id="rId20"/>
    <p:sldId id="498" r:id="rId21"/>
    <p:sldId id="499" r:id="rId22"/>
    <p:sldId id="500" r:id="rId23"/>
    <p:sldId id="501" r:id="rId24"/>
    <p:sldId id="503" r:id="rId25"/>
    <p:sldId id="504" r:id="rId26"/>
    <p:sldId id="505" r:id="rId27"/>
    <p:sldId id="506" r:id="rId28"/>
    <p:sldId id="507" r:id="rId29"/>
    <p:sldId id="508" r:id="rId30"/>
    <p:sldId id="535" r:id="rId31"/>
    <p:sldId id="486" r:id="rId32"/>
    <p:sldId id="487" r:id="rId33"/>
    <p:sldId id="489" r:id="rId34"/>
    <p:sldId id="491" r:id="rId35"/>
    <p:sldId id="490" r:id="rId36"/>
    <p:sldId id="493" r:id="rId37"/>
    <p:sldId id="492" r:id="rId38"/>
    <p:sldId id="539" r:id="rId39"/>
    <p:sldId id="542" r:id="rId40"/>
    <p:sldId id="540" r:id="rId41"/>
    <p:sldId id="545" r:id="rId42"/>
    <p:sldId id="546" r:id="rId43"/>
    <p:sldId id="547" r:id="rId44"/>
    <p:sldId id="548" r:id="rId45"/>
    <p:sldId id="541" r:id="rId46"/>
    <p:sldId id="509" r:id="rId47"/>
    <p:sldId id="510" r:id="rId48"/>
    <p:sldId id="511" r:id="rId49"/>
    <p:sldId id="549" r:id="rId50"/>
    <p:sldId id="550" r:id="rId51"/>
    <p:sldId id="551" r:id="rId52"/>
    <p:sldId id="552" r:id="rId53"/>
    <p:sldId id="553" r:id="rId54"/>
    <p:sldId id="554" r:id="rId55"/>
    <p:sldId id="555" r:id="rId56"/>
    <p:sldId id="556" r:id="rId57"/>
    <p:sldId id="557" r:id="rId58"/>
    <p:sldId id="558" r:id="rId59"/>
    <p:sldId id="559" r:id="rId60"/>
    <p:sldId id="560" r:id="rId61"/>
    <p:sldId id="561" r:id="rId62"/>
    <p:sldId id="562" r:id="rId63"/>
    <p:sldId id="512" r:id="rId64"/>
    <p:sldId id="513" r:id="rId65"/>
    <p:sldId id="514" r:id="rId66"/>
    <p:sldId id="515" r:id="rId67"/>
    <p:sldId id="516" r:id="rId68"/>
    <p:sldId id="517" r:id="rId69"/>
    <p:sldId id="518" r:id="rId70"/>
    <p:sldId id="519" r:id="rId71"/>
    <p:sldId id="520" r:id="rId72"/>
    <p:sldId id="521" r:id="rId73"/>
    <p:sldId id="522" r:id="rId74"/>
    <p:sldId id="523" r:id="rId75"/>
    <p:sldId id="524" r:id="rId76"/>
    <p:sldId id="525" r:id="rId77"/>
    <p:sldId id="526" r:id="rId78"/>
    <p:sldId id="527" r:id="rId79"/>
    <p:sldId id="528" r:id="rId80"/>
    <p:sldId id="529" r:id="rId81"/>
    <p:sldId id="530" r:id="rId82"/>
    <p:sldId id="531" r:id="rId8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8692"/>
    <a:srgbClr val="FFEC3B"/>
    <a:srgbClr val="FFF175"/>
    <a:srgbClr val="FFCE07"/>
    <a:srgbClr val="4609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784" autoAdjust="0"/>
  </p:normalViewPr>
  <p:slideViewPr>
    <p:cSldViewPr>
      <p:cViewPr>
        <p:scale>
          <a:sx n="70" d="100"/>
          <a:sy n="70" d="100"/>
        </p:scale>
        <p:origin x="-1374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Owner\Downloads\M%20and%20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3"/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val>
            <c:numRef>
              <c:f>'[M and A.xlsx]Sheet1'!$A$1:$A$2</c:f>
              <c:numCache>
                <c:formatCode>0%</c:formatCode>
                <c:ptCount val="2"/>
                <c:pt idx="0">
                  <c:v>0.25</c:v>
                </c:pt>
                <c:pt idx="1">
                  <c:v>0.75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6AC0C-B816-4C39-A75B-635699F8CE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55AAE-D626-4F46-9392-2ABE25DFB141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9620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chemeClr val="bg1"/>
                </a:solidFill>
              </a:rPr>
              <a:t>GROWTH: +7.6% (next 5 years)  </a:t>
            </a:r>
          </a:p>
          <a:p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By acquiring </a:t>
            </a:r>
            <a:r>
              <a:rPr lang="en-US" sz="1200" b="1" dirty="0" err="1" smtClean="0"/>
              <a:t>Movianto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Owens&amp;Minor</a:t>
            </a:r>
            <a:r>
              <a:rPr lang="en-US" sz="1200" b="1" dirty="0" smtClean="0"/>
              <a:t> has increased its infrastructure by 1/3. Such a large acquisition cannot be left w/o proper integration into the parent company to ensure success.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1/3 of operations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/>
              <a:t>Smaller</a:t>
            </a:r>
            <a:r>
              <a:rPr lang="en-US" sz="1200" b="1" baseline="0" dirty="0" smtClean="0"/>
              <a:t> revenues but way faster growth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/>
              <a:t>Fits well into long term vision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43448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Need to explain why we only evaluated the countries they’re in right now</a:t>
            </a:r>
          </a:p>
          <a:p>
            <a:endParaRPr lang="en-CA" dirty="0" smtClean="0"/>
          </a:p>
          <a:p>
            <a:r>
              <a:rPr lang="en-CA" dirty="0" smtClean="0"/>
              <a:t>Introduce DTP</a:t>
            </a:r>
          </a:p>
          <a:p>
            <a:r>
              <a:rPr lang="en-CA" dirty="0" smtClean="0"/>
              <a:t>25% of UK is DTP and RWA</a:t>
            </a:r>
            <a:r>
              <a:rPr lang="en-CA" baseline="0" dirty="0"/>
              <a:t> </a:t>
            </a:r>
            <a:r>
              <a:rPr lang="en-CA" baseline="0" dirty="0" smtClean="0"/>
              <a:t>marketresearch.com</a:t>
            </a:r>
          </a:p>
          <a:p>
            <a:endParaRPr lang="en-CA" baseline="0" dirty="0" smtClean="0"/>
          </a:p>
          <a:p>
            <a:r>
              <a:rPr lang="en-CA" baseline="0" dirty="0" smtClean="0"/>
              <a:t>Top 20 pharmaceuticals and whether or not they have DTP (6/7 of the top 10 already have DTP) worldwide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Single channel market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  <a:p>
            <a:endParaRPr lang="en-CA" baseline="0" dirty="0" smtClean="0"/>
          </a:p>
          <a:p>
            <a:r>
              <a:rPr lang="en-CA" baseline="0" dirty="0" smtClean="0"/>
              <a:t>p.8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Alliance Boots 2500</a:t>
            </a:r>
          </a:p>
          <a:p>
            <a:r>
              <a:rPr lang="en-CA" dirty="0" smtClean="0"/>
              <a:t>Coop Pharmacy 800</a:t>
            </a:r>
          </a:p>
          <a:p>
            <a:r>
              <a:rPr lang="en-CA" dirty="0" smtClean="0"/>
              <a:t>Lloyds Pharmacy</a:t>
            </a:r>
            <a:r>
              <a:rPr lang="en-CA" baseline="0" dirty="0" smtClean="0"/>
              <a:t> 1600</a:t>
            </a:r>
          </a:p>
          <a:p>
            <a:r>
              <a:rPr lang="en-CA" baseline="0" dirty="0" err="1" smtClean="0"/>
              <a:t>Newmark</a:t>
            </a:r>
            <a:r>
              <a:rPr lang="en-CA" baseline="0" dirty="0" smtClean="0"/>
              <a:t> 2000 independent pharmacies (buying group)</a:t>
            </a:r>
          </a:p>
          <a:p>
            <a:r>
              <a:rPr lang="en-CA" baseline="0" dirty="0" err="1" smtClean="0"/>
              <a:t>Rowlands</a:t>
            </a:r>
            <a:r>
              <a:rPr lang="en-CA" baseline="0" dirty="0" smtClean="0"/>
              <a:t> 500 </a:t>
            </a:r>
          </a:p>
          <a:p>
            <a:r>
              <a:rPr lang="en-CA" baseline="0" dirty="0" smtClean="0"/>
              <a:t>Superdrug 225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Alliance Boots 2500</a:t>
            </a:r>
          </a:p>
          <a:p>
            <a:r>
              <a:rPr lang="en-CA" dirty="0" smtClean="0"/>
              <a:t>Coop Pharmacy 800</a:t>
            </a:r>
          </a:p>
          <a:p>
            <a:r>
              <a:rPr lang="en-CA" dirty="0" smtClean="0"/>
              <a:t>Lloyds Pharmacy</a:t>
            </a:r>
            <a:r>
              <a:rPr lang="en-CA" baseline="0" dirty="0" smtClean="0"/>
              <a:t> 1600</a:t>
            </a:r>
          </a:p>
          <a:p>
            <a:r>
              <a:rPr lang="en-CA" baseline="0" dirty="0" err="1" smtClean="0"/>
              <a:t>Newmark</a:t>
            </a:r>
            <a:r>
              <a:rPr lang="en-CA" baseline="0" dirty="0" smtClean="0"/>
              <a:t> 2000 independent pharmacies (buying group)</a:t>
            </a:r>
          </a:p>
          <a:p>
            <a:r>
              <a:rPr lang="en-CA" baseline="0" dirty="0" err="1" smtClean="0"/>
              <a:t>Rowlands</a:t>
            </a:r>
            <a:r>
              <a:rPr lang="en-CA" baseline="0" dirty="0" smtClean="0"/>
              <a:t> 500 </a:t>
            </a:r>
          </a:p>
          <a:p>
            <a:r>
              <a:rPr lang="en-CA" baseline="0" dirty="0" smtClean="0"/>
              <a:t>Superdrug 225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Alliance Boots 2500</a:t>
            </a:r>
          </a:p>
          <a:p>
            <a:r>
              <a:rPr lang="en-CA" dirty="0" smtClean="0"/>
              <a:t>Coop Pharmacy 800</a:t>
            </a:r>
          </a:p>
          <a:p>
            <a:r>
              <a:rPr lang="en-CA" dirty="0" smtClean="0"/>
              <a:t>Lloyds Pharmacy</a:t>
            </a:r>
            <a:r>
              <a:rPr lang="en-CA" baseline="0" dirty="0" smtClean="0"/>
              <a:t> 1600</a:t>
            </a:r>
          </a:p>
          <a:p>
            <a:r>
              <a:rPr lang="en-CA" baseline="0" dirty="0" err="1" smtClean="0"/>
              <a:t>Newmark</a:t>
            </a:r>
            <a:r>
              <a:rPr lang="en-CA" baseline="0" dirty="0" smtClean="0"/>
              <a:t> 2000 independent pharmacies (buying group)</a:t>
            </a:r>
          </a:p>
          <a:p>
            <a:r>
              <a:rPr lang="en-CA" baseline="0" dirty="0" err="1" smtClean="0"/>
              <a:t>Rowlands</a:t>
            </a:r>
            <a:r>
              <a:rPr lang="en-CA" baseline="0" dirty="0" smtClean="0"/>
              <a:t> 500 </a:t>
            </a:r>
          </a:p>
          <a:p>
            <a:r>
              <a:rPr lang="en-CA" baseline="0" dirty="0" smtClean="0"/>
              <a:t>Superdrug 225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Also they will only be able to get the drugs from the manufacturers so that sucks for them</a:t>
            </a:r>
          </a:p>
          <a:p>
            <a:endParaRPr lang="en-CA" dirty="0" smtClean="0"/>
          </a:p>
          <a:p>
            <a:r>
              <a:rPr lang="en-CA" dirty="0" smtClean="0"/>
              <a:t>And they</a:t>
            </a:r>
            <a:r>
              <a:rPr lang="en-CA" baseline="0" dirty="0" smtClean="0"/>
              <a:t> save money by doing so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46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1902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9066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According to companies website and case information: </a:t>
            </a:r>
          </a:p>
          <a:p>
            <a:endParaRPr lang="en-US" dirty="0" smtClean="0"/>
          </a:p>
          <a:p>
            <a:r>
              <a:rPr lang="en-US" dirty="0" smtClean="0"/>
              <a:t>TOGETHER WE ARE STRONGER:</a:t>
            </a:r>
          </a:p>
          <a:p>
            <a:endParaRPr lang="en-US" dirty="0" smtClean="0"/>
          </a:p>
          <a:p>
            <a:r>
              <a:rPr lang="en-US" dirty="0" smtClean="0"/>
              <a:t>	innovative solutions for positive patient outcomes</a:t>
            </a:r>
          </a:p>
          <a:p>
            <a:r>
              <a:rPr lang="en-US" dirty="0" smtClean="0"/>
              <a:t>	taking healthcare logistics to the next level</a:t>
            </a:r>
          </a:p>
          <a:p>
            <a:r>
              <a:rPr lang="en-US" dirty="0" smtClean="0"/>
              <a:t>	helping manufacturers make impact globally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66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94885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0897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200" b="1" dirty="0" smtClean="0">
                <a:solidFill>
                  <a:srgbClr val="000000"/>
                </a:solidFill>
              </a:rPr>
              <a:t>OM Management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</a:rPr>
              <a:t>Want to integrate </a:t>
            </a:r>
            <a:r>
              <a:rPr lang="en-US" sz="1200" dirty="0" err="1" smtClean="0">
                <a:solidFill>
                  <a:srgbClr val="000000"/>
                </a:solidFill>
              </a:rPr>
              <a:t>Movianto</a:t>
            </a:r>
            <a:r>
              <a:rPr lang="en-US" sz="1200" dirty="0" smtClean="0">
                <a:solidFill>
                  <a:srgbClr val="000000"/>
                </a:solidFill>
              </a:rPr>
              <a:t> into culture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</a:rPr>
              <a:t>Want to see opportunities for further growth</a:t>
            </a:r>
            <a:endParaRPr lang="en-US" sz="1100" dirty="0" smtClean="0">
              <a:solidFill>
                <a:srgbClr val="000000"/>
              </a:solidFill>
            </a:endParaRPr>
          </a:p>
          <a:p>
            <a:endParaRPr lang="en-US" dirty="0" smtClean="0"/>
          </a:p>
          <a:p>
            <a:pPr algn="l"/>
            <a:r>
              <a:rPr lang="en-US" sz="1200" b="1" dirty="0" err="1" smtClean="0">
                <a:solidFill>
                  <a:srgbClr val="000000"/>
                </a:solidFill>
              </a:rPr>
              <a:t>Movianto</a:t>
            </a:r>
            <a:r>
              <a:rPr lang="en-US" sz="1200" b="1" dirty="0" smtClean="0">
                <a:solidFill>
                  <a:srgbClr val="000000"/>
                </a:solidFill>
              </a:rPr>
              <a:t> Management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</a:rPr>
              <a:t>Want to keep their jobs</a:t>
            </a:r>
          </a:p>
          <a:p>
            <a:pPr algn="l"/>
            <a:r>
              <a:rPr lang="en-US" sz="1200" dirty="0" smtClean="0">
                <a:solidFill>
                  <a:srgbClr val="000000"/>
                </a:solidFill>
              </a:rPr>
              <a:t>Want to apply their expertise – don</a:t>
            </a:r>
            <a:r>
              <a:rPr lang="fr-FR" sz="1200" dirty="0" smtClean="0">
                <a:solidFill>
                  <a:srgbClr val="000000"/>
                </a:solidFill>
              </a:rPr>
              <a:t>’</a:t>
            </a:r>
            <a:r>
              <a:rPr lang="en-US" sz="1200" dirty="0" smtClean="0">
                <a:solidFill>
                  <a:srgbClr val="000000"/>
                </a:solidFill>
              </a:rPr>
              <a:t>t want to be told what to do</a:t>
            </a:r>
          </a:p>
          <a:p>
            <a:pPr algn="l"/>
            <a:endParaRPr lang="en-US" sz="1200" dirty="0" smtClean="0">
              <a:solidFill>
                <a:srgbClr val="000000"/>
              </a:solidFill>
            </a:endParaRPr>
          </a:p>
          <a:p>
            <a:pPr algn="l"/>
            <a:r>
              <a:rPr lang="en-US" sz="1100" b="1" dirty="0" err="1" smtClean="0">
                <a:solidFill>
                  <a:srgbClr val="000000"/>
                </a:solidFill>
              </a:rPr>
              <a:t>Movianto</a:t>
            </a:r>
            <a:r>
              <a:rPr lang="en-US" sz="1100" b="1" dirty="0" smtClean="0">
                <a:solidFill>
                  <a:srgbClr val="000000"/>
                </a:solidFill>
              </a:rPr>
              <a:t> employees</a:t>
            </a:r>
          </a:p>
          <a:p>
            <a:pPr algn="l"/>
            <a:r>
              <a:rPr lang="en-US" sz="1100" dirty="0" smtClean="0">
                <a:solidFill>
                  <a:srgbClr val="000000"/>
                </a:solidFill>
              </a:rPr>
              <a:t>Don’t want to lose their job</a:t>
            </a:r>
          </a:p>
          <a:p>
            <a:pPr algn="l"/>
            <a:r>
              <a:rPr lang="en-US" sz="1100" dirty="0" smtClean="0">
                <a:solidFill>
                  <a:srgbClr val="000000"/>
                </a:solidFill>
              </a:rPr>
              <a:t>Resistant to change</a:t>
            </a:r>
            <a:endParaRPr lang="en-US" sz="1050" dirty="0" smtClean="0">
              <a:solidFill>
                <a:srgbClr val="000000"/>
              </a:solidFill>
            </a:endParaRPr>
          </a:p>
          <a:p>
            <a:pPr algn="l"/>
            <a:endParaRPr lang="en-US" sz="1100" dirty="0" smtClean="0">
              <a:solidFill>
                <a:srgbClr val="000000"/>
              </a:solidFill>
            </a:endParaRPr>
          </a:p>
          <a:p>
            <a:r>
              <a:rPr lang="en-US" sz="1200" b="1" dirty="0" err="1" smtClean="0">
                <a:solidFill>
                  <a:srgbClr val="000000"/>
                </a:solidFill>
              </a:rPr>
              <a:t>Pharmceutical</a:t>
            </a:r>
            <a:r>
              <a:rPr lang="en-US" sz="1200" b="1" dirty="0" smtClean="0">
                <a:solidFill>
                  <a:srgbClr val="000000"/>
                </a:solidFill>
              </a:rPr>
              <a:t> Manufacturers in EU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(suppliers)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Want access to US market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Want quality of service to stay the same</a:t>
            </a:r>
          </a:p>
          <a:p>
            <a:endParaRPr lang="en-US" dirty="0" smtClean="0"/>
          </a:p>
          <a:p>
            <a:r>
              <a:rPr lang="en-US" sz="1200" b="1" dirty="0" smtClean="0">
                <a:solidFill>
                  <a:srgbClr val="000000"/>
                </a:solidFill>
              </a:rPr>
              <a:t>Medical Supplies Manufacturers in US</a:t>
            </a:r>
          </a:p>
          <a:p>
            <a:r>
              <a:rPr lang="en-US" sz="1200" b="1" dirty="0" smtClean="0">
                <a:solidFill>
                  <a:srgbClr val="000000"/>
                </a:solidFill>
              </a:rPr>
              <a:t>(suppliers)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Want access to EU market</a:t>
            </a:r>
          </a:p>
          <a:p>
            <a:endParaRPr lang="en-US" dirty="0" smtClean="0"/>
          </a:p>
          <a:p>
            <a:r>
              <a:rPr lang="en-US" sz="1200" b="1" dirty="0" smtClean="0">
                <a:solidFill>
                  <a:srgbClr val="000000"/>
                </a:solidFill>
              </a:rPr>
              <a:t>Point of Care Providers (buyers)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don’t want services to get worse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111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0178" indent="-150178" defTabSz="490125">
              <a:spcBef>
                <a:spcPts val="516"/>
              </a:spcBef>
              <a:spcAft>
                <a:spcPct val="20000"/>
              </a:spcAft>
              <a:buFontTx/>
              <a:buChar char="•"/>
            </a:pPr>
            <a:r>
              <a:rPr lang="en-CA" sz="900" dirty="0" smtClean="0"/>
              <a:t>The approach for training will be </a:t>
            </a:r>
            <a:r>
              <a:rPr lang="en-CA" sz="900" b="1" dirty="0" smtClean="0"/>
              <a:t>Train the Trainer </a:t>
            </a:r>
          </a:p>
          <a:p>
            <a:pPr marL="150178" indent="-150178" defTabSz="490125">
              <a:spcBef>
                <a:spcPts val="516"/>
              </a:spcBef>
              <a:spcAft>
                <a:spcPct val="20000"/>
              </a:spcAft>
              <a:buFontTx/>
              <a:buChar char="•"/>
            </a:pPr>
            <a:r>
              <a:rPr lang="en-CA" sz="900" dirty="0" smtClean="0"/>
              <a:t>A total of 17 weeks of training preparation and delivery is planned for the &lt;Client&gt; Training Lead</a:t>
            </a:r>
          </a:p>
          <a:p>
            <a:pPr marL="150178" indent="-150178" defTabSz="490125">
              <a:spcBef>
                <a:spcPts val="516"/>
              </a:spcBef>
              <a:spcAft>
                <a:spcPct val="20000"/>
              </a:spcAft>
              <a:buFontTx/>
              <a:buChar char="•"/>
            </a:pPr>
            <a:r>
              <a:rPr lang="en-CA" sz="900" dirty="0" smtClean="0"/>
              <a:t>A total of 5 weeks is planned for the &lt;Trainer&gt; Senior Trainer, and 13 weeks for the &lt;Trainer&gt; Training Specialists</a:t>
            </a:r>
          </a:p>
          <a:p>
            <a:pPr marL="150178" indent="-150178" defTabSz="490125">
              <a:spcBef>
                <a:spcPts val="516"/>
              </a:spcBef>
              <a:spcAft>
                <a:spcPct val="20000"/>
              </a:spcAft>
              <a:buFontTx/>
              <a:buChar char="•"/>
            </a:pPr>
            <a:r>
              <a:rPr lang="en-CA" sz="900" dirty="0" smtClean="0"/>
              <a:t>A sum total of </a:t>
            </a:r>
            <a:r>
              <a:rPr lang="en-CA" sz="900" b="1" dirty="0" smtClean="0"/>
              <a:t>35 weeks of effort are planned for training preparation and delivery</a:t>
            </a:r>
            <a:r>
              <a:rPr lang="en-CA" sz="900" dirty="0" smtClean="0"/>
              <a:t>; This does not include effort of &lt;Client&gt; Trainers and Trainees</a:t>
            </a:r>
            <a:endParaRPr lang="en-CA" sz="900" b="1" dirty="0" smtClean="0"/>
          </a:p>
          <a:p>
            <a:pPr marL="150178" indent="-150178" defTabSz="490125">
              <a:spcBef>
                <a:spcPts val="516"/>
              </a:spcBef>
              <a:spcAft>
                <a:spcPct val="20000"/>
              </a:spcAft>
              <a:buFontTx/>
              <a:buChar char="•"/>
            </a:pPr>
            <a:r>
              <a:rPr lang="en-CA" sz="900" b="1" dirty="0" smtClean="0"/>
              <a:t>Approach for Trainers</a:t>
            </a:r>
            <a:r>
              <a:rPr lang="en-CA" sz="900" dirty="0" smtClean="0"/>
              <a:t>:</a:t>
            </a:r>
          </a:p>
          <a:p>
            <a:pPr marL="683991" lvl="1" indent="-294894" defTabSz="490125">
              <a:spcBef>
                <a:spcPts val="516"/>
              </a:spcBef>
              <a:spcAft>
                <a:spcPct val="20000"/>
              </a:spcAft>
              <a:buFont typeface="Wingdings" charset="0"/>
              <a:buChar char="§"/>
            </a:pPr>
            <a:r>
              <a:rPr lang="en-CA" sz="900" dirty="0" smtClean="0"/>
              <a:t>A number of &lt;Client&gt; staff will be selected across various functions to be trained as Trainers for their peers</a:t>
            </a:r>
          </a:p>
          <a:p>
            <a:pPr marL="683991" lvl="1" indent="-294894" defTabSz="490125">
              <a:spcBef>
                <a:spcPts val="516"/>
              </a:spcBef>
              <a:spcAft>
                <a:spcPct val="20000"/>
              </a:spcAft>
              <a:buFont typeface="Wingdings" charset="0"/>
              <a:buChar char="§"/>
            </a:pPr>
            <a:r>
              <a:rPr lang="en-CA" sz="900" dirty="0" smtClean="0"/>
              <a:t>The &lt;Client&gt; Training Lead in collaboration with &lt;Trainer&gt; trainers will provide a combination of One-on-One training and Classroom training for the selected Trainers</a:t>
            </a:r>
          </a:p>
          <a:p>
            <a:pPr marL="683991" lvl="1" indent="-294894" defTabSz="490125">
              <a:spcBef>
                <a:spcPts val="516"/>
              </a:spcBef>
              <a:spcAft>
                <a:spcPct val="20000"/>
              </a:spcAft>
              <a:buFont typeface="Wingdings" charset="0"/>
              <a:buChar char="§"/>
            </a:pPr>
            <a:r>
              <a:rPr lang="en-CA" sz="900" dirty="0" smtClean="0"/>
              <a:t>Training and knowledge transfer will be tailored around the unique business processes of each function/ user category</a:t>
            </a:r>
          </a:p>
          <a:p>
            <a:pPr marL="683991" lvl="1" indent="-294894" defTabSz="490125">
              <a:spcBef>
                <a:spcPts val="516"/>
              </a:spcBef>
              <a:spcAft>
                <a:spcPct val="20000"/>
              </a:spcAft>
              <a:buFont typeface="Wingdings" charset="0"/>
              <a:buChar char="§"/>
            </a:pPr>
            <a:r>
              <a:rPr lang="en-CA" sz="900" dirty="0" smtClean="0"/>
              <a:t>Each &lt;Client&gt; Trainer will perform a proficiency test to confirm understanding and capabilities to train their peers</a:t>
            </a:r>
          </a:p>
          <a:p>
            <a:pPr marL="150178" indent="-150178" defTabSz="490125">
              <a:spcBef>
                <a:spcPts val="516"/>
              </a:spcBef>
              <a:spcAft>
                <a:spcPct val="20000"/>
              </a:spcAft>
              <a:buFontTx/>
              <a:buChar char="•"/>
            </a:pPr>
            <a:r>
              <a:rPr lang="en-CA" sz="900" b="1" dirty="0" smtClean="0"/>
              <a:t>Approach for End Users</a:t>
            </a:r>
            <a:r>
              <a:rPr lang="en-CA" sz="900" dirty="0" smtClean="0"/>
              <a:t>:</a:t>
            </a:r>
          </a:p>
          <a:p>
            <a:pPr marL="683991" lvl="1" indent="-294894" defTabSz="490125">
              <a:spcBef>
                <a:spcPts val="516"/>
              </a:spcBef>
              <a:spcAft>
                <a:spcPct val="20000"/>
              </a:spcAft>
              <a:buFont typeface="Wingdings" charset="0"/>
              <a:buChar char="§"/>
            </a:pPr>
            <a:r>
              <a:rPr lang="en-CA" sz="900" dirty="0" smtClean="0"/>
              <a:t>Training for End Users will be lead by &lt;Client&gt; Trainers with support from &lt;Trainer&gt; Trainers and the &lt;Client&gt; Training Lead</a:t>
            </a:r>
          </a:p>
          <a:p>
            <a:pPr marL="683991" lvl="1" indent="-294894" defTabSz="490125">
              <a:spcBef>
                <a:spcPts val="516"/>
              </a:spcBef>
              <a:spcAft>
                <a:spcPct val="20000"/>
              </a:spcAft>
              <a:buFont typeface="Wingdings" charset="0"/>
              <a:buChar char="§"/>
            </a:pPr>
            <a:r>
              <a:rPr lang="en-CA" sz="900" dirty="0" smtClean="0"/>
              <a:t>End User training for Phase 1 will be conducted over </a:t>
            </a:r>
            <a:r>
              <a:rPr lang="en-CA" sz="900" b="1" dirty="0" smtClean="0"/>
              <a:t>4 weeks</a:t>
            </a:r>
            <a:r>
              <a:rPr lang="en-CA" sz="900" dirty="0" smtClean="0"/>
              <a:t> prior to implementation </a:t>
            </a:r>
          </a:p>
          <a:p>
            <a:pPr marL="683991" lvl="1" indent="-294894" defTabSz="490125">
              <a:spcBef>
                <a:spcPts val="516"/>
              </a:spcBef>
              <a:spcAft>
                <a:spcPct val="20000"/>
              </a:spcAft>
              <a:buFont typeface="Wingdings" charset="0"/>
              <a:buChar char="§"/>
            </a:pPr>
            <a:r>
              <a:rPr lang="en-CA" sz="900" dirty="0" smtClean="0"/>
              <a:t>As possible, training for external end users (e.g. Government Agents) will be delivered online</a:t>
            </a:r>
          </a:p>
          <a:p>
            <a:pPr marL="683991" lvl="1" indent="-294894" defTabSz="490125">
              <a:spcBef>
                <a:spcPts val="516"/>
              </a:spcBef>
              <a:spcAft>
                <a:spcPct val="20000"/>
              </a:spcAft>
              <a:buFont typeface="Wingdings" charset="0"/>
              <a:buChar char="§"/>
            </a:pPr>
            <a:r>
              <a:rPr lang="en-CA" sz="900" dirty="0" smtClean="0"/>
              <a:t>End User training will be tailored around the unique processes of each function</a:t>
            </a:r>
          </a:p>
          <a:p>
            <a:pPr marL="683991" lvl="1" indent="-294894" defTabSz="490125">
              <a:spcBef>
                <a:spcPts val="516"/>
              </a:spcBef>
              <a:spcAft>
                <a:spcPct val="20000"/>
              </a:spcAft>
              <a:buFont typeface="Wingdings" charset="0"/>
              <a:buChar char="§"/>
            </a:pPr>
            <a:r>
              <a:rPr lang="en-CA" sz="900" dirty="0" smtClean="0"/>
              <a:t>2 weeks of post implementation support will be provided by &lt;Trainer&gt; and &lt;Client&gt; Trainers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78154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000000"/>
                </a:solidFill>
              </a:rPr>
              <a:t>EVOLUTION NOT REVOLUTION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Buyers and suppliers: same or better services, access to foreign markets in the long-term</a:t>
            </a:r>
          </a:p>
          <a:p>
            <a:r>
              <a:rPr lang="en-US" sz="1200" dirty="0" smtClean="0">
                <a:solidFill>
                  <a:srgbClr val="000000"/>
                </a:solidFill>
              </a:rPr>
              <a:t>Employees and management: values and</a:t>
            </a:r>
            <a:r>
              <a:rPr lang="en-US" sz="1200" baseline="0" dirty="0" smtClean="0">
                <a:solidFill>
                  <a:srgbClr val="000000"/>
                </a:solidFill>
              </a:rPr>
              <a:t> goals of two companies are aligned </a:t>
            </a:r>
            <a:endParaRPr lang="en-US" sz="1200" dirty="0" smtClean="0">
              <a:solidFill>
                <a:srgbClr val="000000"/>
              </a:solidFill>
            </a:endParaRPr>
          </a:p>
          <a:p>
            <a:r>
              <a:rPr lang="en-US" sz="1200" dirty="0" smtClean="0">
                <a:solidFill>
                  <a:srgbClr val="000000"/>
                </a:solidFill>
              </a:rPr>
              <a:t> Shareholders: building synergies between two companies will enable management to meet their long term vision of dominating the</a:t>
            </a:r>
            <a:r>
              <a:rPr lang="en-US" sz="1200" baseline="0" dirty="0" smtClean="0">
                <a:solidFill>
                  <a:srgbClr val="000000"/>
                </a:solidFill>
              </a:rPr>
              <a:t> distribution services and therefore making lots of money</a:t>
            </a:r>
            <a:endParaRPr lang="en-US" sz="1800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58663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Need to explain why we only evaluated the countries they’re in right now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Need to explain why we only evaluated the countries they’re in right now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Need to explain why we only evaluated the countries they’re in right now</a:t>
            </a:r>
          </a:p>
          <a:p>
            <a:endParaRPr lang="en-CA" dirty="0" smtClean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55AAE-D626-4F46-9392-2ABE25DFB141}" type="slidenum">
              <a:rPr lang="en-CA" smtClean="0"/>
              <a:pPr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90903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308570"/>
            <a:ext cx="9252520" cy="567192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Rectangle 7"/>
          <p:cNvSpPr/>
          <p:nvPr userDrawn="1"/>
        </p:nvSpPr>
        <p:spPr>
          <a:xfrm>
            <a:off x="-252536" y="3291830"/>
            <a:ext cx="9702827" cy="185167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10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3959932" y="4569972"/>
            <a:ext cx="5688632" cy="9456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Helvetica"/>
                <a:cs typeface="Helvetica"/>
              </a:rPr>
              <a:t>Wings Consulting – </a:t>
            </a:r>
            <a:r>
              <a:rPr lang="en-US" sz="1400" dirty="0" err="1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Helvetica"/>
                <a:cs typeface="Helvetica"/>
              </a:rPr>
              <a:t>Conor</a:t>
            </a:r>
            <a:r>
              <a:rPr lang="en-US" sz="14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Helvetica"/>
                <a:cs typeface="Helvetica"/>
              </a:rPr>
              <a:t>, Jayden, Monique, Paulina</a:t>
            </a:r>
            <a:endParaRPr lang="en-US" sz="1800" dirty="0" smtClean="0">
              <a:ln>
                <a:solidFill>
                  <a:schemeClr val="bg1">
                    <a:alpha val="40000"/>
                  </a:schemeClr>
                </a:solidFill>
              </a:ln>
              <a:solidFill>
                <a:schemeClr val="bg1"/>
              </a:solidFill>
              <a:latin typeface="Helvetica"/>
              <a:cs typeface="Helvetic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2088" y="3629471"/>
            <a:ext cx="7772400" cy="1102519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55776" y="3147814"/>
            <a:ext cx="6400800" cy="131445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6327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8677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9843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324544" y="-290568"/>
            <a:ext cx="10153128" cy="6815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-20538"/>
            <a:ext cx="8784976" cy="620688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CA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216" y="4894008"/>
            <a:ext cx="4623792" cy="273844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Sources will be going into this space over here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017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487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204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0018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0661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5999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06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6181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5C5C-23B3-4215-88D3-11A95D1A8886}" type="datetimeFigureOut">
              <a:rPr lang="en-CA" smtClean="0"/>
              <a:pPr/>
              <a:t>16/02/2013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B666BC-FBC3-4BFC-ACF2-B5A6047497FF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57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92088" y="3701479"/>
            <a:ext cx="7772400" cy="1102519"/>
          </a:xfrm>
        </p:spPr>
        <p:txBody>
          <a:bodyPr>
            <a:noAutofit/>
          </a:bodyPr>
          <a:lstStyle/>
          <a:p>
            <a:r>
              <a:rPr lang="en-US" sz="3600" dirty="0" smtClean="0"/>
              <a:t>OWENS &amp; MINOR</a:t>
            </a:r>
            <a:r>
              <a:rPr lang="en-US" sz="3600" dirty="0"/>
              <a:t> </a:t>
            </a:r>
            <a:r>
              <a:rPr lang="en-US" sz="3600" dirty="0" smtClean="0"/>
              <a:t>INC.</a:t>
            </a:r>
            <a:br>
              <a:rPr lang="en-US" sz="3600" dirty="0" smtClean="0"/>
            </a:br>
            <a:r>
              <a:rPr lang="en-US" sz="3600" dirty="0" smtClean="0"/>
              <a:t>Entering Europe</a:t>
            </a:r>
            <a:endParaRPr lang="en-US" sz="36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79512" y="3291830"/>
            <a:ext cx="8777064" cy="131445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Presented for Mr. Smith</a:t>
            </a:r>
            <a:r>
              <a:rPr lang="en-US" sz="1600" dirty="0"/>
              <a:t> </a:t>
            </a:r>
            <a:r>
              <a:rPr lang="en-US" sz="1600" dirty="0" smtClean="0"/>
              <a:t>- President and CEO, Mr. </a:t>
            </a:r>
            <a:r>
              <a:rPr lang="en-US" sz="1600" dirty="0" err="1" smtClean="0"/>
              <a:t>Bierman</a:t>
            </a:r>
            <a:r>
              <a:rPr lang="en-US" sz="1600" dirty="0"/>
              <a:t> </a:t>
            </a:r>
            <a:r>
              <a:rPr lang="en-US" sz="1600" dirty="0" smtClean="0"/>
              <a:t>- Executive VP and COO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3744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8784976" cy="620688"/>
          </a:xfrm>
        </p:spPr>
        <p:txBody>
          <a:bodyPr/>
          <a:lstStyle/>
          <a:p>
            <a:r>
              <a:rPr lang="en-US" sz="2400" dirty="0" smtClean="0"/>
              <a:t>INTEGRATE CULTURE. KEEP BUSINESS PRACTICES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9552" y="627535"/>
            <a:ext cx="4752528" cy="3528392"/>
            <a:chOff x="539552" y="627534"/>
            <a:chExt cx="4824536" cy="3600401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3051448" y="627535"/>
              <a:ext cx="8384" cy="33123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27584" y="2211711"/>
              <a:ext cx="453650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1107885" y="2289235"/>
              <a:ext cx="3600401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FORM OF INTEGRATION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3939904"/>
              <a:ext cx="4824536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CULTURE INTEGRATION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769418"/>
              <a:ext cx="1872208" cy="1254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Standalone Unit</a:t>
              </a:r>
            </a:p>
            <a:p>
              <a:pPr algn="ctr"/>
              <a:r>
                <a:rPr lang="en-US" sz="1600" dirty="0" smtClean="0"/>
                <a:t>Buyer’s Culture</a:t>
              </a:r>
              <a:endParaRPr lang="en-US" sz="1600" dirty="0"/>
            </a:p>
            <a:p>
              <a:pPr algn="ctr"/>
              <a:r>
                <a:rPr lang="en-US" sz="1050" dirty="0" smtClean="0"/>
                <a:t>Works best when:</a:t>
              </a:r>
            </a:p>
            <a:p>
              <a:pPr algn="ctr"/>
              <a:r>
                <a:rPr lang="en-US" sz="1050" dirty="0" smtClean="0"/>
                <a:t>Acquired company is large and has a strong operations 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3848" y="761723"/>
              <a:ext cx="187220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Standalone Unit</a:t>
              </a:r>
            </a:p>
            <a:p>
              <a:pPr algn="ctr"/>
              <a:r>
                <a:rPr lang="en-US" sz="1600" dirty="0" smtClean="0"/>
                <a:t>Seller’s Culture</a:t>
              </a:r>
            </a:p>
            <a:p>
              <a:pPr algn="ctr"/>
              <a:r>
                <a:rPr lang="en-US" sz="1050" dirty="0" smtClean="0"/>
                <a:t>Works best when: </a:t>
              </a:r>
            </a:p>
            <a:p>
              <a:pPr algn="ctr"/>
              <a:r>
                <a:rPr lang="en-US" sz="1050" dirty="0" smtClean="0"/>
                <a:t>Entering a new market, no strong presence in this market</a:t>
              </a:r>
              <a:endParaRPr lang="en-US" sz="105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3608" y="2283718"/>
              <a:ext cx="1872208" cy="150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Assimilating Existing Units</a:t>
              </a:r>
            </a:p>
            <a:p>
              <a:pPr algn="ctr"/>
              <a:r>
                <a:rPr lang="en-US" sz="1600" dirty="0" smtClean="0"/>
                <a:t>Buyer’s Culture</a:t>
              </a:r>
            </a:p>
            <a:p>
              <a:pPr algn="ctr"/>
              <a:r>
                <a:rPr lang="en-US" sz="1050" dirty="0" smtClean="0"/>
                <a:t>Works best when:</a:t>
              </a:r>
            </a:p>
            <a:p>
              <a:pPr algn="ctr"/>
              <a:r>
                <a:rPr lang="en-US" sz="1050" dirty="0" smtClean="0"/>
                <a:t>Parent company’s unit needs resources to fuel growth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3848" y="2283718"/>
              <a:ext cx="1872208" cy="150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Assimilating Existing Units</a:t>
              </a:r>
            </a:p>
            <a:p>
              <a:pPr algn="ctr"/>
              <a:r>
                <a:rPr lang="en-US" sz="1600" dirty="0" smtClean="0"/>
                <a:t>Seller’s Culture</a:t>
              </a:r>
            </a:p>
            <a:p>
              <a:pPr algn="ctr"/>
              <a:r>
                <a:rPr lang="en-US" sz="1050" dirty="0" smtClean="0"/>
                <a:t>Works best when:</a:t>
              </a:r>
            </a:p>
            <a:p>
              <a:pPr algn="ctr"/>
              <a:r>
                <a:rPr lang="en-US" sz="1050" dirty="0" smtClean="0"/>
                <a:t>Acquired company has better brand and strong management</a:t>
              </a:r>
              <a:endParaRPr lang="en-US" sz="1050" dirty="0"/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652120" y="1419622"/>
            <a:ext cx="2981132" cy="6347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Movianto’s</a:t>
            </a:r>
            <a:r>
              <a:rPr lang="en-US" sz="1400" b="1" dirty="0" smtClean="0">
                <a:solidFill>
                  <a:srgbClr val="000000"/>
                </a:solidFill>
              </a:rPr>
              <a:t> operations equal half of O&amp;M’s operations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52120" y="2139702"/>
            <a:ext cx="2981132" cy="6347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Movianto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has strong brand and great customer relationship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52120" y="2859782"/>
            <a:ext cx="2981132" cy="6347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Moviento</a:t>
            </a:r>
            <a:r>
              <a:rPr lang="en-US" sz="1400" b="1" dirty="0" smtClean="0">
                <a:solidFill>
                  <a:srgbClr val="000000"/>
                </a:solidFill>
              </a:rPr>
              <a:t> is a successfully run business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Technology Innovation Management Review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8784976" cy="620688"/>
          </a:xfrm>
        </p:spPr>
        <p:txBody>
          <a:bodyPr/>
          <a:lstStyle/>
          <a:p>
            <a:r>
              <a:rPr lang="en-US" sz="2400" dirty="0" smtClean="0"/>
              <a:t>INTEGRATE CULTURE. KEEP BUSINESS PRACTICES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4248472"/>
            <a:ext cx="8568952" cy="62753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Operate </a:t>
            </a:r>
            <a:r>
              <a:rPr lang="en-US" sz="1600" b="1" dirty="0" err="1" smtClean="0"/>
              <a:t>Moviento</a:t>
            </a:r>
            <a:r>
              <a:rPr lang="en-US" sz="1600" b="1" dirty="0" smtClean="0"/>
              <a:t> as a standalone unit, but integrate it into O&amp;M organizational culture.</a:t>
            </a:r>
            <a:endParaRPr lang="en-US" sz="1600" b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9552" y="627535"/>
            <a:ext cx="4752528" cy="3528392"/>
            <a:chOff x="539552" y="627534"/>
            <a:chExt cx="4824536" cy="3600401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3051448" y="627535"/>
              <a:ext cx="8384" cy="33123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27584" y="2211711"/>
              <a:ext cx="453650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1107885" y="2289235"/>
              <a:ext cx="3600401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FORM OF INTEGRATION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3939904"/>
              <a:ext cx="4824536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CULTURE INTEGRATION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769418"/>
              <a:ext cx="1872208" cy="1254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Standalone Unit</a:t>
              </a:r>
            </a:p>
            <a:p>
              <a:pPr algn="ctr"/>
              <a:r>
                <a:rPr lang="en-US" sz="1600" dirty="0" smtClean="0">
                  <a:solidFill>
                    <a:schemeClr val="accent1">
                      <a:lumMod val="75000"/>
                    </a:schemeClr>
                  </a:solidFill>
                </a:rPr>
                <a:t>Buyer’s Culture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 algn="ctr"/>
              <a:r>
                <a:rPr lang="en-US" sz="1050" dirty="0" smtClean="0">
                  <a:solidFill>
                    <a:schemeClr val="accent1">
                      <a:lumMod val="75000"/>
                    </a:schemeClr>
                  </a:solidFill>
                </a:rPr>
                <a:t>Works best when:</a:t>
              </a:r>
            </a:p>
            <a:p>
              <a:pPr algn="ctr"/>
              <a:r>
                <a:rPr lang="en-US" sz="1050" dirty="0" smtClean="0">
                  <a:solidFill>
                    <a:schemeClr val="accent1">
                      <a:lumMod val="75000"/>
                    </a:schemeClr>
                  </a:solidFill>
                </a:rPr>
                <a:t>Acquired company is large and has a strong operations </a:t>
              </a:r>
            </a:p>
            <a:p>
              <a:pPr algn="ctr"/>
              <a:endParaRPr lang="en-US" sz="11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3848" y="761723"/>
              <a:ext cx="187220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Standalone Unit</a:t>
              </a:r>
            </a:p>
            <a:p>
              <a:pPr algn="ctr"/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Seller’s Culture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</a:rPr>
                <a:t>Works best when: 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</a:rPr>
                <a:t>Entering a new market, no strong presence in this market</a:t>
              </a:r>
              <a:endParaRPr lang="en-US" sz="10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3608" y="2283718"/>
              <a:ext cx="1872208" cy="150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Assimilating Existing Units</a:t>
              </a:r>
            </a:p>
            <a:p>
              <a:pPr algn="ctr"/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Buyer’s Culture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</a:rPr>
                <a:t>Works best when: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</a:rPr>
                <a:t>Parent company’s unit needs resources to fuel growth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3848" y="2283718"/>
              <a:ext cx="1872208" cy="150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Assimilating Existing Units</a:t>
              </a:r>
            </a:p>
            <a:p>
              <a:pPr algn="ctr"/>
              <a:r>
                <a:rPr lang="en-US" sz="1600" dirty="0" smtClean="0">
                  <a:solidFill>
                    <a:schemeClr val="bg1">
                      <a:lumMod val="75000"/>
                    </a:schemeClr>
                  </a:solidFill>
                </a:rPr>
                <a:t>Seller’s Culture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</a:rPr>
                <a:t>Works best when:</a:t>
              </a:r>
            </a:p>
            <a:p>
              <a:pPr algn="ctr"/>
              <a:r>
                <a:rPr lang="en-US" sz="1050" dirty="0" smtClean="0">
                  <a:solidFill>
                    <a:schemeClr val="bg1">
                      <a:lumMod val="75000"/>
                    </a:schemeClr>
                  </a:solidFill>
                </a:rPr>
                <a:t>Acquired company has better brand and strong management</a:t>
              </a:r>
              <a:endParaRPr lang="en-US" sz="1050" dirty="0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20" name="Rounded Rectangle 19"/>
          <p:cNvSpPr/>
          <p:nvPr/>
        </p:nvSpPr>
        <p:spPr>
          <a:xfrm>
            <a:off x="5652120" y="1419622"/>
            <a:ext cx="2981132" cy="6347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Movianto’s</a:t>
            </a:r>
            <a:r>
              <a:rPr lang="en-US" sz="1400" b="1" dirty="0" smtClean="0">
                <a:solidFill>
                  <a:srgbClr val="000000"/>
                </a:solidFill>
              </a:rPr>
              <a:t> operations equal half of O&amp;M’s operations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652120" y="2139702"/>
            <a:ext cx="2981132" cy="6347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Movianto</a:t>
            </a:r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has strong brand and great customer relationship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652120" y="2859782"/>
            <a:ext cx="2981132" cy="63471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err="1" smtClean="0">
                <a:solidFill>
                  <a:srgbClr val="000000"/>
                </a:solidFill>
              </a:rPr>
              <a:t>Moviento</a:t>
            </a:r>
            <a:r>
              <a:rPr lang="en-US" sz="1400" b="1" dirty="0" smtClean="0">
                <a:solidFill>
                  <a:srgbClr val="000000"/>
                </a:solidFill>
              </a:rPr>
              <a:t> is a successfully run business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Technology Innovation Management Review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67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FOCUS DURING INTEGRATION?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1085796"/>
            <a:ext cx="5688632" cy="271009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51520" y="4083918"/>
            <a:ext cx="8568952" cy="73554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Change management and business culture integration should be the main focus in integrating </a:t>
            </a:r>
            <a:r>
              <a:rPr lang="en-US" sz="1600" b="1" dirty="0" err="1" smtClean="0"/>
              <a:t>Movianto</a:t>
            </a:r>
            <a:r>
              <a:rPr lang="en-US" sz="1600" b="1" dirty="0" smtClean="0"/>
              <a:t> into </a:t>
            </a:r>
            <a:r>
              <a:rPr lang="en-US" sz="1600" b="1" dirty="0" err="1" smtClean="0"/>
              <a:t>Owens&amp;Minor</a:t>
            </a:r>
            <a:r>
              <a:rPr lang="en-US" sz="1600" b="1" dirty="0"/>
              <a:t>.</a:t>
            </a:r>
            <a:r>
              <a:rPr lang="en-US" sz="1600" b="1" dirty="0" smtClean="0"/>
              <a:t> 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-2" r="50661" b="3337"/>
          <a:stretch/>
        </p:blipFill>
        <p:spPr>
          <a:xfrm>
            <a:off x="6153095" y="1865851"/>
            <a:ext cx="2719429" cy="773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45492" t="3631" b="40866"/>
          <a:stretch/>
        </p:blipFill>
        <p:spPr>
          <a:xfrm>
            <a:off x="6084168" y="2585931"/>
            <a:ext cx="3004380" cy="4440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584492" y="1589852"/>
            <a:ext cx="792088" cy="792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9512" y="581740"/>
            <a:ext cx="8712968" cy="57606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PEOPLE ISSUES RECEIVING INSUFFICIENT ATTENTION IN M&amp;A: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Mercer 2012 M&amp;A Ready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45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 MANAGEMENT COMPONENTS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54829" y="-20538"/>
            <a:ext cx="8850904" cy="4880223"/>
            <a:chOff x="452801" y="195486"/>
            <a:chExt cx="7542994" cy="3607121"/>
          </a:xfrm>
        </p:grpSpPr>
        <p:sp>
          <p:nvSpPr>
            <p:cNvPr id="3" name="Arc 5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 flipV="1">
              <a:off x="784980" y="195486"/>
              <a:ext cx="5083164" cy="3024336"/>
            </a:xfrm>
            <a:custGeom>
              <a:avLst/>
              <a:gdLst>
                <a:gd name="T0" fmla="*/ 0 w 20958"/>
                <a:gd name="T1" fmla="*/ 0 h 21600"/>
                <a:gd name="T2" fmla="*/ 2147483647 w 20958"/>
                <a:gd name="T3" fmla="*/ 2147483647 h 21600"/>
                <a:gd name="T4" fmla="*/ 0 w 20958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0958"/>
                <a:gd name="T10" fmla="*/ 0 h 21600"/>
                <a:gd name="T11" fmla="*/ 20958 w 2095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958" h="21600" fill="none" extrusionOk="0">
                  <a:moveTo>
                    <a:pt x="-1" y="0"/>
                  </a:moveTo>
                  <a:cubicBezTo>
                    <a:pt x="9916" y="0"/>
                    <a:pt x="18558" y="6752"/>
                    <a:pt x="20958" y="16373"/>
                  </a:cubicBezTo>
                </a:path>
                <a:path w="20958" h="21600" stroke="0" extrusionOk="0">
                  <a:moveTo>
                    <a:pt x="-1" y="0"/>
                  </a:moveTo>
                  <a:cubicBezTo>
                    <a:pt x="9916" y="0"/>
                    <a:pt x="18558" y="6752"/>
                    <a:pt x="20958" y="16373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76200">
              <a:solidFill>
                <a:srgbClr val="8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8638" tIns="39319" rIns="78638" bIns="39319" anchor="ctr"/>
            <a:lstStyle/>
            <a:p>
              <a:endParaRPr lang="en-US" sz="2800"/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52801" y="771548"/>
              <a:ext cx="7542994" cy="3031059"/>
              <a:chOff x="452801" y="759006"/>
              <a:chExt cx="7542994" cy="2451305"/>
            </a:xfrm>
          </p:grpSpPr>
          <p:sp>
            <p:nvSpPr>
              <p:cNvPr id="4" name="Line 6"/>
              <p:cNvSpPr>
                <a:spLocks noChangeShapeType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751867" y="759006"/>
                <a:ext cx="0" cy="224085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8638" tIns="39319" rIns="78638" bIns="39319"/>
              <a:lstStyle/>
              <a:p>
                <a:endParaRPr lang="en-US" sz="2800"/>
              </a:p>
            </p:txBody>
          </p:sp>
          <p:sp>
            <p:nvSpPr>
              <p:cNvPr id="5" name="Line 7"/>
              <p:cNvSpPr>
                <a:spLocks noChangeShapeType="1"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751868" y="2992149"/>
                <a:ext cx="724392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78638" tIns="39319" rIns="78638" bIns="39319"/>
              <a:lstStyle/>
              <a:p>
                <a:endParaRPr lang="en-US" sz="2800"/>
              </a:p>
            </p:txBody>
          </p:sp>
          <p:sp>
            <p:nvSpPr>
              <p:cNvPr id="6" name="Text Box 8"/>
              <p:cNvSpPr txBox="1">
                <a:spLocks noChangeArrowheads="1"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181752" y="3017507"/>
                <a:ext cx="535063" cy="192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5587" tIns="37794" rIns="75587" bIns="37794">
                <a:spAutoFit/>
              </a:bodyPr>
              <a:lstStyle>
                <a:lvl1pPr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CA" sz="1600" b="1">
                    <a:solidFill>
                      <a:srgbClr val="003366"/>
                    </a:solidFill>
                  </a:rPr>
                  <a:t>Time</a:t>
                </a:r>
              </a:p>
            </p:txBody>
          </p:sp>
          <p:sp>
            <p:nvSpPr>
              <p:cNvPr id="7" name="Text Box 9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 rot="16200000">
                <a:off x="-412747" y="1747724"/>
                <a:ext cx="2005980" cy="2748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5587" tIns="37794" rIns="75587" bIns="37794">
                <a:spAutoFit/>
              </a:bodyPr>
              <a:lstStyle>
                <a:lvl1pPr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CA" sz="1600" b="1">
                    <a:solidFill>
                      <a:srgbClr val="003366"/>
                    </a:solidFill>
                  </a:rPr>
                  <a:t>Change Management Continuum</a:t>
                </a:r>
              </a:p>
            </p:txBody>
          </p:sp>
          <p:sp>
            <p:nvSpPr>
              <p:cNvPr id="8" name="Text Box 10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35438" y="2445289"/>
                <a:ext cx="1050349" cy="192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5587" tIns="37794" rIns="75587" bIns="37794">
                <a:spAutoFit/>
              </a:bodyPr>
              <a:lstStyle>
                <a:lvl1pPr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CA" sz="1600" b="1" dirty="0"/>
                  <a:t>Awareness</a:t>
                </a:r>
              </a:p>
            </p:txBody>
          </p:sp>
          <p:sp>
            <p:nvSpPr>
              <p:cNvPr id="9" name="Text Box 11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164701" y="2129938"/>
                <a:ext cx="1363874" cy="192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5587" tIns="37794" rIns="75587" bIns="37794">
                <a:spAutoFit/>
              </a:bodyPr>
              <a:lstStyle>
                <a:lvl1pPr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CA" sz="1600" b="1"/>
                  <a:t>Understanding</a:t>
                </a:r>
              </a:p>
            </p:txBody>
          </p:sp>
          <p:sp>
            <p:nvSpPr>
              <p:cNvPr id="10" name="Text Box 12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3274785" y="1739627"/>
                <a:ext cx="674067" cy="192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5587" tIns="37794" rIns="75587" bIns="37794">
                <a:spAutoFit/>
              </a:bodyPr>
              <a:lstStyle>
                <a:lvl1pPr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CA" sz="1600" b="1"/>
                  <a:t>Buy-In</a:t>
                </a:r>
              </a:p>
            </p:txBody>
          </p:sp>
          <p:sp>
            <p:nvSpPr>
              <p:cNvPr id="11" name="Text Box 13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888169" y="1349316"/>
                <a:ext cx="982555" cy="192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5587" tIns="37794" rIns="75587" bIns="37794">
                <a:spAutoFit/>
              </a:bodyPr>
              <a:lstStyle>
                <a:lvl1pPr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CA" sz="1600" b="1"/>
                  <a:t>Capability</a:t>
                </a:r>
              </a:p>
            </p:txBody>
          </p:sp>
          <p:sp>
            <p:nvSpPr>
              <p:cNvPr id="12" name="Text Box 14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370677" y="960108"/>
                <a:ext cx="1179448" cy="192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75587" tIns="37794" rIns="75587" bIns="37794">
                <a:spAutoFit/>
              </a:bodyPr>
              <a:lstStyle>
                <a:lvl1pPr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defTabSz="879475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algn="ctr" defTabSz="879475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l" eaLnBrk="1" hangingPunct="1"/>
                <a:r>
                  <a:rPr lang="en-CA" sz="1600" b="1"/>
                  <a:t>Sustainment</a:t>
                </a:r>
              </a:p>
            </p:txBody>
          </p:sp>
          <p:sp>
            <p:nvSpPr>
              <p:cNvPr id="15" name="AutoShape 42"/>
              <p:cNvSpPr>
                <a:spLocks noChangeArrowheads="1"/>
              </p:cNvSpPr>
              <p:nvPr/>
            </p:nvSpPr>
            <p:spPr bwMode="auto">
              <a:xfrm>
                <a:off x="3345742" y="2526233"/>
                <a:ext cx="1302073" cy="349488"/>
              </a:xfrm>
              <a:prstGeom prst="homePlate">
                <a:avLst>
                  <a:gd name="adj" fmla="val 24739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0957" tIns="30957" rIns="30957" bIns="30957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CA" sz="1200" b="1" dirty="0">
                    <a:solidFill>
                      <a:schemeClr val="bg1"/>
                    </a:solidFill>
                  </a:rPr>
                  <a:t>Impact &amp; Stakeholder Assessment</a:t>
                </a:r>
              </a:p>
            </p:txBody>
          </p:sp>
          <p:sp>
            <p:nvSpPr>
              <p:cNvPr id="16" name="AutoShape 43"/>
              <p:cNvSpPr>
                <a:spLocks noChangeArrowheads="1"/>
              </p:cNvSpPr>
              <p:nvPr/>
            </p:nvSpPr>
            <p:spPr bwMode="auto">
              <a:xfrm>
                <a:off x="5898013" y="1283122"/>
                <a:ext cx="1595549" cy="344345"/>
              </a:xfrm>
              <a:prstGeom prst="homePlate">
                <a:avLst>
                  <a:gd name="adj" fmla="val 24739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0957" tIns="30957" rIns="30957" bIns="30957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CA" sz="1200" b="1" dirty="0" smtClean="0">
                    <a:solidFill>
                      <a:schemeClr val="bg1"/>
                    </a:solidFill>
                  </a:rPr>
                  <a:t>Communication</a:t>
                </a:r>
                <a:endParaRPr lang="en-CA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9" name="AutoShape 46"/>
              <p:cNvSpPr>
                <a:spLocks noChangeArrowheads="1"/>
              </p:cNvSpPr>
              <p:nvPr/>
            </p:nvSpPr>
            <p:spPr bwMode="auto">
              <a:xfrm>
                <a:off x="4977504" y="2009714"/>
                <a:ext cx="1425814" cy="349488"/>
              </a:xfrm>
              <a:prstGeom prst="homePlate">
                <a:avLst>
                  <a:gd name="adj" fmla="val 27091"/>
                </a:avLst>
              </a:prstGeom>
              <a:solidFill>
                <a:srgbClr val="0033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30957" tIns="30957" rIns="30957" bIns="30957" anchor="ctr"/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CA" sz="1200" b="1" dirty="0" smtClean="0">
                    <a:solidFill>
                      <a:schemeClr val="bg1"/>
                    </a:solidFill>
                  </a:rPr>
                  <a:t>Training</a:t>
                </a:r>
                <a:endParaRPr lang="en-CA" sz="12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0" name="Oval 29"/>
          <p:cNvSpPr/>
          <p:nvPr/>
        </p:nvSpPr>
        <p:spPr>
          <a:xfrm>
            <a:off x="3203848" y="3795886"/>
            <a:ext cx="432048" cy="43204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32" name="Oval 31"/>
          <p:cNvSpPr/>
          <p:nvPr/>
        </p:nvSpPr>
        <p:spPr>
          <a:xfrm>
            <a:off x="5148064" y="2931790"/>
            <a:ext cx="432048" cy="43204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2</a:t>
            </a:r>
            <a:endParaRPr lang="en-US" b="1" dirty="0"/>
          </a:p>
        </p:txBody>
      </p:sp>
      <p:sp>
        <p:nvSpPr>
          <p:cNvPr id="44" name="Oval 43"/>
          <p:cNvSpPr/>
          <p:nvPr/>
        </p:nvSpPr>
        <p:spPr>
          <a:xfrm>
            <a:off x="6228184" y="1707654"/>
            <a:ext cx="432048" cy="432048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3986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AND STAKEHOLDER ASSESSMENT</a:t>
            </a:r>
            <a:endParaRPr lang="en-US" dirty="0"/>
          </a:p>
        </p:txBody>
      </p:sp>
      <p:grpSp>
        <p:nvGrpSpPr>
          <p:cNvPr id="3" name="Group 16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179512" y="817251"/>
            <a:ext cx="2304256" cy="4058755"/>
            <a:chOff x="2476" y="1272"/>
            <a:chExt cx="1048" cy="2828"/>
          </a:xfrm>
          <a:solidFill>
            <a:schemeClr val="accent1">
              <a:lumMod val="75000"/>
            </a:schemeClr>
          </a:solidFill>
        </p:grpSpPr>
        <p:sp>
          <p:nvSpPr>
            <p:cNvPr id="4" name="Freeform 17"/>
            <p:cNvSpPr>
              <a:spLocks noChangeAspect="1"/>
            </p:cNvSpPr>
            <p:nvPr/>
          </p:nvSpPr>
          <p:spPr bwMode="gray">
            <a:xfrm>
              <a:off x="2476" y="3264"/>
              <a:ext cx="1048" cy="836"/>
            </a:xfrm>
            <a:custGeom>
              <a:avLst/>
              <a:gdLst>
                <a:gd name="T0" fmla="*/ 524 w 1006"/>
                <a:gd name="T1" fmla="*/ 172 h 792"/>
                <a:gd name="T2" fmla="*/ 0 w 1006"/>
                <a:gd name="T3" fmla="*/ 0 h 792"/>
                <a:gd name="T4" fmla="*/ 0 w 1006"/>
                <a:gd name="T5" fmla="*/ 661 h 792"/>
                <a:gd name="T6" fmla="*/ 524 w 1006"/>
                <a:gd name="T7" fmla="*/ 836 h 792"/>
                <a:gd name="T8" fmla="*/ 1048 w 1006"/>
                <a:gd name="T9" fmla="*/ 661 h 792"/>
                <a:gd name="T10" fmla="*/ 1048 w 1006"/>
                <a:gd name="T11" fmla="*/ 0 h 792"/>
                <a:gd name="T12" fmla="*/ 524 w 1006"/>
                <a:gd name="T13" fmla="*/ 172 h 7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6"/>
                <a:gd name="T22" fmla="*/ 0 h 792"/>
                <a:gd name="T23" fmla="*/ 1006 w 1006"/>
                <a:gd name="T24" fmla="*/ 792 h 7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6" h="792">
                  <a:moveTo>
                    <a:pt x="503" y="163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503" y="792"/>
                  </a:lnTo>
                  <a:lnTo>
                    <a:pt x="1006" y="626"/>
                  </a:lnTo>
                  <a:lnTo>
                    <a:pt x="1006" y="0"/>
                  </a:lnTo>
                  <a:lnTo>
                    <a:pt x="503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5" name="Freeform 18"/>
            <p:cNvSpPr>
              <a:spLocks noChangeAspect="1"/>
            </p:cNvSpPr>
            <p:nvPr/>
          </p:nvSpPr>
          <p:spPr bwMode="gray">
            <a:xfrm>
              <a:off x="2476" y="1896"/>
              <a:ext cx="1048" cy="833"/>
            </a:xfrm>
            <a:custGeom>
              <a:avLst/>
              <a:gdLst>
                <a:gd name="T0" fmla="*/ 524 w 1006"/>
                <a:gd name="T1" fmla="*/ 172 h 789"/>
                <a:gd name="T2" fmla="*/ 0 w 1006"/>
                <a:gd name="T3" fmla="*/ 0 h 789"/>
                <a:gd name="T4" fmla="*/ 0 w 1006"/>
                <a:gd name="T5" fmla="*/ 661 h 789"/>
                <a:gd name="T6" fmla="*/ 524 w 1006"/>
                <a:gd name="T7" fmla="*/ 833 h 789"/>
                <a:gd name="T8" fmla="*/ 1048 w 1006"/>
                <a:gd name="T9" fmla="*/ 661 h 789"/>
                <a:gd name="T10" fmla="*/ 1048 w 1006"/>
                <a:gd name="T11" fmla="*/ 0 h 789"/>
                <a:gd name="T12" fmla="*/ 524 w 1006"/>
                <a:gd name="T13" fmla="*/ 172 h 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6"/>
                <a:gd name="T22" fmla="*/ 0 h 789"/>
                <a:gd name="T23" fmla="*/ 1006 w 1006"/>
                <a:gd name="T24" fmla="*/ 789 h 7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6" h="789">
                  <a:moveTo>
                    <a:pt x="503" y="163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503" y="789"/>
                  </a:lnTo>
                  <a:lnTo>
                    <a:pt x="1006" y="626"/>
                  </a:lnTo>
                  <a:lnTo>
                    <a:pt x="1006" y="0"/>
                  </a:lnTo>
                  <a:lnTo>
                    <a:pt x="503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6" name="Freeform 19"/>
            <p:cNvSpPr>
              <a:spLocks noChangeAspect="1"/>
            </p:cNvSpPr>
            <p:nvPr/>
          </p:nvSpPr>
          <p:spPr bwMode="gray">
            <a:xfrm>
              <a:off x="2476" y="1272"/>
              <a:ext cx="1048" cy="773"/>
            </a:xfrm>
            <a:custGeom>
              <a:avLst/>
              <a:gdLst>
                <a:gd name="T0" fmla="*/ 0 w 1006"/>
                <a:gd name="T1" fmla="*/ 0 h 732"/>
                <a:gd name="T2" fmla="*/ 0 w 1006"/>
                <a:gd name="T3" fmla="*/ 599 h 732"/>
                <a:gd name="T4" fmla="*/ 524 w 1006"/>
                <a:gd name="T5" fmla="*/ 773 h 732"/>
                <a:gd name="T6" fmla="*/ 1048 w 1006"/>
                <a:gd name="T7" fmla="*/ 599 h 732"/>
                <a:gd name="T8" fmla="*/ 1048 w 1006"/>
                <a:gd name="T9" fmla="*/ 0 h 732"/>
                <a:gd name="T10" fmla="*/ 0 w 1006"/>
                <a:gd name="T11" fmla="*/ 0 h 7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6"/>
                <a:gd name="T19" fmla="*/ 0 h 732"/>
                <a:gd name="T20" fmla="*/ 1006 w 1006"/>
                <a:gd name="T21" fmla="*/ 732 h 7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6" h="732">
                  <a:moveTo>
                    <a:pt x="0" y="0"/>
                  </a:moveTo>
                  <a:lnTo>
                    <a:pt x="0" y="567"/>
                  </a:lnTo>
                  <a:lnTo>
                    <a:pt x="503" y="732"/>
                  </a:lnTo>
                  <a:lnTo>
                    <a:pt x="1006" y="567"/>
                  </a:lnTo>
                  <a:lnTo>
                    <a:pt x="100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  <p:sp>
          <p:nvSpPr>
            <p:cNvPr id="7" name="Freeform 20"/>
            <p:cNvSpPr>
              <a:spLocks noChangeAspect="1"/>
            </p:cNvSpPr>
            <p:nvPr/>
          </p:nvSpPr>
          <p:spPr bwMode="gray">
            <a:xfrm>
              <a:off x="2476" y="2579"/>
              <a:ext cx="1048" cy="835"/>
            </a:xfrm>
            <a:custGeom>
              <a:avLst/>
              <a:gdLst>
                <a:gd name="T0" fmla="*/ 524 w 1006"/>
                <a:gd name="T1" fmla="*/ 174 h 791"/>
                <a:gd name="T2" fmla="*/ 0 w 1006"/>
                <a:gd name="T3" fmla="*/ 0 h 791"/>
                <a:gd name="T4" fmla="*/ 0 w 1006"/>
                <a:gd name="T5" fmla="*/ 661 h 791"/>
                <a:gd name="T6" fmla="*/ 524 w 1006"/>
                <a:gd name="T7" fmla="*/ 835 h 791"/>
                <a:gd name="T8" fmla="*/ 1048 w 1006"/>
                <a:gd name="T9" fmla="*/ 661 h 791"/>
                <a:gd name="T10" fmla="*/ 1048 w 1006"/>
                <a:gd name="T11" fmla="*/ 0 h 791"/>
                <a:gd name="T12" fmla="*/ 524 w 1006"/>
                <a:gd name="T13" fmla="*/ 174 h 7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6"/>
                <a:gd name="T22" fmla="*/ 0 h 791"/>
                <a:gd name="T23" fmla="*/ 1006 w 1006"/>
                <a:gd name="T24" fmla="*/ 791 h 7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6" h="791">
                  <a:moveTo>
                    <a:pt x="503" y="165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503" y="791"/>
                  </a:lnTo>
                  <a:lnTo>
                    <a:pt x="1006" y="626"/>
                  </a:lnTo>
                  <a:lnTo>
                    <a:pt x="1006" y="0"/>
                  </a:lnTo>
                  <a:lnTo>
                    <a:pt x="503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3600"/>
            </a:p>
          </p:txBody>
        </p:sp>
      </p:grpSp>
      <p:sp>
        <p:nvSpPr>
          <p:cNvPr id="8" name="Rectangle 21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>
            <a:off x="272543" y="1111381"/>
            <a:ext cx="19968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200" b="1" dirty="0">
                <a:solidFill>
                  <a:schemeClr val="bg1"/>
                </a:solidFill>
                <a:ea typeface="Gulim" charset="0"/>
                <a:cs typeface="Gulim" charset="0"/>
              </a:rPr>
              <a:t>Identify impacted internal and external stakeholders</a:t>
            </a:r>
          </a:p>
        </p:txBody>
      </p:sp>
      <p:sp>
        <p:nvSpPr>
          <p:cNvPr id="9" name="Rectangle 2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gray">
          <a:xfrm>
            <a:off x="251520" y="2119493"/>
            <a:ext cx="19968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200" b="1" dirty="0">
                <a:solidFill>
                  <a:schemeClr val="bg1"/>
                </a:solidFill>
                <a:ea typeface="Gulim" charset="0"/>
                <a:cs typeface="Gulim" charset="0"/>
              </a:rPr>
              <a:t>Determine identified stakeholders’ needs</a:t>
            </a:r>
          </a:p>
        </p:txBody>
      </p:sp>
      <p:sp>
        <p:nvSpPr>
          <p:cNvPr id="10" name="Rectangle 24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gray">
          <a:xfrm>
            <a:off x="251520" y="3022642"/>
            <a:ext cx="215442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200" b="1" dirty="0">
                <a:solidFill>
                  <a:schemeClr val="bg1"/>
                </a:solidFill>
                <a:ea typeface="Gulim" charset="0"/>
                <a:cs typeface="Gulim" charset="0"/>
              </a:rPr>
              <a:t>Determine objectives for stakeholder communication &amp; engagement</a:t>
            </a:r>
          </a:p>
        </p:txBody>
      </p:sp>
      <p:sp>
        <p:nvSpPr>
          <p:cNvPr id="11" name="Rectangle 25"/>
          <p:cNvSpPr>
            <a:spLocks noChangeAspect="1" noChangeArrowheads="1"/>
          </p:cNvSpPr>
          <p:nvPr>
            <p:custDataLst>
              <p:tags r:id="rId5"/>
            </p:custDataLst>
          </p:nvPr>
        </p:nvSpPr>
        <p:spPr bwMode="gray">
          <a:xfrm>
            <a:off x="251520" y="3962521"/>
            <a:ext cx="199685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200" b="1" dirty="0">
                <a:solidFill>
                  <a:schemeClr val="bg1"/>
                </a:solidFill>
                <a:ea typeface="Gulim" charset="0"/>
                <a:cs typeface="Gulim" charset="0"/>
              </a:rPr>
              <a:t>Develop Impact and Stakeholder Assessment deliverable </a:t>
            </a:r>
          </a:p>
        </p:txBody>
      </p:sp>
      <p:sp>
        <p:nvSpPr>
          <p:cNvPr id="25" name="Oval 24"/>
          <p:cNvSpPr/>
          <p:nvPr/>
        </p:nvSpPr>
        <p:spPr>
          <a:xfrm>
            <a:off x="179512" y="483518"/>
            <a:ext cx="576064" cy="5760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4803498" y="987574"/>
            <a:ext cx="2000750" cy="12568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</a:rPr>
              <a:t>Pharmceutical</a:t>
            </a:r>
            <a:r>
              <a:rPr lang="en-US" sz="1600" b="1" dirty="0" smtClean="0">
                <a:solidFill>
                  <a:srgbClr val="000000"/>
                </a:solidFill>
              </a:rPr>
              <a:t> Manufacturers in EU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(suppliers)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2555775" y="987574"/>
            <a:ext cx="2200827" cy="12568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Point of Care Providers (buyers)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2555776" y="2355726"/>
            <a:ext cx="2200827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</a:rPr>
              <a:t>Movianto</a:t>
            </a:r>
            <a:r>
              <a:rPr lang="en-US" sz="1600" b="1" dirty="0" smtClean="0">
                <a:solidFill>
                  <a:srgbClr val="000000"/>
                </a:solidFill>
              </a:rPr>
              <a:t> employees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4788024" y="2355726"/>
            <a:ext cx="2017424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0000"/>
                </a:solidFill>
              </a:rPr>
              <a:t>Movianto</a:t>
            </a:r>
            <a:r>
              <a:rPr lang="en-US" sz="1600" b="1" dirty="0" smtClean="0">
                <a:solidFill>
                  <a:srgbClr val="000000"/>
                </a:solidFill>
              </a:rPr>
              <a:t> Management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875056" y="2355726"/>
            <a:ext cx="2017424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OM Management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875056" y="987574"/>
            <a:ext cx="2000750" cy="125686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Medical Supplies Manufacturers in US</a:t>
            </a: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(suppliers)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788024" y="3651870"/>
            <a:ext cx="2017424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OM Shareholders</a:t>
            </a:r>
          </a:p>
        </p:txBody>
      </p:sp>
    </p:spTree>
    <p:extLst>
      <p:ext uri="{BB962C8B-B14F-4D97-AF65-F5344CB8AC3E}">
        <p14:creationId xmlns:p14="http://schemas.microsoft.com/office/powerpoint/2010/main" val="27431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grpSp>
        <p:nvGrpSpPr>
          <p:cNvPr id="12" name="Group 15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51520" y="902354"/>
            <a:ext cx="2592288" cy="3829635"/>
            <a:chOff x="2476" y="1272"/>
            <a:chExt cx="1048" cy="2142"/>
          </a:xfrm>
          <a:solidFill>
            <a:schemeClr val="accent1">
              <a:lumMod val="75000"/>
            </a:schemeClr>
          </a:solidFill>
        </p:grpSpPr>
        <p:sp>
          <p:nvSpPr>
            <p:cNvPr id="14" name="Freeform 17"/>
            <p:cNvSpPr>
              <a:spLocks noChangeAspect="1"/>
            </p:cNvSpPr>
            <p:nvPr/>
          </p:nvSpPr>
          <p:spPr bwMode="gray">
            <a:xfrm>
              <a:off x="2476" y="1896"/>
              <a:ext cx="1048" cy="833"/>
            </a:xfrm>
            <a:custGeom>
              <a:avLst/>
              <a:gdLst>
                <a:gd name="T0" fmla="*/ 524 w 1006"/>
                <a:gd name="T1" fmla="*/ 172 h 789"/>
                <a:gd name="T2" fmla="*/ 0 w 1006"/>
                <a:gd name="T3" fmla="*/ 0 h 789"/>
                <a:gd name="T4" fmla="*/ 0 w 1006"/>
                <a:gd name="T5" fmla="*/ 661 h 789"/>
                <a:gd name="T6" fmla="*/ 524 w 1006"/>
                <a:gd name="T7" fmla="*/ 833 h 789"/>
                <a:gd name="T8" fmla="*/ 1048 w 1006"/>
                <a:gd name="T9" fmla="*/ 661 h 789"/>
                <a:gd name="T10" fmla="*/ 1048 w 1006"/>
                <a:gd name="T11" fmla="*/ 0 h 789"/>
                <a:gd name="T12" fmla="*/ 524 w 1006"/>
                <a:gd name="T13" fmla="*/ 172 h 7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6"/>
                <a:gd name="T22" fmla="*/ 0 h 789"/>
                <a:gd name="T23" fmla="*/ 1006 w 1006"/>
                <a:gd name="T24" fmla="*/ 789 h 7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6" h="789">
                  <a:moveTo>
                    <a:pt x="503" y="163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503" y="789"/>
                  </a:lnTo>
                  <a:lnTo>
                    <a:pt x="1006" y="626"/>
                  </a:lnTo>
                  <a:lnTo>
                    <a:pt x="1006" y="0"/>
                  </a:lnTo>
                  <a:lnTo>
                    <a:pt x="503" y="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5" name="Freeform 18"/>
            <p:cNvSpPr>
              <a:spLocks noChangeAspect="1"/>
            </p:cNvSpPr>
            <p:nvPr/>
          </p:nvSpPr>
          <p:spPr bwMode="gray">
            <a:xfrm>
              <a:off x="2476" y="1272"/>
              <a:ext cx="1048" cy="773"/>
            </a:xfrm>
            <a:custGeom>
              <a:avLst/>
              <a:gdLst>
                <a:gd name="T0" fmla="*/ 0 w 1006"/>
                <a:gd name="T1" fmla="*/ 0 h 732"/>
                <a:gd name="T2" fmla="*/ 0 w 1006"/>
                <a:gd name="T3" fmla="*/ 599 h 732"/>
                <a:gd name="T4" fmla="*/ 524 w 1006"/>
                <a:gd name="T5" fmla="*/ 773 h 732"/>
                <a:gd name="T6" fmla="*/ 1048 w 1006"/>
                <a:gd name="T7" fmla="*/ 599 h 732"/>
                <a:gd name="T8" fmla="*/ 1048 w 1006"/>
                <a:gd name="T9" fmla="*/ 0 h 732"/>
                <a:gd name="T10" fmla="*/ 0 w 1006"/>
                <a:gd name="T11" fmla="*/ 0 h 7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6"/>
                <a:gd name="T19" fmla="*/ 0 h 732"/>
                <a:gd name="T20" fmla="*/ 1006 w 1006"/>
                <a:gd name="T21" fmla="*/ 732 h 7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6" h="732">
                  <a:moveTo>
                    <a:pt x="0" y="0"/>
                  </a:moveTo>
                  <a:lnTo>
                    <a:pt x="0" y="567"/>
                  </a:lnTo>
                  <a:lnTo>
                    <a:pt x="503" y="732"/>
                  </a:lnTo>
                  <a:lnTo>
                    <a:pt x="1006" y="567"/>
                  </a:lnTo>
                  <a:lnTo>
                    <a:pt x="100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  <p:sp>
          <p:nvSpPr>
            <p:cNvPr id="16" name="Freeform 19"/>
            <p:cNvSpPr>
              <a:spLocks noChangeAspect="1"/>
            </p:cNvSpPr>
            <p:nvPr/>
          </p:nvSpPr>
          <p:spPr bwMode="gray">
            <a:xfrm>
              <a:off x="2476" y="2579"/>
              <a:ext cx="1048" cy="835"/>
            </a:xfrm>
            <a:custGeom>
              <a:avLst/>
              <a:gdLst>
                <a:gd name="T0" fmla="*/ 524 w 1006"/>
                <a:gd name="T1" fmla="*/ 174 h 791"/>
                <a:gd name="T2" fmla="*/ 0 w 1006"/>
                <a:gd name="T3" fmla="*/ 0 h 791"/>
                <a:gd name="T4" fmla="*/ 0 w 1006"/>
                <a:gd name="T5" fmla="*/ 661 h 791"/>
                <a:gd name="T6" fmla="*/ 524 w 1006"/>
                <a:gd name="T7" fmla="*/ 835 h 791"/>
                <a:gd name="T8" fmla="*/ 1048 w 1006"/>
                <a:gd name="T9" fmla="*/ 661 h 791"/>
                <a:gd name="T10" fmla="*/ 1048 w 1006"/>
                <a:gd name="T11" fmla="*/ 0 h 791"/>
                <a:gd name="T12" fmla="*/ 524 w 1006"/>
                <a:gd name="T13" fmla="*/ 174 h 7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6"/>
                <a:gd name="T22" fmla="*/ 0 h 791"/>
                <a:gd name="T23" fmla="*/ 1006 w 1006"/>
                <a:gd name="T24" fmla="*/ 791 h 79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6" h="791">
                  <a:moveTo>
                    <a:pt x="503" y="165"/>
                  </a:moveTo>
                  <a:lnTo>
                    <a:pt x="0" y="0"/>
                  </a:lnTo>
                  <a:lnTo>
                    <a:pt x="0" y="626"/>
                  </a:lnTo>
                  <a:lnTo>
                    <a:pt x="503" y="791"/>
                  </a:lnTo>
                  <a:lnTo>
                    <a:pt x="1006" y="626"/>
                  </a:lnTo>
                  <a:lnTo>
                    <a:pt x="1006" y="0"/>
                  </a:lnTo>
                  <a:lnTo>
                    <a:pt x="503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000"/>
            </a:p>
          </p:txBody>
        </p:sp>
      </p:grpSp>
      <p:sp>
        <p:nvSpPr>
          <p:cNvPr id="17" name="Rectangle 20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>
            <a:off x="355590" y="1359227"/>
            <a:ext cx="2246455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600" b="1" dirty="0">
                <a:solidFill>
                  <a:schemeClr val="bg1"/>
                </a:solidFill>
                <a:ea typeface="Gulim" charset="0"/>
                <a:cs typeface="Gulim" charset="0"/>
              </a:rPr>
              <a:t>Identify stakeholders that require training</a:t>
            </a:r>
          </a:p>
        </p:txBody>
      </p:sp>
      <p:sp>
        <p:nvSpPr>
          <p:cNvPr id="18" name="Rectangle 21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gray">
          <a:xfrm>
            <a:off x="381329" y="2685569"/>
            <a:ext cx="2246455" cy="24622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600" b="1" dirty="0">
                <a:solidFill>
                  <a:schemeClr val="bg1"/>
                </a:solidFill>
                <a:ea typeface="Gulim" charset="0"/>
                <a:cs typeface="Gulim" charset="0"/>
              </a:rPr>
              <a:t>Develop training plan</a:t>
            </a:r>
          </a:p>
        </p:txBody>
      </p:sp>
      <p:sp>
        <p:nvSpPr>
          <p:cNvPr id="19" name="Rectangle 22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gray">
          <a:xfrm>
            <a:off x="323528" y="3807499"/>
            <a:ext cx="2423731" cy="49244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600" b="1" dirty="0">
                <a:solidFill>
                  <a:schemeClr val="bg1"/>
                </a:solidFill>
                <a:ea typeface="Gulim" charset="0"/>
                <a:cs typeface="Gulim" charset="0"/>
              </a:rPr>
              <a:t>Develop training materials</a:t>
            </a:r>
          </a:p>
        </p:txBody>
      </p:sp>
      <p:sp>
        <p:nvSpPr>
          <p:cNvPr id="30" name="Oval 29"/>
          <p:cNvSpPr/>
          <p:nvPr/>
        </p:nvSpPr>
        <p:spPr>
          <a:xfrm>
            <a:off x="179512" y="483518"/>
            <a:ext cx="576064" cy="5760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2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2915816" y="915566"/>
            <a:ext cx="5616624" cy="10081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err="1" smtClean="0">
                <a:solidFill>
                  <a:srgbClr val="000000"/>
                </a:solidFill>
              </a:rPr>
              <a:t>Movianto</a:t>
            </a:r>
            <a:r>
              <a:rPr lang="en-US" sz="2000" b="1" dirty="0" smtClean="0">
                <a:solidFill>
                  <a:srgbClr val="000000"/>
                </a:solidFill>
              </a:rPr>
              <a:t> management and employees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2915816" y="1995686"/>
            <a:ext cx="5616624" cy="115212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Train the trainer </a:t>
            </a:r>
          </a:p>
          <a:p>
            <a:r>
              <a:rPr lang="en-US" sz="1400" dirty="0" smtClean="0">
                <a:solidFill>
                  <a:srgbClr val="000000"/>
                </a:solidFill>
              </a:rPr>
              <a:t>Focus on training management and key team members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15816" y="3219822"/>
            <a:ext cx="5616624" cy="129614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OM-</a:t>
            </a:r>
            <a:r>
              <a:rPr lang="en-US" sz="2000" b="1" dirty="0" err="1" smtClean="0">
                <a:solidFill>
                  <a:srgbClr val="000000"/>
                </a:solidFill>
              </a:rPr>
              <a:t>Movianto</a:t>
            </a:r>
            <a:r>
              <a:rPr lang="en-US" sz="2000" b="1" dirty="0" smtClean="0">
                <a:solidFill>
                  <a:srgbClr val="000000"/>
                </a:solidFill>
              </a:rPr>
              <a:t> Summit</a:t>
            </a: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Educate management and key team members on culture changes</a:t>
            </a: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Provide them with educational materials – team member books</a:t>
            </a:r>
          </a:p>
        </p:txBody>
      </p:sp>
    </p:spTree>
    <p:extLst>
      <p:ext uri="{BB962C8B-B14F-4D97-AF65-F5344CB8AC3E}">
        <p14:creationId xmlns:p14="http://schemas.microsoft.com/office/powerpoint/2010/main" val="371647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grpSp>
        <p:nvGrpSpPr>
          <p:cNvPr id="16" name="Group 81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251520" y="1018204"/>
            <a:ext cx="2448272" cy="3857802"/>
            <a:chOff x="2476" y="1272"/>
            <a:chExt cx="1048" cy="1457"/>
          </a:xfrm>
          <a:solidFill>
            <a:srgbClr val="26A3E6"/>
          </a:solidFill>
        </p:grpSpPr>
        <p:sp>
          <p:nvSpPr>
            <p:cNvPr id="18" name="Freeform 83"/>
            <p:cNvSpPr>
              <a:spLocks noChangeAspect="1"/>
            </p:cNvSpPr>
            <p:nvPr/>
          </p:nvSpPr>
          <p:spPr bwMode="gray">
            <a:xfrm>
              <a:off x="2476" y="2123"/>
              <a:ext cx="1048" cy="606"/>
            </a:xfrm>
            <a:custGeom>
              <a:avLst/>
              <a:gdLst>
                <a:gd name="T0" fmla="*/ 524 w 1006"/>
                <a:gd name="T1" fmla="*/ 174 h 574"/>
                <a:gd name="T2" fmla="*/ 0 w 1006"/>
                <a:gd name="T3" fmla="*/ 0 h 574"/>
                <a:gd name="T4" fmla="*/ 0 w 1006"/>
                <a:gd name="T5" fmla="*/ 434 h 574"/>
                <a:gd name="T6" fmla="*/ 524 w 1006"/>
                <a:gd name="T7" fmla="*/ 606 h 574"/>
                <a:gd name="T8" fmla="*/ 1048 w 1006"/>
                <a:gd name="T9" fmla="*/ 434 h 574"/>
                <a:gd name="T10" fmla="*/ 1048 w 1006"/>
                <a:gd name="T11" fmla="*/ 0 h 574"/>
                <a:gd name="T12" fmla="*/ 524 w 1006"/>
                <a:gd name="T13" fmla="*/ 174 h 5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6"/>
                <a:gd name="T22" fmla="*/ 0 h 574"/>
                <a:gd name="T23" fmla="*/ 1006 w 1006"/>
                <a:gd name="T24" fmla="*/ 574 h 5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6" h="574">
                  <a:moveTo>
                    <a:pt x="503" y="165"/>
                  </a:moveTo>
                  <a:lnTo>
                    <a:pt x="0" y="0"/>
                  </a:lnTo>
                  <a:lnTo>
                    <a:pt x="0" y="411"/>
                  </a:lnTo>
                  <a:lnTo>
                    <a:pt x="503" y="574"/>
                  </a:lnTo>
                  <a:lnTo>
                    <a:pt x="1006" y="411"/>
                  </a:lnTo>
                  <a:lnTo>
                    <a:pt x="1006" y="0"/>
                  </a:lnTo>
                  <a:lnTo>
                    <a:pt x="503" y="1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84"/>
            <p:cNvSpPr>
              <a:spLocks noChangeAspect="1"/>
            </p:cNvSpPr>
            <p:nvPr/>
          </p:nvSpPr>
          <p:spPr bwMode="gray">
            <a:xfrm>
              <a:off x="2476" y="1666"/>
              <a:ext cx="1048" cy="606"/>
            </a:xfrm>
            <a:custGeom>
              <a:avLst/>
              <a:gdLst>
                <a:gd name="T0" fmla="*/ 524 w 1006"/>
                <a:gd name="T1" fmla="*/ 175 h 574"/>
                <a:gd name="T2" fmla="*/ 0 w 1006"/>
                <a:gd name="T3" fmla="*/ 0 h 574"/>
                <a:gd name="T4" fmla="*/ 0 w 1006"/>
                <a:gd name="T5" fmla="*/ 434 h 574"/>
                <a:gd name="T6" fmla="*/ 524 w 1006"/>
                <a:gd name="T7" fmla="*/ 606 h 574"/>
                <a:gd name="T8" fmla="*/ 1048 w 1006"/>
                <a:gd name="T9" fmla="*/ 434 h 574"/>
                <a:gd name="T10" fmla="*/ 1048 w 1006"/>
                <a:gd name="T11" fmla="*/ 0 h 574"/>
                <a:gd name="T12" fmla="*/ 524 w 1006"/>
                <a:gd name="T13" fmla="*/ 175 h 5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06"/>
                <a:gd name="T22" fmla="*/ 0 h 574"/>
                <a:gd name="T23" fmla="*/ 1006 w 1006"/>
                <a:gd name="T24" fmla="*/ 574 h 57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06" h="574">
                  <a:moveTo>
                    <a:pt x="503" y="166"/>
                  </a:moveTo>
                  <a:lnTo>
                    <a:pt x="0" y="0"/>
                  </a:lnTo>
                  <a:lnTo>
                    <a:pt x="0" y="411"/>
                  </a:lnTo>
                  <a:lnTo>
                    <a:pt x="503" y="574"/>
                  </a:lnTo>
                  <a:lnTo>
                    <a:pt x="1006" y="411"/>
                  </a:lnTo>
                  <a:lnTo>
                    <a:pt x="1006" y="0"/>
                  </a:lnTo>
                  <a:lnTo>
                    <a:pt x="503" y="1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85"/>
            <p:cNvSpPr>
              <a:spLocks noChangeAspect="1"/>
            </p:cNvSpPr>
            <p:nvPr/>
          </p:nvSpPr>
          <p:spPr bwMode="gray">
            <a:xfrm>
              <a:off x="2476" y="1272"/>
              <a:ext cx="1048" cy="544"/>
            </a:xfrm>
            <a:custGeom>
              <a:avLst/>
              <a:gdLst>
                <a:gd name="T0" fmla="*/ 0 w 1006"/>
                <a:gd name="T1" fmla="*/ 0 h 515"/>
                <a:gd name="T2" fmla="*/ 0 w 1006"/>
                <a:gd name="T3" fmla="*/ 372 h 515"/>
                <a:gd name="T4" fmla="*/ 524 w 1006"/>
                <a:gd name="T5" fmla="*/ 544 h 515"/>
                <a:gd name="T6" fmla="*/ 1048 w 1006"/>
                <a:gd name="T7" fmla="*/ 372 h 515"/>
                <a:gd name="T8" fmla="*/ 1048 w 1006"/>
                <a:gd name="T9" fmla="*/ 0 h 515"/>
                <a:gd name="T10" fmla="*/ 0 w 1006"/>
                <a:gd name="T11" fmla="*/ 0 h 51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6"/>
                <a:gd name="T19" fmla="*/ 0 h 515"/>
                <a:gd name="T20" fmla="*/ 1006 w 1006"/>
                <a:gd name="T21" fmla="*/ 515 h 51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6" h="515">
                  <a:moveTo>
                    <a:pt x="0" y="0"/>
                  </a:moveTo>
                  <a:lnTo>
                    <a:pt x="0" y="352"/>
                  </a:lnTo>
                  <a:lnTo>
                    <a:pt x="503" y="515"/>
                  </a:lnTo>
                  <a:lnTo>
                    <a:pt x="1006" y="352"/>
                  </a:lnTo>
                  <a:lnTo>
                    <a:pt x="100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21"/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gray">
          <a:xfrm>
            <a:off x="395536" y="1420203"/>
            <a:ext cx="2121652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600" b="1" dirty="0" smtClean="0">
                <a:solidFill>
                  <a:schemeClr val="bg1"/>
                </a:solidFill>
                <a:ea typeface="Gulim" charset="0"/>
                <a:cs typeface="Gulim" charset="0"/>
              </a:rPr>
              <a:t>Message</a:t>
            </a:r>
            <a:endParaRPr lang="en-CA" altLang="ko-KR" sz="1600" b="1" dirty="0">
              <a:solidFill>
                <a:schemeClr val="bg1"/>
              </a:solidFill>
              <a:ea typeface="Gulim" charset="0"/>
              <a:cs typeface="Gulim" charset="0"/>
            </a:endParaRPr>
          </a:p>
        </p:txBody>
      </p:sp>
      <p:sp>
        <p:nvSpPr>
          <p:cNvPr id="24" name="Rectangle 23"/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gray">
          <a:xfrm>
            <a:off x="362116" y="2829585"/>
            <a:ext cx="2121652" cy="2462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600" b="1" dirty="0" smtClean="0">
                <a:solidFill>
                  <a:schemeClr val="bg1"/>
                </a:solidFill>
                <a:ea typeface="Gulim" charset="0"/>
                <a:cs typeface="Gulim" charset="0"/>
              </a:rPr>
              <a:t>Mediums</a:t>
            </a:r>
            <a:endParaRPr lang="en-CA" altLang="ko-KR" sz="1600" b="1" dirty="0">
              <a:solidFill>
                <a:schemeClr val="bg1"/>
              </a:solidFill>
              <a:ea typeface="Gulim" charset="0"/>
              <a:cs typeface="Gulim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79512" y="627534"/>
            <a:ext cx="576064" cy="576064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9" name="Rectangle 109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gray">
          <a:xfrm>
            <a:off x="395536" y="3879507"/>
            <a:ext cx="2121652" cy="49244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/>
          <a:p>
            <a:pPr algn="ctr" defTabSz="767271">
              <a:spcBef>
                <a:spcPct val="20000"/>
              </a:spcBef>
              <a:buSzPct val="65000"/>
            </a:pPr>
            <a:r>
              <a:rPr lang="en-CA" altLang="ko-KR" sz="1600" b="1" dirty="0">
                <a:solidFill>
                  <a:schemeClr val="bg1"/>
                </a:solidFill>
                <a:ea typeface="Gulim" charset="0"/>
                <a:cs typeface="Gulim" charset="0"/>
              </a:rPr>
              <a:t>Measure Communication Plan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843808" y="987574"/>
            <a:ext cx="5616624" cy="10081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Evolution not revolution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2843808" y="2139702"/>
            <a:ext cx="5616624" cy="100811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000000"/>
                </a:solidFill>
              </a:rPr>
              <a:t>S</a:t>
            </a:r>
            <a:r>
              <a:rPr lang="en-US" sz="1600" dirty="0" smtClean="0">
                <a:solidFill>
                  <a:srgbClr val="000000"/>
                </a:solidFill>
              </a:rPr>
              <a:t>ummit to educate </a:t>
            </a:r>
            <a:r>
              <a:rPr lang="en-US" sz="1600" dirty="0" err="1" smtClean="0">
                <a:solidFill>
                  <a:srgbClr val="000000"/>
                </a:solidFill>
              </a:rPr>
              <a:t>Movianto</a:t>
            </a:r>
            <a:r>
              <a:rPr lang="en-US" sz="1600" dirty="0" smtClean="0">
                <a:solidFill>
                  <a:srgbClr val="000000"/>
                </a:solidFill>
              </a:rPr>
              <a:t> management,  company newsletter, company website,  educational resources for </a:t>
            </a:r>
            <a:r>
              <a:rPr lang="en-US" sz="1600" dirty="0" err="1" smtClean="0">
                <a:solidFill>
                  <a:srgbClr val="000000"/>
                </a:solidFill>
              </a:rPr>
              <a:t>Movianto</a:t>
            </a:r>
            <a:r>
              <a:rPr lang="en-US" sz="1600" dirty="0" smtClean="0">
                <a:solidFill>
                  <a:srgbClr val="000000"/>
                </a:solidFill>
              </a:rPr>
              <a:t> employees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2843808" y="3291830"/>
            <a:ext cx="5616624" cy="115212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rgbClr val="000000"/>
                </a:solidFill>
              </a:rPr>
              <a:t>OM management visit to </a:t>
            </a:r>
            <a:r>
              <a:rPr lang="en-US" sz="1600" dirty="0" err="1" smtClean="0">
                <a:solidFill>
                  <a:srgbClr val="000000"/>
                </a:solidFill>
              </a:rPr>
              <a:t>Movianto</a:t>
            </a:r>
            <a:r>
              <a:rPr lang="en-US" sz="1600" dirty="0" smtClean="0">
                <a:solidFill>
                  <a:srgbClr val="000000"/>
                </a:solidFill>
              </a:rPr>
              <a:t> operations in EU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Stock price</a:t>
            </a:r>
          </a:p>
          <a:p>
            <a:r>
              <a:rPr lang="en-US" sz="1600" dirty="0" smtClean="0">
                <a:solidFill>
                  <a:srgbClr val="000000"/>
                </a:solidFill>
              </a:rPr>
              <a:t>Random survey of buyers and suppliers for satisfaction</a:t>
            </a:r>
          </a:p>
        </p:txBody>
      </p:sp>
    </p:spTree>
    <p:extLst>
      <p:ext uri="{BB962C8B-B14F-4D97-AF65-F5344CB8AC3E}">
        <p14:creationId xmlns:p14="http://schemas.microsoft.com/office/powerpoint/2010/main" val="15958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wn Arrow 41"/>
          <p:cNvSpPr/>
          <p:nvPr/>
        </p:nvSpPr>
        <p:spPr>
          <a:xfrm>
            <a:off x="4572000" y="2427734"/>
            <a:ext cx="720080" cy="432048"/>
          </a:xfrm>
          <a:prstGeom prst="down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7092280" y="2427734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051720" y="2427734"/>
            <a:ext cx="720080" cy="432048"/>
          </a:xfrm>
          <a:prstGeom prst="down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-108520" y="813941"/>
            <a:ext cx="1371600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Where you </a:t>
            </a:r>
            <a:endParaRPr lang="en-CA" sz="1200" dirty="0" smtClean="0">
              <a:solidFill>
                <a:srgbClr val="000000"/>
              </a:solidFill>
              <a:latin typeface="+mj-lt"/>
            </a:endParaRPr>
          </a:p>
          <a:p>
            <a:pPr algn="r"/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are now</a:t>
            </a:r>
            <a:endParaRPr lang="en-CA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-105072" y="1862703"/>
            <a:ext cx="13716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Challenges</a:t>
            </a:r>
            <a:endParaRPr lang="en-CA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-108520" y="3374871"/>
            <a:ext cx="13716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Strategy</a:t>
            </a:r>
          </a:p>
        </p:txBody>
      </p:sp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107504" y="4270325"/>
            <a:ext cx="1155576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Where </a:t>
            </a:r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you will be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DISTRIBUTION STRUCTURE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335088" y="627534"/>
            <a:ext cx="7272808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How can Owens &amp; Minor integrate </a:t>
            </a:r>
            <a:r>
              <a:rPr lang="en-CA" sz="2000" b="1" dirty="0" err="1"/>
              <a:t>Movianto</a:t>
            </a:r>
            <a:r>
              <a:rPr lang="en-CA" sz="2000" b="1" dirty="0"/>
              <a:t> acquisition and deliver quality health on global scale?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35088" y="1491630"/>
            <a:ext cx="2376264" cy="1080120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Movianto’s</a:t>
            </a:r>
            <a:r>
              <a:rPr lang="en-US" sz="1600" dirty="0">
                <a:solidFill>
                  <a:schemeClr val="tx1"/>
                </a:solidFill>
              </a:rPr>
              <a:t> needs to be effectively integrated into O&amp;M’s organizational culture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83360" y="1491630"/>
            <a:ext cx="2376264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Each country in Europe has unique industry structure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1632" y="1491630"/>
            <a:ext cx="2376264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Benefits from O&amp;M’s pre-existing US knowledge in EU are uncertain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35088" y="2931790"/>
            <a:ext cx="2376264" cy="1008112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Adapt </a:t>
            </a:r>
            <a:r>
              <a:rPr lang="en-US" sz="1600" dirty="0" err="1" smtClean="0">
                <a:solidFill>
                  <a:schemeClr val="tx1"/>
                </a:solidFill>
              </a:rPr>
              <a:t>Movianto</a:t>
            </a:r>
            <a:r>
              <a:rPr lang="en-US" sz="1600" dirty="0" smtClean="0">
                <a:solidFill>
                  <a:schemeClr val="tx1"/>
                </a:solidFill>
              </a:rPr>
              <a:t> to O&amp;M’s culture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83360" y="2931790"/>
            <a:ext cx="2376264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Optimize distribution structure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31632" y="2931790"/>
            <a:ext cx="2376264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Integrate O&amp;M’s  experience to new markets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35088" y="4105113"/>
            <a:ext cx="7272808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Owens &amp; Minor will dominate the relationship between manufacturers and point of care providers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1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KEY COUNTRY DIFFERENCES</a:t>
            </a:r>
            <a:endParaRPr lang="en-CA" dirty="0"/>
          </a:p>
        </p:txBody>
      </p:sp>
      <p:grpSp>
        <p:nvGrpSpPr>
          <p:cNvPr id="13" name="Group 12"/>
          <p:cNvGrpSpPr/>
          <p:nvPr/>
        </p:nvGrpSpPr>
        <p:grpSpPr>
          <a:xfrm>
            <a:off x="368318" y="3363838"/>
            <a:ext cx="669573" cy="576064"/>
            <a:chOff x="395536" y="627534"/>
            <a:chExt cx="864096" cy="743421"/>
          </a:xfrm>
        </p:grpSpPr>
        <p:sp>
          <p:nvSpPr>
            <p:cNvPr id="6" name="Rectangle 5"/>
            <p:cNvSpPr/>
            <p:nvPr/>
          </p:nvSpPr>
          <p:spPr>
            <a:xfrm>
              <a:off x="539552" y="676201"/>
              <a:ext cx="648072" cy="6480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683568" y="627534"/>
              <a:ext cx="0" cy="743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63588" y="627534"/>
              <a:ext cx="0" cy="743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1043608" y="627534"/>
              <a:ext cx="0" cy="743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395536" y="813388"/>
              <a:ext cx="86409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H="1">
              <a:off x="395536" y="999243"/>
              <a:ext cx="86409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395536" y="1185098"/>
              <a:ext cx="86409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1304422" y="345149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Wholesaler fragmentation</a:t>
            </a:r>
            <a:endParaRPr lang="en-CA" b="1" dirty="0"/>
          </a:p>
        </p:txBody>
      </p:sp>
      <p:pic>
        <p:nvPicPr>
          <p:cNvPr id="2050" name="Picture 2" descr="http://2012.igem.org/wiki/images/thumb/b/b7/Government_icon_symbo_01.jpg/300px-Government_icon_symbo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73606"/>
            <a:ext cx="684449" cy="6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331640" y="270036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Government regulation</a:t>
            </a:r>
            <a:endParaRPr lang="en-CA" b="1" dirty="0"/>
          </a:p>
        </p:txBody>
      </p:sp>
      <p:pic>
        <p:nvPicPr>
          <p:cNvPr id="2056" name="Picture 8" descr="http://media.theonion.com/images/articles/article/1853/Report-US-Coupon-Icon_jpg_250x1000_q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9" y="943671"/>
            <a:ext cx="674815" cy="6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85005" y="107279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Debt crisis</a:t>
            </a:r>
            <a:endParaRPr lang="en-CA" b="1" dirty="0"/>
          </a:p>
        </p:txBody>
      </p:sp>
      <p:pic>
        <p:nvPicPr>
          <p:cNvPr id="2058" name="Picture 10" descr="http://2.bp.blogspot.com/-aN19ea1sx5E/UGoO1IThZDI/AAAAAAAAABc/0oikv2c36Ag/s1600/climb_the_ladder_competition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49" y="1689562"/>
            <a:ext cx="697260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331640" y="1853526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Competitive environment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72386" y="60582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Countries to be evaluated:</a:t>
            </a:r>
          </a:p>
          <a:p>
            <a:endParaRPr lang="en-CA" b="1" u="sng" dirty="0" smtClean="0"/>
          </a:p>
          <a:p>
            <a:pPr marL="342900" indent="-342900">
              <a:buAutoNum type="arabicParenR"/>
            </a:pPr>
            <a:r>
              <a:rPr lang="en-CA" b="1" dirty="0" smtClean="0"/>
              <a:t>Belgium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Czech Republic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Slovakia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Denmark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France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Germany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Netherlands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Portugal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Spain</a:t>
            </a:r>
          </a:p>
          <a:p>
            <a:pPr marL="342900" indent="-342900">
              <a:buAutoNum type="arabicParenR"/>
            </a:pPr>
            <a:r>
              <a:rPr lang="en-CA" b="1" dirty="0"/>
              <a:t> </a:t>
            </a:r>
            <a:r>
              <a:rPr lang="en-CA" b="1" dirty="0" smtClean="0"/>
              <a:t>United Kingdom</a:t>
            </a:r>
          </a:p>
          <a:p>
            <a:pPr marL="342900" indent="-342900">
              <a:buAutoNum type="arabicParenR"/>
            </a:pPr>
            <a:r>
              <a:rPr lang="en-CA" b="1" dirty="0"/>
              <a:t> </a:t>
            </a:r>
            <a:r>
              <a:rPr lang="en-CA" b="1" dirty="0" smtClean="0"/>
              <a:t>Switzerland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3506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KEY COUNTRY DIFFERENCES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Direct-to-Pharmacy is a way to maintain viability of debt-ridden countries</a:t>
            </a:r>
            <a:endParaRPr lang="en-US" sz="1600" b="1" dirty="0"/>
          </a:p>
        </p:txBody>
      </p:sp>
      <p:pic>
        <p:nvPicPr>
          <p:cNvPr id="2056" name="Picture 8" descr="http://media.theonion.com/images/articles/article/1853/Report-US-Coupon-Icon_jpg_250x1000_q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9" y="504011"/>
            <a:ext cx="674815" cy="6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85005" y="6331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Debt crisis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72386" y="60582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Countries to be evaluated:</a:t>
            </a:r>
          </a:p>
          <a:p>
            <a:endParaRPr lang="en-CA" b="1" u="sng" dirty="0" smtClean="0"/>
          </a:p>
          <a:p>
            <a:pPr marL="342900" indent="-342900">
              <a:buAutoNum type="arabicParenR"/>
            </a:pPr>
            <a:r>
              <a:rPr lang="en-CA" b="1" dirty="0" smtClean="0"/>
              <a:t>Belgium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Czech Republic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Slovakia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Denmark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France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Germany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Netherlands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rgbClr val="FF0000"/>
                </a:solidFill>
              </a:rPr>
              <a:t>Portugal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rgbClr val="FF0000"/>
                </a:solidFill>
              </a:rPr>
              <a:t>Spain</a:t>
            </a:r>
          </a:p>
          <a:p>
            <a:pPr marL="342900" indent="-342900">
              <a:buAutoNum type="arabicParenR"/>
            </a:pPr>
            <a:r>
              <a:rPr lang="en-CA" b="1" dirty="0"/>
              <a:t> </a:t>
            </a:r>
            <a:r>
              <a:rPr lang="en-CA" b="1" dirty="0" smtClean="0"/>
              <a:t>United Kingdom</a:t>
            </a:r>
          </a:p>
          <a:p>
            <a:pPr marL="342900" indent="-342900">
              <a:buAutoNum type="arabicParenR"/>
            </a:pPr>
            <a:r>
              <a:rPr lang="en-CA" b="1" dirty="0"/>
              <a:t> </a:t>
            </a:r>
            <a:r>
              <a:rPr lang="en-CA" b="1" dirty="0" smtClean="0"/>
              <a:t>Switzerland</a:t>
            </a:r>
            <a:endParaRPr lang="en-CA" b="1" dirty="0"/>
          </a:p>
        </p:txBody>
      </p:sp>
      <p:sp>
        <p:nvSpPr>
          <p:cNvPr id="3" name="Rectangle 2"/>
          <p:cNvSpPr/>
          <p:nvPr/>
        </p:nvSpPr>
        <p:spPr>
          <a:xfrm>
            <a:off x="474179" y="1347614"/>
            <a:ext cx="431384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Manufacturers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707904" y="1779662"/>
            <a:ext cx="0" cy="1944216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74179" y="3723878"/>
            <a:ext cx="4313845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Pharmacies / Hospitals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179" y="2499742"/>
            <a:ext cx="2945693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Wholesalers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979712" y="1779662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79712" y="3003798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741262" y="2254101"/>
            <a:ext cx="1620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Save by skipping middleman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67460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wn Arrow 41"/>
          <p:cNvSpPr/>
          <p:nvPr/>
        </p:nvSpPr>
        <p:spPr>
          <a:xfrm>
            <a:off x="4572000" y="2427734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7092280" y="2427734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051720" y="2427734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-108520" y="813941"/>
            <a:ext cx="1371600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Where you </a:t>
            </a:r>
            <a:endParaRPr lang="en-CA" sz="1200" dirty="0" smtClean="0">
              <a:solidFill>
                <a:srgbClr val="000000"/>
              </a:solidFill>
              <a:latin typeface="+mj-lt"/>
            </a:endParaRPr>
          </a:p>
          <a:p>
            <a:pPr algn="r"/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are now</a:t>
            </a:r>
            <a:endParaRPr lang="en-CA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-105072" y="1862703"/>
            <a:ext cx="13716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Challenges</a:t>
            </a:r>
            <a:endParaRPr lang="en-CA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-108520" y="3374871"/>
            <a:ext cx="13716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Strategy</a:t>
            </a:r>
          </a:p>
        </p:txBody>
      </p:sp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107504" y="4270325"/>
            <a:ext cx="1155576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Where </a:t>
            </a:r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you will be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SUMMARY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335088" y="627534"/>
            <a:ext cx="7272808" cy="79208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How can Owens &amp; Minor integrate </a:t>
            </a:r>
            <a:r>
              <a:rPr lang="en-CA" sz="2000" b="1" dirty="0" err="1"/>
              <a:t>Movianto</a:t>
            </a:r>
            <a:r>
              <a:rPr lang="en-CA" sz="2000" b="1" dirty="0"/>
              <a:t> acquisition and deliver quality health on global scale?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35088" y="1491630"/>
            <a:ext cx="23762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Movianto’s</a:t>
            </a:r>
            <a:r>
              <a:rPr lang="en-US" sz="1600" dirty="0">
                <a:solidFill>
                  <a:schemeClr val="tx1"/>
                </a:solidFill>
              </a:rPr>
              <a:t> needs to be effectively integrated into O&amp;M’s organizational culture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83360" y="1491630"/>
            <a:ext cx="23762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Each country in Europe has unique industry structure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1632" y="1491630"/>
            <a:ext cx="2376264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Benefits from O&amp;M’s pre-existing US knowledge in EU are uncertain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35088" y="2931790"/>
            <a:ext cx="2376264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Adapt </a:t>
            </a:r>
            <a:r>
              <a:rPr lang="en-US" sz="1600" dirty="0" err="1" smtClean="0">
                <a:solidFill>
                  <a:schemeClr val="tx1"/>
                </a:solidFill>
              </a:rPr>
              <a:t>Movianto</a:t>
            </a:r>
            <a:r>
              <a:rPr lang="en-US" sz="1600" dirty="0" smtClean="0">
                <a:solidFill>
                  <a:schemeClr val="tx1"/>
                </a:solidFill>
              </a:rPr>
              <a:t> to O&amp;M’s culture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83360" y="2931790"/>
            <a:ext cx="2376264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Optimize distribution structure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31632" y="2931790"/>
            <a:ext cx="2376264" cy="100811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Integrate O&amp;M’s  experience to new markets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35088" y="4105113"/>
            <a:ext cx="7272808" cy="792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Owens &amp; Minor will dominate the relationship between manufacturers and point of care providers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6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KEY COUNTRY DIFFERENCES</a:t>
            </a:r>
            <a:endParaRPr lang="en-CA" dirty="0"/>
          </a:p>
        </p:txBody>
      </p:sp>
      <p:pic>
        <p:nvPicPr>
          <p:cNvPr id="2056" name="Picture 8" descr="http://media.theonion.com/images/articles/article/1853/Report-US-Coupon-Icon_jpg_250x1000_q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9" y="504011"/>
            <a:ext cx="674815" cy="62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385005" y="63313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Debt crisis</a:t>
            </a:r>
            <a:endParaRPr lang="en-CA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72386" y="60582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Countries to be evaluated:</a:t>
            </a:r>
          </a:p>
          <a:p>
            <a:endParaRPr lang="en-CA" b="1" u="sng" dirty="0" smtClean="0"/>
          </a:p>
          <a:p>
            <a:pPr marL="342900" indent="-342900">
              <a:buAutoNum type="arabicParenR"/>
            </a:pPr>
            <a:r>
              <a:rPr lang="en-CA" b="1" dirty="0" smtClean="0"/>
              <a:t>Belgium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Czech Republic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Slovakia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Denmark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France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Germany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Netherlands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rgbClr val="FF0000"/>
                </a:solidFill>
              </a:rPr>
              <a:t>Portugal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rgbClr val="FF0000"/>
                </a:solidFill>
              </a:rPr>
              <a:t>Spain</a:t>
            </a:r>
          </a:p>
          <a:p>
            <a:pPr marL="342900" indent="-342900">
              <a:buAutoNum type="arabicParenR"/>
            </a:pPr>
            <a:r>
              <a:rPr lang="en-CA" b="1" dirty="0"/>
              <a:t> </a:t>
            </a:r>
            <a:r>
              <a:rPr lang="en-CA" b="1" dirty="0" smtClean="0"/>
              <a:t>United Kingdom</a:t>
            </a:r>
          </a:p>
          <a:p>
            <a:pPr marL="342900" indent="-342900">
              <a:buAutoNum type="arabicParenR"/>
            </a:pPr>
            <a:r>
              <a:rPr lang="en-CA" b="1" dirty="0"/>
              <a:t> </a:t>
            </a:r>
            <a:r>
              <a:rPr lang="en-CA" b="1" dirty="0" smtClean="0"/>
              <a:t>Switzerland</a:t>
            </a:r>
            <a:endParaRPr lang="en-CA" b="1" dirty="0"/>
          </a:p>
        </p:txBody>
      </p:sp>
      <p:sp>
        <p:nvSpPr>
          <p:cNvPr id="22" name="Rectangle 21"/>
          <p:cNvSpPr/>
          <p:nvPr/>
        </p:nvSpPr>
        <p:spPr>
          <a:xfrm>
            <a:off x="474179" y="1275606"/>
            <a:ext cx="172155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Manufacturers</a:t>
            </a:r>
            <a:endParaRPr lang="en-CA" dirty="0">
              <a:solidFill>
                <a:schemeClr val="tx1"/>
              </a:solidFill>
            </a:endParaRPr>
          </a:p>
        </p:txBody>
      </p:sp>
      <p:cxnSp>
        <p:nvCxnSpPr>
          <p:cNvPr id="23" name="Straight Arrow Connector 22"/>
          <p:cNvCxnSpPr>
            <a:endCxn id="25" idx="0"/>
          </p:cNvCxnSpPr>
          <p:nvPr/>
        </p:nvCxnSpPr>
        <p:spPr>
          <a:xfrm>
            <a:off x="1334957" y="1851670"/>
            <a:ext cx="1" cy="1800200"/>
          </a:xfrm>
          <a:prstGeom prst="straightConnector1">
            <a:avLst/>
          </a:prstGeom>
          <a:ln w="381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74179" y="3651870"/>
            <a:ext cx="1721557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Pharmacies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504" y="2216264"/>
            <a:ext cx="16204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Direct to Pharmacy</a:t>
            </a:r>
            <a:endParaRPr lang="en-CA" b="1" dirty="0"/>
          </a:p>
        </p:txBody>
      </p:sp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5200158"/>
              </p:ext>
            </p:extLst>
          </p:nvPr>
        </p:nvGraphicFramePr>
        <p:xfrm>
          <a:off x="1979712" y="1707654"/>
          <a:ext cx="1385614" cy="83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987824" y="1934958"/>
            <a:ext cx="248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25% UK is DTP &amp; RWA</a:t>
            </a:r>
            <a:endParaRPr lang="en-CA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2411760" y="2452480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6</a:t>
            </a:r>
            <a:endParaRPr lang="en-CA" sz="28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2951534" y="2532841"/>
            <a:ext cx="24845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of top 10 pharmaceuticals worldwide use DTP</a:t>
            </a:r>
            <a:endParaRPr lang="en-CA" sz="160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Direct-to-Pharmacy is feasible and desirable</a:t>
            </a:r>
            <a:endParaRPr lang="en-US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MarketResearch.com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98907" y="3524403"/>
            <a:ext cx="24845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b="1" dirty="0" smtClean="0"/>
              <a:t>Clear value proposition</a:t>
            </a:r>
            <a:endParaRPr lang="en-CA" sz="1600" b="1" dirty="0"/>
          </a:p>
        </p:txBody>
      </p:sp>
    </p:spTree>
    <p:extLst>
      <p:ext uri="{BB962C8B-B14F-4D97-AF65-F5344CB8AC3E}">
        <p14:creationId xmlns:p14="http://schemas.microsoft.com/office/powerpoint/2010/main" val="37136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KEY COUNTRY DIFFERENCES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Spain has least risk of wholesaler retaliation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72386" y="60582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Countries to be evaluated:</a:t>
            </a:r>
          </a:p>
          <a:p>
            <a:endParaRPr lang="en-CA" b="1" u="sng" dirty="0" smtClean="0"/>
          </a:p>
          <a:p>
            <a:pPr marL="342900" indent="-342900">
              <a:buAutoNum type="arabicParenR"/>
            </a:pPr>
            <a:r>
              <a:rPr lang="en-CA" b="1" dirty="0" smtClean="0"/>
              <a:t>Belgium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Czech Republic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Slovakia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Denmark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75000"/>
                  </a:schemeClr>
                </a:solidFill>
              </a:rPr>
              <a:t>France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75000"/>
                  </a:schemeClr>
                </a:solidFill>
              </a:rPr>
              <a:t>Germany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Netherlands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Portugal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rgbClr val="FF0000"/>
                </a:solidFill>
              </a:rPr>
              <a:t>Spain</a:t>
            </a:r>
          </a:p>
          <a:p>
            <a:pPr marL="342900" indent="-342900">
              <a:buAutoNum type="arabicParenR"/>
            </a:pPr>
            <a:r>
              <a:rPr lang="en-CA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bg1">
                    <a:lumMod val="75000"/>
                  </a:schemeClr>
                </a:solidFill>
              </a:rPr>
              <a:t>United Kingdom</a:t>
            </a:r>
          </a:p>
          <a:p>
            <a:pPr marL="342900" indent="-342900">
              <a:buAutoNum type="arabicParenR"/>
            </a:pPr>
            <a:r>
              <a:rPr lang="en-CA" b="1" dirty="0"/>
              <a:t> </a:t>
            </a:r>
            <a:r>
              <a:rPr lang="en-CA" b="1" dirty="0" smtClean="0"/>
              <a:t>Switzerland</a:t>
            </a:r>
            <a:endParaRPr lang="en-CA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251520" y="483518"/>
            <a:ext cx="669573" cy="576064"/>
            <a:chOff x="395536" y="627534"/>
            <a:chExt cx="864096" cy="743421"/>
          </a:xfrm>
        </p:grpSpPr>
        <p:sp>
          <p:nvSpPr>
            <p:cNvPr id="29" name="Rectangle 28"/>
            <p:cNvSpPr/>
            <p:nvPr/>
          </p:nvSpPr>
          <p:spPr>
            <a:xfrm>
              <a:off x="539552" y="676201"/>
              <a:ext cx="648072" cy="64807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683568" y="627534"/>
              <a:ext cx="0" cy="743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63588" y="627534"/>
              <a:ext cx="0" cy="743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43608" y="627534"/>
              <a:ext cx="0" cy="743421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395536" y="813388"/>
              <a:ext cx="86409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395536" y="999243"/>
              <a:ext cx="86409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H="1">
              <a:off x="395536" y="1185098"/>
              <a:ext cx="864096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/>
        </p:nvSpPr>
        <p:spPr>
          <a:xfrm>
            <a:off x="1187624" y="5711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Wholesaler fragmentation</a:t>
            </a:r>
            <a:endParaRPr lang="en-CA" b="1" dirty="0"/>
          </a:p>
        </p:txBody>
      </p:sp>
      <p:sp>
        <p:nvSpPr>
          <p:cNvPr id="1153" name="TextBox 1152"/>
          <p:cNvSpPr txBox="1"/>
          <p:nvPr/>
        </p:nvSpPr>
        <p:spPr>
          <a:xfrm>
            <a:off x="291108" y="1131590"/>
            <a:ext cx="4928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Minimum retaliation when buyer power is low. </a:t>
            </a:r>
            <a:endParaRPr lang="en-CA" dirty="0"/>
          </a:p>
        </p:txBody>
      </p:sp>
      <p:sp>
        <p:nvSpPr>
          <p:cNvPr id="1154" name="Oval 1153"/>
          <p:cNvSpPr/>
          <p:nvPr/>
        </p:nvSpPr>
        <p:spPr>
          <a:xfrm>
            <a:off x="2310109" y="1558009"/>
            <a:ext cx="587322" cy="58732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b="1" dirty="0" smtClean="0">
                <a:solidFill>
                  <a:schemeClr val="accent3"/>
                </a:solidFill>
              </a:rPr>
              <a:t>13</a:t>
            </a:r>
            <a:endParaRPr lang="en-CA" b="1" dirty="0">
              <a:solidFill>
                <a:schemeClr val="accent3"/>
              </a:solidFill>
            </a:endParaRPr>
          </a:p>
        </p:txBody>
      </p:sp>
      <p:sp>
        <p:nvSpPr>
          <p:cNvPr id="45" name="Oval 44"/>
          <p:cNvSpPr/>
          <p:nvPr/>
        </p:nvSpPr>
        <p:spPr>
          <a:xfrm>
            <a:off x="865296" y="1599642"/>
            <a:ext cx="504056" cy="504056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b="1" dirty="0" smtClean="0">
                <a:solidFill>
                  <a:schemeClr val="accent3"/>
                </a:solidFill>
              </a:rPr>
              <a:t>11</a:t>
            </a:r>
            <a:endParaRPr lang="en-CA" b="1" dirty="0">
              <a:solidFill>
                <a:schemeClr val="accent3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3707904" y="1500922"/>
            <a:ext cx="648072" cy="648072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b="1" dirty="0" smtClean="0">
                <a:solidFill>
                  <a:schemeClr val="accent3"/>
                </a:solidFill>
              </a:rPr>
              <a:t>15</a:t>
            </a:r>
          </a:p>
        </p:txBody>
      </p:sp>
      <p:sp>
        <p:nvSpPr>
          <p:cNvPr id="47" name="Oval 46"/>
          <p:cNvSpPr/>
          <p:nvPr/>
        </p:nvSpPr>
        <p:spPr>
          <a:xfrm>
            <a:off x="1835696" y="2786972"/>
            <a:ext cx="1512168" cy="1512168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CA" sz="2800" b="1" dirty="0" smtClean="0">
                <a:solidFill>
                  <a:schemeClr val="accent3"/>
                </a:solidFill>
              </a:rPr>
              <a:t>60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27584" y="2002413"/>
            <a:ext cx="574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UK</a:t>
            </a:r>
            <a:endParaRPr lang="en-CA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2100299" y="2021647"/>
            <a:ext cx="1043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France</a:t>
            </a:r>
            <a:endParaRPr lang="en-CA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3393081" y="2017130"/>
            <a:ext cx="12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Germany</a:t>
            </a:r>
            <a:endParaRPr lang="en-CA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1952921" y="2931790"/>
            <a:ext cx="127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Spain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69221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KEY COUNTRY DIFFERENCES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Not worth considering due to inability to replicate results and small market size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72386" y="60582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Countries to be evaluated:</a:t>
            </a:r>
          </a:p>
          <a:p>
            <a:endParaRPr lang="en-CA" b="1" u="sng" dirty="0" smtClean="0"/>
          </a:p>
          <a:p>
            <a:pPr marL="342900" indent="-342900">
              <a:buAutoNum type="arabicParenR"/>
            </a:pPr>
            <a:r>
              <a:rPr lang="en-CA" b="1" dirty="0" smtClean="0"/>
              <a:t>Belgium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Czech Republic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Slovakia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75000"/>
                  </a:schemeClr>
                </a:solidFill>
              </a:rPr>
              <a:t>Denmark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France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Germany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Netherlands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Portugal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Spain</a:t>
            </a:r>
          </a:p>
          <a:p>
            <a:pPr marL="342900" indent="-342900">
              <a:buAutoNum type="arabicParenR"/>
            </a:pPr>
            <a:r>
              <a:rPr lang="en-CA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United Kingdom</a:t>
            </a:r>
          </a:p>
          <a:p>
            <a:pPr marL="342900" indent="-342900">
              <a:buAutoNum type="arabicParenR"/>
            </a:pPr>
            <a:r>
              <a:rPr lang="en-CA" b="1" dirty="0"/>
              <a:t> </a:t>
            </a:r>
            <a:r>
              <a:rPr lang="en-CA" b="1" dirty="0" smtClean="0"/>
              <a:t>Switzerland</a:t>
            </a:r>
            <a:endParaRPr lang="en-CA" b="1" dirty="0"/>
          </a:p>
        </p:txBody>
      </p:sp>
      <p:pic>
        <p:nvPicPr>
          <p:cNvPr id="7" name="Picture 2" descr="http://2012.igem.org/wiki/images/thumb/b/b7/Government_icon_symbo_01.jpg/300px-Government_icon_symbo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734"/>
            <a:ext cx="684449" cy="62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31640" y="56349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Government regulation</a:t>
            </a:r>
            <a:endParaRPr lang="en-CA" b="1" dirty="0"/>
          </a:p>
        </p:txBody>
      </p:sp>
      <p:sp>
        <p:nvSpPr>
          <p:cNvPr id="3" name="Rounded Rectangle 2"/>
          <p:cNvSpPr/>
          <p:nvPr/>
        </p:nvSpPr>
        <p:spPr>
          <a:xfrm>
            <a:off x="1043608" y="1546508"/>
            <a:ext cx="208823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Languages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43608" y="2041272"/>
            <a:ext cx="208823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Currencies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43608" y="2547472"/>
            <a:ext cx="208823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Legislation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43608" y="3049384"/>
            <a:ext cx="2088232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 smtClean="0">
                <a:solidFill>
                  <a:schemeClr val="tx1"/>
                </a:solidFill>
              </a:rPr>
              <a:t>Medical agencies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736" y="1500922"/>
            <a:ext cx="46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736" y="1995686"/>
            <a:ext cx="46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 smtClean="0"/>
              <a:t>4</a:t>
            </a:r>
            <a:endParaRPr lang="en-CA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21736" y="2501886"/>
            <a:ext cx="46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1736" y="3003798"/>
            <a:ext cx="464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23528" y="1275606"/>
            <a:ext cx="2668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Nordic countries:</a:t>
            </a:r>
            <a:endParaRPr lang="en-CA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107504" y="3651870"/>
            <a:ext cx="5364881" cy="62981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b="1" dirty="0" smtClean="0">
                <a:solidFill>
                  <a:schemeClr val="tx1"/>
                </a:solidFill>
              </a:rPr>
              <a:t>Denmark: </a:t>
            </a:r>
          </a:p>
          <a:p>
            <a:r>
              <a:rPr lang="en-CA" dirty="0" smtClean="0">
                <a:solidFill>
                  <a:schemeClr val="tx1"/>
                </a:solidFill>
              </a:rPr>
              <a:t>lowest 0.05 pharmacies per 100,000 inhabitants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0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KEY COUNTRY DIFFERENCES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Movianto</a:t>
            </a:r>
            <a:r>
              <a:rPr lang="en-US" sz="1600" b="1" dirty="0" smtClean="0"/>
              <a:t> has presence in Spain, but is a location where no competitors are strong</a:t>
            </a:r>
            <a:endParaRPr lang="en-US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5472386" y="60582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Countries to be evaluated:</a:t>
            </a:r>
          </a:p>
          <a:p>
            <a:endParaRPr lang="en-CA" b="1" u="sng" dirty="0" smtClean="0"/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Belgium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Czech Republic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Slovakia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Denmark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France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Germany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Netherlands</a:t>
            </a:r>
          </a:p>
          <a:p>
            <a:pPr marL="342900" indent="-342900">
              <a:buAutoNum type="arabicParenR"/>
            </a:pP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Portugal</a:t>
            </a:r>
          </a:p>
          <a:p>
            <a:pPr marL="342900" indent="-342900">
              <a:buAutoNum type="arabicParenR"/>
            </a:pPr>
            <a:r>
              <a:rPr lang="en-CA" b="1" dirty="0" smtClean="0"/>
              <a:t>Spain</a:t>
            </a:r>
          </a:p>
          <a:p>
            <a:pPr marL="342900" indent="-342900">
              <a:buAutoNum type="arabicParenR"/>
            </a:pPr>
            <a:r>
              <a:rPr lang="en-CA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bg1">
                    <a:lumMod val="95000"/>
                  </a:schemeClr>
                </a:solidFill>
              </a:rPr>
              <a:t>United Kingdom</a:t>
            </a:r>
          </a:p>
          <a:p>
            <a:pPr marL="342900" indent="-342900">
              <a:buAutoNum type="arabicParenR"/>
            </a:pPr>
            <a:r>
              <a:rPr lang="en-CA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CA" b="1" dirty="0" smtClean="0">
                <a:solidFill>
                  <a:schemeClr val="bg1">
                    <a:lumMod val="65000"/>
                  </a:schemeClr>
                </a:solidFill>
              </a:rPr>
              <a:t>Switzerland</a:t>
            </a:r>
            <a:endParaRPr lang="en-CA" b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8" name="Picture 10" descr="http://2.bp.blogspot.com/-aN19ea1sx5E/UGoO1IThZDI/AAAAAAAAABc/0oikv2c36Ag/s1600/climb_the_ladder_competitio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3" y="441857"/>
            <a:ext cx="697260" cy="69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187624" y="605821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Competitive environment</a:t>
            </a:r>
            <a:endParaRPr lang="en-CA" b="1" dirty="0"/>
          </a:p>
        </p:txBody>
      </p:sp>
      <p:pic>
        <p:nvPicPr>
          <p:cNvPr id="1026" name="Picture 2" descr="http://www.hedefalliance.com/webadmin/userfiles/image/Alliance%20Boot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91630"/>
            <a:ext cx="1240564" cy="73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cegtudakozo.hu/pictures/407/407603/407603-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70"/>
          <a:stretch/>
        </p:blipFill>
        <p:spPr bwMode="auto">
          <a:xfrm>
            <a:off x="683568" y="2529478"/>
            <a:ext cx="1172354" cy="77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fia.nl/images/lib/movianto_colour_plain_250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6" y="3681606"/>
            <a:ext cx="1384908" cy="4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1864552" y="1059582"/>
            <a:ext cx="1439591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Strong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864552" y="1491630"/>
            <a:ext cx="1439591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UK 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France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Italy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304142" y="1059582"/>
            <a:ext cx="1439591" cy="432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Weak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304143" y="1491630"/>
            <a:ext cx="1439591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rgbClr val="FF0000"/>
                </a:solidFill>
              </a:rPr>
              <a:t>Spain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Germany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64552" y="2523063"/>
            <a:ext cx="1439591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Germany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Italy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332743" y="2523063"/>
            <a:ext cx="1439591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UK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France</a:t>
            </a: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Spain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864552" y="3496068"/>
            <a:ext cx="1439591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Germany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France</a:t>
            </a:r>
          </a:p>
          <a:p>
            <a:pPr algn="ctr"/>
            <a:r>
              <a:rPr lang="en-CA" dirty="0" smtClean="0">
                <a:solidFill>
                  <a:schemeClr val="tx1"/>
                </a:solidFill>
              </a:rPr>
              <a:t>UK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332743" y="3496068"/>
            <a:ext cx="1439591" cy="792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Italy</a:t>
            </a:r>
          </a:p>
          <a:p>
            <a:pPr algn="ctr"/>
            <a:r>
              <a:rPr lang="en-CA" dirty="0" smtClean="0">
                <a:solidFill>
                  <a:srgbClr val="FF0000"/>
                </a:solidFill>
              </a:rPr>
              <a:t>Spain</a:t>
            </a:r>
            <a:endParaRPr lang="en-CA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72463" y="2427734"/>
            <a:ext cx="42875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72463" y="3435846"/>
            <a:ext cx="428756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3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DIRECT TO PHARMACY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Goal: Becoming top of mind logistics provider in health care </a:t>
            </a:r>
            <a:r>
              <a:rPr lang="en-CA" sz="1600" b="1" dirty="0" smtClean="0">
                <a:solidFill>
                  <a:schemeClr val="bg1"/>
                </a:solidFill>
              </a:rPr>
              <a:t>industry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827584" y="843558"/>
            <a:ext cx="2419450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2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Spain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3491880" y="843558"/>
            <a:ext cx="2419450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2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77966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Direct to Pharmacy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Scout out leading manufacturers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Gain stronghold</a:t>
            </a:r>
            <a:endParaRPr lang="en-CA" dirty="0"/>
          </a:p>
        </p:txBody>
      </p:sp>
      <p:sp>
        <p:nvSpPr>
          <p:cNvPr id="13" name="Right Arrow Callout 12"/>
          <p:cNvSpPr/>
          <p:nvPr/>
        </p:nvSpPr>
        <p:spPr>
          <a:xfrm>
            <a:off x="6084168" y="843558"/>
            <a:ext cx="2419450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2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Germany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France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6261" y="1779662"/>
            <a:ext cx="2599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5 chain pharmacies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1 buying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Realize more efficiencies </a:t>
            </a:r>
          </a:p>
          <a:p>
            <a:pPr marL="285750" indent="-285750">
              <a:buFont typeface="Arial" pitchFamily="34" charset="0"/>
              <a:buChar char="•"/>
            </a:pP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911330" y="177966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Further develop where </a:t>
            </a:r>
            <a:r>
              <a:rPr lang="en-CA" dirty="0" err="1" smtClean="0"/>
              <a:t>Movianto</a:t>
            </a:r>
            <a:r>
              <a:rPr lang="en-CA" dirty="0" smtClean="0"/>
              <a:t> is strong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6524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DIRECT TO PHARMACY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>
                <a:solidFill>
                  <a:schemeClr val="bg1"/>
                </a:solidFill>
              </a:rPr>
              <a:t>Goal: Becoming top of mind logistics provider in health care </a:t>
            </a:r>
            <a:r>
              <a:rPr lang="en-CA" sz="1600" b="1" dirty="0" smtClean="0">
                <a:solidFill>
                  <a:schemeClr val="bg1"/>
                </a:solidFill>
              </a:rPr>
              <a:t>industry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5" name="Right Arrow Callout 4"/>
          <p:cNvSpPr/>
          <p:nvPr/>
        </p:nvSpPr>
        <p:spPr>
          <a:xfrm>
            <a:off x="827584" y="843558"/>
            <a:ext cx="2419450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2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Spain</a:t>
            </a:r>
            <a:endParaRPr lang="en-CA" b="1" dirty="0">
              <a:solidFill>
                <a:schemeClr val="tx1"/>
              </a:solidFill>
            </a:endParaRPr>
          </a:p>
        </p:txBody>
      </p:sp>
      <p:sp>
        <p:nvSpPr>
          <p:cNvPr id="8" name="Right Arrow Callout 7"/>
          <p:cNvSpPr/>
          <p:nvPr/>
        </p:nvSpPr>
        <p:spPr>
          <a:xfrm>
            <a:off x="3491880" y="843558"/>
            <a:ext cx="2419450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2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UK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60" y="1779662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Direct to Pharmacy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Scout out leading manufacturers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Gain stronghold</a:t>
            </a:r>
            <a:endParaRPr lang="en-CA" dirty="0"/>
          </a:p>
        </p:txBody>
      </p:sp>
      <p:sp>
        <p:nvSpPr>
          <p:cNvPr id="13" name="Right Arrow Callout 12"/>
          <p:cNvSpPr/>
          <p:nvPr/>
        </p:nvSpPr>
        <p:spPr>
          <a:xfrm>
            <a:off x="6084168" y="843558"/>
            <a:ext cx="2419450" cy="792088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211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 smtClean="0">
                <a:solidFill>
                  <a:schemeClr val="tx1"/>
                </a:solidFill>
              </a:rPr>
              <a:t>Germany</a:t>
            </a:r>
          </a:p>
          <a:p>
            <a:pPr algn="ctr"/>
            <a:r>
              <a:rPr lang="en-CA" b="1" dirty="0" smtClean="0">
                <a:solidFill>
                  <a:schemeClr val="tx1"/>
                </a:solidFill>
              </a:rPr>
              <a:t>France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6261" y="1779662"/>
            <a:ext cx="25994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5 chain pharmacies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1 buying group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Realize more efficiencies </a:t>
            </a:r>
            <a:endParaRPr lang="en-CA" dirty="0"/>
          </a:p>
        </p:txBody>
      </p:sp>
      <p:sp>
        <p:nvSpPr>
          <p:cNvPr id="15" name="TextBox 14"/>
          <p:cNvSpPr txBox="1"/>
          <p:nvPr/>
        </p:nvSpPr>
        <p:spPr>
          <a:xfrm>
            <a:off x="5911330" y="177966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/>
              <a:t>Further develop where </a:t>
            </a:r>
            <a:r>
              <a:rPr lang="en-CA" dirty="0" err="1" smtClean="0"/>
              <a:t>Movianto</a:t>
            </a:r>
            <a:r>
              <a:rPr lang="en-CA" dirty="0" smtClean="0"/>
              <a:t> is strong</a:t>
            </a:r>
            <a:endParaRPr lang="en-CA" dirty="0"/>
          </a:p>
        </p:txBody>
      </p:sp>
      <p:sp>
        <p:nvSpPr>
          <p:cNvPr id="3" name="Rounded Rectangle 2"/>
          <p:cNvSpPr/>
          <p:nvPr/>
        </p:nvSpPr>
        <p:spPr>
          <a:xfrm>
            <a:off x="395536" y="3651870"/>
            <a:ext cx="16561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Labeling &amp; Packaging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19053" y="3651870"/>
            <a:ext cx="1488851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Delivery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51920" y="3651870"/>
            <a:ext cx="1584176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Payment management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579615" y="3651870"/>
            <a:ext cx="158467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Inventory management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348538" y="3651870"/>
            <a:ext cx="1584673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Information management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006" y="319738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Services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234859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VALUE PROPOSITION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b="1" dirty="0" smtClean="0">
                <a:solidFill>
                  <a:schemeClr val="bg1"/>
                </a:solidFill>
              </a:rPr>
              <a:t>Win-win solution for manufacturer and pharmacies exist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48351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To Manufacturer</a:t>
            </a:r>
            <a:endParaRPr lang="en-C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652120" y="48351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/>
              <a:t>To Pharmacy</a:t>
            </a:r>
            <a:endParaRPr lang="en-CA" b="1" dirty="0"/>
          </a:p>
        </p:txBody>
      </p:sp>
      <p:sp>
        <p:nvSpPr>
          <p:cNvPr id="18" name="Rectangle 17"/>
          <p:cNvSpPr/>
          <p:nvPr/>
        </p:nvSpPr>
        <p:spPr>
          <a:xfrm>
            <a:off x="647564" y="1001688"/>
            <a:ext cx="34563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Direct communication with pharmacy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7564" y="1635646"/>
            <a:ext cx="34563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Increased margins without middleman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7564" y="2283718"/>
            <a:ext cx="34563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Focus on core competencies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7564" y="2931790"/>
            <a:ext cx="34563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Safety due to full ownership until POS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60032" y="1001688"/>
            <a:ext cx="34563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Less inventory space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860032" y="1635646"/>
            <a:ext cx="34563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More flexible delivery times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60032" y="2283718"/>
            <a:ext cx="3456384" cy="5760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Avoids cost to middleman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680012" y="3219822"/>
            <a:ext cx="3816424" cy="7827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80% of Poland pharmacies ordered within 2 months of DTP being established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54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IMPLEMENTATION IN SPAIN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Investment needed in Spain prior to sourcing clients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icons.iconarchive.com/icons/aha-soft/people/256/people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22101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99592" y="822101"/>
            <a:ext cx="3346648" cy="926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Employ sales force from current DTP markets 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99592" y="1820415"/>
            <a:ext cx="3312368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Individuals who are fluent in Spanish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99592" y="2900535"/>
            <a:ext cx="3312368" cy="8953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Develop unique value proposition for prospective clients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09320" y="822101"/>
            <a:ext cx="3346648" cy="92630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Develop capacity in relabeling and repackaging plants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509320" y="1820415"/>
            <a:ext cx="3312368" cy="936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Develop management systems for use in Spain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09320" y="2900535"/>
            <a:ext cx="3312368" cy="8953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Ensure logistics chains are at capacity needed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030" name="Picture 6" descr="http://png-1.findicons.com/files/icons/1580/devine_icons_part_2/128/ho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750094"/>
            <a:ext cx="895164" cy="8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47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POTENTIAL CLIENTS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Many global clients can be sought out for DTP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www.777icons.com/libs/basic-vista/handshake-icon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100000" l="0" r="100000">
                        <a14:foregroundMark x1="80851" y1="50000" x2="80851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52" y="339502"/>
            <a:ext cx="808931" cy="8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116832" y="512393"/>
            <a:ext cx="3346648" cy="463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Seek out potential clients</a:t>
            </a:r>
            <a:endParaRPr lang="en-CA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924012"/>
              </p:ext>
            </p:extLst>
          </p:nvPr>
        </p:nvGraphicFramePr>
        <p:xfrm>
          <a:off x="1763688" y="1031781"/>
          <a:ext cx="6096000" cy="330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Top manufacturers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Current delivery method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Pfizer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Alliance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Johnson</a:t>
                      </a:r>
                      <a:r>
                        <a:rPr lang="en-CA" sz="1600" baseline="0" dirty="0" smtClean="0">
                          <a:solidFill>
                            <a:schemeClr val="tx1"/>
                          </a:solidFill>
                        </a:rPr>
                        <a:t> &amp; Johnson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39417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 Novartis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Direct 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GlaxoSmithKline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Direct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Sanofi-Aventis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AAH, Alliance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AstraZeneca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Abbott Laboratories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solidFill>
                            <a:schemeClr val="tx1"/>
                          </a:solidFill>
                        </a:rPr>
                        <a:t>Merck &amp; Co.</a:t>
                      </a:r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4932040" y="512393"/>
            <a:ext cx="3346648" cy="4631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Sales force to ease transition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Source: www.dispensingdoctor.org</a:t>
            </a:r>
          </a:p>
        </p:txBody>
      </p:sp>
    </p:spTree>
    <p:extLst>
      <p:ext uri="{BB962C8B-B14F-4D97-AF65-F5344CB8AC3E}">
        <p14:creationId xmlns:p14="http://schemas.microsoft.com/office/powerpoint/2010/main" val="1707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REPLICATE SUCCESS</a:t>
            </a:r>
            <a:endParaRPr lang="en-CA" dirty="0"/>
          </a:p>
        </p:txBody>
      </p:sp>
      <p:sp>
        <p:nvSpPr>
          <p:cNvPr id="1164" name="Rounded Rectangle 1163"/>
          <p:cNvSpPr/>
          <p:nvPr/>
        </p:nvSpPr>
        <p:spPr>
          <a:xfrm>
            <a:off x="251520" y="4407954"/>
            <a:ext cx="8568952" cy="54006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UK needs more pharmacy-level support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8" name="Picture 4" descr="http://www.777icons.com/libs/basic-vista/handshake-icon.gif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8" b="100000" l="0" r="100000">
                        <a14:foregroundMark x1="80851" y1="50000" x2="80851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5215"/>
            <a:ext cx="808931" cy="808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51520" y="89706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United Kingdom expansion in 2016</a:t>
            </a:r>
            <a:endParaRPr lang="en-CA" b="1" dirty="0"/>
          </a:p>
        </p:txBody>
      </p:sp>
      <p:sp>
        <p:nvSpPr>
          <p:cNvPr id="11" name="Rectangle 10"/>
          <p:cNvSpPr/>
          <p:nvPr/>
        </p:nvSpPr>
        <p:spPr>
          <a:xfrm>
            <a:off x="1097341" y="1635646"/>
            <a:ext cx="327636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Similar approach with experienced sales force</a:t>
            </a:r>
            <a:endParaRPr lang="en-CA" dirty="0">
              <a:solidFill>
                <a:schemeClr val="tx1"/>
              </a:solidFill>
            </a:endParaRPr>
          </a:p>
        </p:txBody>
      </p:sp>
      <p:pic>
        <p:nvPicPr>
          <p:cNvPr id="12" name="Picture 2" descr="http://icons.iconarchive.com/icons/aha-soft/people/256/people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64" y="163564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png-1.findicons.com/files/icons/1580/devine_icons_part_2/128/hom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468673"/>
            <a:ext cx="895164" cy="89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97341" y="2643758"/>
            <a:ext cx="3276364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Increase capacity if necessary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6096" y="1635646"/>
            <a:ext cx="3492388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Closer relationships with pharmacies</a:t>
            </a:r>
            <a:endParaRPr lang="en-CA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429448" y="2427734"/>
            <a:ext cx="3391024" cy="6480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>
                <a:solidFill>
                  <a:schemeClr val="tx1"/>
                </a:solidFill>
              </a:rPr>
              <a:t>Realize more efficiencies through info </a:t>
            </a:r>
            <a:r>
              <a:rPr lang="en-CA" dirty="0" err="1" smtClean="0">
                <a:solidFill>
                  <a:schemeClr val="tx1"/>
                </a:solidFill>
              </a:rPr>
              <a:t>mgmt</a:t>
            </a:r>
            <a:endParaRPr lang="en-C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-324544" y="-54006"/>
            <a:ext cx="10009112" cy="52180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3808" y="501520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Challenges</a:t>
            </a:r>
            <a:endParaRPr lang="en-CA" sz="3600" dirty="0"/>
          </a:p>
        </p:txBody>
      </p:sp>
      <p:sp>
        <p:nvSpPr>
          <p:cNvPr id="3" name="Oval 2"/>
          <p:cNvSpPr/>
          <p:nvPr/>
        </p:nvSpPr>
        <p:spPr>
          <a:xfrm>
            <a:off x="2195736" y="501520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1</a:t>
            </a:r>
            <a:endParaRPr lang="en-CA" sz="28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3808" y="1257604"/>
            <a:ext cx="6048672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Recommendations</a:t>
            </a:r>
            <a:endParaRPr lang="en-CA" sz="3600" dirty="0"/>
          </a:p>
        </p:txBody>
      </p:sp>
      <p:sp>
        <p:nvSpPr>
          <p:cNvPr id="7" name="Oval 6"/>
          <p:cNvSpPr/>
          <p:nvPr/>
        </p:nvSpPr>
        <p:spPr>
          <a:xfrm>
            <a:off x="2195736" y="1311610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2</a:t>
            </a:r>
            <a:endParaRPr lang="en-CA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43808" y="2067694"/>
            <a:ext cx="561662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Implementation</a:t>
            </a:r>
            <a:endParaRPr lang="en-CA" sz="3600" dirty="0"/>
          </a:p>
        </p:txBody>
      </p:sp>
      <p:sp>
        <p:nvSpPr>
          <p:cNvPr id="9" name="Oval 8"/>
          <p:cNvSpPr/>
          <p:nvPr/>
        </p:nvSpPr>
        <p:spPr>
          <a:xfrm>
            <a:off x="2195736" y="2121700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3</a:t>
            </a:r>
            <a:endParaRPr lang="en-CA" sz="28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3808" y="2877784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Financial Feasibility</a:t>
            </a:r>
            <a:endParaRPr lang="en-CA" sz="3600" dirty="0"/>
          </a:p>
        </p:txBody>
      </p:sp>
      <p:sp>
        <p:nvSpPr>
          <p:cNvPr id="11" name="Oval 10"/>
          <p:cNvSpPr/>
          <p:nvPr/>
        </p:nvSpPr>
        <p:spPr>
          <a:xfrm>
            <a:off x="2195736" y="2922091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4</a:t>
            </a:r>
            <a:endParaRPr lang="en-CA" sz="28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43808" y="3741880"/>
            <a:ext cx="525658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Risks &amp; Mitigations</a:t>
            </a:r>
            <a:endParaRPr lang="en-CA" sz="3600" dirty="0"/>
          </a:p>
        </p:txBody>
      </p:sp>
      <p:sp>
        <p:nvSpPr>
          <p:cNvPr id="13" name="Oval 12"/>
          <p:cNvSpPr/>
          <p:nvPr/>
        </p:nvSpPr>
        <p:spPr>
          <a:xfrm>
            <a:off x="2195736" y="3741880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5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248803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wn Arrow 41"/>
          <p:cNvSpPr/>
          <p:nvPr/>
        </p:nvSpPr>
        <p:spPr>
          <a:xfrm>
            <a:off x="4572000" y="2427734"/>
            <a:ext cx="720080" cy="432048"/>
          </a:xfrm>
          <a:prstGeom prst="down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7092280" y="2427734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051720" y="2427734"/>
            <a:ext cx="720080" cy="432048"/>
          </a:xfrm>
          <a:prstGeom prst="down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-108520" y="813941"/>
            <a:ext cx="1371600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Where you </a:t>
            </a:r>
            <a:endParaRPr lang="en-CA" sz="1200" dirty="0" smtClean="0">
              <a:solidFill>
                <a:srgbClr val="000000"/>
              </a:solidFill>
              <a:latin typeface="+mj-lt"/>
            </a:endParaRPr>
          </a:p>
          <a:p>
            <a:pPr algn="r"/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are now</a:t>
            </a:r>
            <a:endParaRPr lang="en-CA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-105072" y="1862703"/>
            <a:ext cx="13716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Challenges</a:t>
            </a:r>
            <a:endParaRPr lang="en-CA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-108520" y="3374871"/>
            <a:ext cx="13716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Strategy</a:t>
            </a:r>
          </a:p>
        </p:txBody>
      </p:sp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107504" y="4270325"/>
            <a:ext cx="1155576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Where </a:t>
            </a:r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you will be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BRINGING O&amp;M’S EXPERIENCE TO EU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335088" y="627534"/>
            <a:ext cx="7272808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How can Owens &amp; Minor integrate </a:t>
            </a:r>
            <a:r>
              <a:rPr lang="en-CA" sz="2000" b="1" dirty="0" err="1"/>
              <a:t>Movianto</a:t>
            </a:r>
            <a:r>
              <a:rPr lang="en-CA" sz="2000" b="1" dirty="0"/>
              <a:t> acquisition and deliver quality health on global scale?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35088" y="1491630"/>
            <a:ext cx="2376264" cy="1080120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Movianto’s</a:t>
            </a:r>
            <a:r>
              <a:rPr lang="en-US" sz="1600" dirty="0">
                <a:solidFill>
                  <a:schemeClr val="tx1"/>
                </a:solidFill>
              </a:rPr>
              <a:t> needs to be effectively integrated into O&amp;M’s organizational culture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83360" y="1491630"/>
            <a:ext cx="2376264" cy="1080120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Each country in Europe has unique industry structure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1632" y="1491630"/>
            <a:ext cx="2376264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FFFFFF"/>
                </a:solidFill>
              </a:rPr>
              <a:t>Benefits from O&amp;M’s pre-existing US knowledge in EU are uncertain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35088" y="2931790"/>
            <a:ext cx="2376264" cy="1008112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Adapt </a:t>
            </a:r>
            <a:r>
              <a:rPr lang="en-US" sz="1600" dirty="0" err="1" smtClean="0">
                <a:solidFill>
                  <a:schemeClr val="tx1"/>
                </a:solidFill>
              </a:rPr>
              <a:t>Movianto</a:t>
            </a:r>
            <a:r>
              <a:rPr lang="en-US" sz="1600" dirty="0" smtClean="0">
                <a:solidFill>
                  <a:schemeClr val="tx1"/>
                </a:solidFill>
              </a:rPr>
              <a:t> to O&amp;M’s culture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83360" y="2931790"/>
            <a:ext cx="2376264" cy="1008112"/>
          </a:xfrm>
          <a:prstGeom prst="roundRect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Optimize distribution structure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31632" y="2931790"/>
            <a:ext cx="2376264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</a:rPr>
              <a:t>Integrate O&amp;M’s  experience to new markets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35088" y="4105113"/>
            <a:ext cx="7272808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Owens &amp; Minor will dominate the relationship between manufacturers and point of care providers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EXPANSION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555526"/>
            <a:ext cx="4104456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US MARKET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44008" y="555526"/>
            <a:ext cx="4104456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EU MARKET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0" y="1347614"/>
            <a:ext cx="144016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Medical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15816" y="1347614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3PL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15816" y="1995686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Distribution/Wholesaling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520" y="3075806"/>
            <a:ext cx="144016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Drugs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15816" y="3075806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3PL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5816" y="3723878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Distribution/Wholesaling</a:t>
            </a:r>
          </a:p>
        </p:txBody>
      </p: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>
          <a:xfrm flipV="1">
            <a:off x="1691680" y="1635646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1"/>
          </p:cNvCxnSpPr>
          <p:nvPr/>
        </p:nvCxnSpPr>
        <p:spPr>
          <a:xfrm>
            <a:off x="1691680" y="1959682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91680" y="3327834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91680" y="3651870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644008" y="1347614"/>
            <a:ext cx="144016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Medical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08304" y="1347614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3PL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08304" y="1995686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Distribution/Wholesaling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44008" y="3075806"/>
            <a:ext cx="144016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Drugs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08304" y="3075806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3PL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08304" y="3723878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Distribution/Wholesaling</a:t>
            </a:r>
          </a:p>
        </p:txBody>
      </p:sp>
      <p:cxnSp>
        <p:nvCxnSpPr>
          <p:cNvPr id="25" name="Straight Arrow Connector 24"/>
          <p:cNvCxnSpPr>
            <a:stCxn id="19" idx="3"/>
            <a:endCxn id="20" idx="1"/>
          </p:cNvCxnSpPr>
          <p:nvPr/>
        </p:nvCxnSpPr>
        <p:spPr>
          <a:xfrm flipV="1">
            <a:off x="6084168" y="1635646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1"/>
          </p:cNvCxnSpPr>
          <p:nvPr/>
        </p:nvCxnSpPr>
        <p:spPr>
          <a:xfrm>
            <a:off x="6084168" y="1959682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84168" y="3327834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84168" y="3651870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63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FOR EXPANSION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555526"/>
            <a:ext cx="4104456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US MARKET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644008" y="555526"/>
            <a:ext cx="4104456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EU MARKET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51520" y="1347614"/>
            <a:ext cx="1440160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Medical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915816" y="1347614"/>
            <a:ext cx="144016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3PL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15816" y="1995686"/>
            <a:ext cx="1440160" cy="57606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Distribution/Wholesaling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51520" y="3075806"/>
            <a:ext cx="144016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Drugs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915816" y="3075806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3PL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915816" y="3723878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Distribution/Wholesaling</a:t>
            </a:r>
          </a:p>
        </p:txBody>
      </p:sp>
      <p:cxnSp>
        <p:nvCxnSpPr>
          <p:cNvPr id="14" name="Straight Arrow Connector 13"/>
          <p:cNvCxnSpPr>
            <a:stCxn id="7" idx="3"/>
            <a:endCxn id="8" idx="1"/>
          </p:cNvCxnSpPr>
          <p:nvPr/>
        </p:nvCxnSpPr>
        <p:spPr>
          <a:xfrm flipV="1">
            <a:off x="1691680" y="1635646"/>
            <a:ext cx="1224136" cy="324036"/>
          </a:xfrm>
          <a:prstGeom prst="straightConnector1">
            <a:avLst/>
          </a:prstGeom>
          <a:ln>
            <a:solidFill>
              <a:srgbClr val="80B2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9" idx="1"/>
          </p:cNvCxnSpPr>
          <p:nvPr/>
        </p:nvCxnSpPr>
        <p:spPr>
          <a:xfrm>
            <a:off x="1691680" y="1959682"/>
            <a:ext cx="1224136" cy="324036"/>
          </a:xfrm>
          <a:prstGeom prst="straightConnector1">
            <a:avLst/>
          </a:prstGeom>
          <a:ln>
            <a:solidFill>
              <a:srgbClr val="80B22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1691680" y="3327834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691680" y="3651870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4644008" y="1347614"/>
            <a:ext cx="1440160" cy="1224136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Medical </a:t>
            </a:r>
          </a:p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Devices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7308304" y="1347614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3PL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7308304" y="1995686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Distribution/Wholesaling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644008" y="3075806"/>
            <a:ext cx="1440160" cy="122413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Drugs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308304" y="3075806"/>
            <a:ext cx="1440160" cy="576064"/>
          </a:xfrm>
          <a:prstGeom prst="roundRect">
            <a:avLst/>
          </a:prstGeom>
          <a:solidFill>
            <a:srgbClr val="C9E8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3PL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7308304" y="3723878"/>
            <a:ext cx="1440160" cy="576064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Distribution/Wholesaling</a:t>
            </a:r>
          </a:p>
        </p:txBody>
      </p:sp>
      <p:cxnSp>
        <p:nvCxnSpPr>
          <p:cNvPr id="25" name="Straight Arrow Connector 24"/>
          <p:cNvCxnSpPr>
            <a:stCxn id="19" idx="3"/>
            <a:endCxn id="20" idx="1"/>
          </p:cNvCxnSpPr>
          <p:nvPr/>
        </p:nvCxnSpPr>
        <p:spPr>
          <a:xfrm flipV="1">
            <a:off x="6084168" y="1635646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21" idx="1"/>
          </p:cNvCxnSpPr>
          <p:nvPr/>
        </p:nvCxnSpPr>
        <p:spPr>
          <a:xfrm>
            <a:off x="6084168" y="1959682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6084168" y="3327834"/>
            <a:ext cx="1224136" cy="324036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084168" y="3651870"/>
            <a:ext cx="1224136" cy="32403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251520" y="4515966"/>
            <a:ext cx="8568952" cy="5040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In long term, many opportunities exist to capitalize on the expertise of O&amp;M and </a:t>
            </a:r>
            <a:r>
              <a:rPr lang="en-US" sz="1600" b="1" dirty="0" err="1" smtClean="0"/>
              <a:t>Movianto</a:t>
            </a:r>
            <a:r>
              <a:rPr lang="en-US" sz="1600" b="1" dirty="0" smtClean="0"/>
              <a:t> in EU and US markets and build towards companies vision.</a:t>
            </a:r>
            <a:endParaRPr lang="en-US" sz="1600" b="1" dirty="0"/>
          </a:p>
        </p:txBody>
      </p:sp>
      <p:sp>
        <p:nvSpPr>
          <p:cNvPr id="16" name="Rectangle 15"/>
          <p:cNvSpPr/>
          <p:nvPr/>
        </p:nvSpPr>
        <p:spPr>
          <a:xfrm>
            <a:off x="2771800" y="2931790"/>
            <a:ext cx="1656184" cy="1440160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236296" y="1275606"/>
            <a:ext cx="1656184" cy="1368152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7236296" y="3579862"/>
            <a:ext cx="1656184" cy="792088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7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 MARKET - DRUGS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4515966"/>
            <a:ext cx="8568952" cy="5040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With history of divesting from pharmaceutical logistics, O&amp;M should not bring </a:t>
            </a:r>
            <a:r>
              <a:rPr lang="en-US" sz="1600" b="1" dirty="0" err="1" smtClean="0"/>
              <a:t>Moviento’s</a:t>
            </a:r>
            <a:r>
              <a:rPr lang="en-US" sz="1600" b="1" dirty="0" smtClean="0"/>
              <a:t> operations to the US market</a:t>
            </a:r>
            <a:endParaRPr lang="en-US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59632" y="627534"/>
            <a:ext cx="295232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MANUFACTURERS DEMAND: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9632" y="134761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Expertise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9632" y="206769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Reach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59632" y="278777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Reliability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259632" y="350785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Flexibility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44008" y="1347614"/>
            <a:ext cx="3456384" cy="648072"/>
          </a:xfrm>
          <a:prstGeom prst="roundRect">
            <a:avLst/>
          </a:prstGeom>
          <a:solidFill>
            <a:srgbClr val="F586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Does not satisfy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OM Divested drug distribution in 1992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44008" y="2067694"/>
            <a:ext cx="3456384" cy="648072"/>
          </a:xfrm>
          <a:prstGeom prst="roundRect">
            <a:avLst/>
          </a:prstGeom>
          <a:solidFill>
            <a:srgbClr val="F586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Does not satisfy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No supply chain in place to aid expansion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4008" y="2787774"/>
            <a:ext cx="3456384" cy="648072"/>
          </a:xfrm>
          <a:prstGeom prst="roundRect">
            <a:avLst/>
          </a:prstGeom>
          <a:solidFill>
            <a:srgbClr val="F586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Does not satisfy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With no supply chain or expertise it’s hard for clients to trust O&amp;M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4008" y="3507854"/>
            <a:ext cx="3456384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Satisfies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644008" y="627534"/>
            <a:ext cx="345638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ENTERING US DRUG MARKET:</a:t>
            </a:r>
          </a:p>
        </p:txBody>
      </p:sp>
    </p:spTree>
    <p:extLst>
      <p:ext uri="{BB962C8B-B14F-4D97-AF65-F5344CB8AC3E}">
        <p14:creationId xmlns:p14="http://schemas.microsoft.com/office/powerpoint/2010/main" val="120809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MARKET – DRUG DISTRIBUTION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4515966"/>
            <a:ext cx="8568952" cy="5040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Need for </a:t>
            </a:r>
            <a:r>
              <a:rPr lang="en-US" sz="1600" b="1" dirty="0"/>
              <a:t>h</a:t>
            </a:r>
            <a:r>
              <a:rPr lang="en-US" sz="1600" b="1" dirty="0" smtClean="0"/>
              <a:t>igh capital investments and high level of competition in this market do not present a lucrative opportunity for expansion</a:t>
            </a:r>
            <a:endParaRPr lang="en-US" sz="1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627534"/>
            <a:ext cx="295232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MANUFACTURERS DEMAND: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59632" y="134761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Expertise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9632" y="206769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Reach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9632" y="278777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Reliability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59632" y="350785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Flexibility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4008" y="1347614"/>
            <a:ext cx="3456384" cy="648072"/>
          </a:xfrm>
          <a:prstGeom prst="roundRect">
            <a:avLst/>
          </a:prstGeom>
          <a:solidFill>
            <a:srgbClr val="F586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Does Not Satisfy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O&amp;M is unfamiliar with EU market and drug distribution is not a core competency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44008" y="2067694"/>
            <a:ext cx="3456384" cy="648072"/>
          </a:xfrm>
          <a:prstGeom prst="roundRect">
            <a:avLst/>
          </a:prstGeom>
          <a:solidFill>
            <a:srgbClr val="F586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Does Not Satisfy</a:t>
            </a:r>
          </a:p>
          <a:p>
            <a:pPr algn="ctr"/>
            <a:r>
              <a:rPr lang="en-US" sz="1200" dirty="0" smtClean="0">
                <a:solidFill>
                  <a:srgbClr val="000000"/>
                </a:solidFill>
              </a:rPr>
              <a:t>High capital investments are required to build the infrastructure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44008" y="2787774"/>
            <a:ext cx="3456384" cy="648072"/>
          </a:xfrm>
          <a:prstGeom prst="roundRect">
            <a:avLst/>
          </a:prstGeom>
          <a:solidFill>
            <a:srgbClr val="FFF1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Uncertain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O&amp;M strengths aren’t proven to clients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4008" y="3507854"/>
            <a:ext cx="3456384" cy="648072"/>
          </a:xfrm>
          <a:prstGeom prst="roundRect">
            <a:avLst/>
          </a:prstGeom>
          <a:solidFill>
            <a:srgbClr val="C9E8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Satisfies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4008" y="627534"/>
            <a:ext cx="345638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ENTERING EU DRUG DISTRIBUTION:</a:t>
            </a:r>
          </a:p>
        </p:txBody>
      </p:sp>
    </p:spTree>
    <p:extLst>
      <p:ext uri="{BB962C8B-B14F-4D97-AF65-F5344CB8AC3E}">
        <p14:creationId xmlns:p14="http://schemas.microsoft.com/office/powerpoint/2010/main" val="279935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 MARKET – SUPPLIES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4515966"/>
            <a:ext cx="8568952" cy="5040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Expansion into EU medical supplies market will leverage O&amp;M’s core competencies as well as capitalize on </a:t>
            </a:r>
            <a:r>
              <a:rPr lang="en-US" sz="1600" b="1" dirty="0" err="1" smtClean="0"/>
              <a:t>Movianto’s</a:t>
            </a:r>
            <a:r>
              <a:rPr lang="en-US" sz="1600" b="1" dirty="0" smtClean="0"/>
              <a:t> existing relationships </a:t>
            </a:r>
            <a:endParaRPr lang="en-US" sz="16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1259632" y="627534"/>
            <a:ext cx="295232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MANUFACTURERS DEMAND: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259632" y="134761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Expertise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259632" y="206769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Reach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59632" y="278777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Reliability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259632" y="3507854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Flexibility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644008" y="1347614"/>
            <a:ext cx="3456384" cy="648072"/>
          </a:xfrm>
          <a:prstGeom prst="roundRect">
            <a:avLst/>
          </a:prstGeom>
          <a:solidFill>
            <a:srgbClr val="C9E8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Satisfies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644008" y="2067694"/>
            <a:ext cx="3456384" cy="648072"/>
          </a:xfrm>
          <a:prstGeom prst="roundRect">
            <a:avLst/>
          </a:prstGeom>
          <a:solidFill>
            <a:srgbClr val="C9E8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Satisfies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644008" y="2787774"/>
            <a:ext cx="3456384" cy="648072"/>
          </a:xfrm>
          <a:prstGeom prst="roundRect">
            <a:avLst/>
          </a:prstGeom>
          <a:solidFill>
            <a:srgbClr val="FFF17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Uncertain</a:t>
            </a:r>
          </a:p>
          <a:p>
            <a:pPr algn="ctr"/>
            <a:r>
              <a:rPr lang="en-US" sz="1400" dirty="0" smtClean="0">
                <a:solidFill>
                  <a:srgbClr val="000000"/>
                </a:solidFill>
              </a:rPr>
              <a:t>O&amp;M strengths aren’t proven to clients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644008" y="3507854"/>
            <a:ext cx="3456384" cy="648072"/>
          </a:xfrm>
          <a:prstGeom prst="roundRect">
            <a:avLst/>
          </a:prstGeom>
          <a:solidFill>
            <a:srgbClr val="C9E8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Satisfies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644008" y="627534"/>
            <a:ext cx="3456384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ENTERING EU SUPPLIES:</a:t>
            </a:r>
          </a:p>
        </p:txBody>
      </p:sp>
    </p:spTree>
    <p:extLst>
      <p:ext uri="{BB962C8B-B14F-4D97-AF65-F5344CB8AC3E}">
        <p14:creationId xmlns:p14="http://schemas.microsoft.com/office/powerpoint/2010/main" val="191783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EU SUPPLY MARKET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4227934"/>
            <a:ext cx="8568952" cy="77155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Leverage </a:t>
            </a:r>
            <a:r>
              <a:rPr lang="en-US" sz="1600" b="1" dirty="0" err="1" smtClean="0"/>
              <a:t>Movianto’s</a:t>
            </a:r>
            <a:r>
              <a:rPr lang="en-US" sz="1600" b="1" dirty="0" smtClean="0"/>
              <a:t> existing relationships with point-of-care providers for a strong value proposition for US and EU suppliers to do business with O&amp;M supply distribution in EU.</a:t>
            </a:r>
            <a:endParaRPr lang="en-US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51520" y="987574"/>
            <a:ext cx="8568952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SETTING UP SUPPLIES OPERATIONS IN EU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1779662"/>
            <a:ext cx="280831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Point-of-care connections in EU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131840" y="1779662"/>
            <a:ext cx="280831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Supplies manufacturer in EU 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012160" y="1779662"/>
            <a:ext cx="280831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Supplies manufacturer in US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51520" y="3147814"/>
            <a:ext cx="280831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</a:rPr>
              <a:t>Movianto’s</a:t>
            </a:r>
            <a:r>
              <a:rPr lang="en-US" sz="1600" dirty="0" smtClean="0">
                <a:solidFill>
                  <a:srgbClr val="000000"/>
                </a:solidFill>
              </a:rPr>
              <a:t> EU Connections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131840" y="3147814"/>
            <a:ext cx="280831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Develop New Relationships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012160" y="3147814"/>
            <a:ext cx="280831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O&amp;M’s US Connections 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139952" y="2571750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020272" y="2571750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1331640" y="2571750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ENTERING EU SUPPLY MARKET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4515966"/>
            <a:ext cx="8568952" cy="50405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Expand into EU medical supplies market in 2018 by converting existing warehouses used for 3PL services </a:t>
            </a:r>
            <a:endParaRPr lang="en-US" sz="1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43558"/>
            <a:ext cx="4867494" cy="324036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652120" y="771550"/>
            <a:ext cx="295232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MOVIANTO’S OPERATIONS </a:t>
            </a:r>
          </a:p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In 2018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652120" y="1491630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29 warehouses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52120" y="3579862"/>
            <a:ext cx="295232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Focus on biggest markets – UK, Germany and France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52120" y="2859782"/>
            <a:ext cx="2952328" cy="648072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Upgrade ½ of warehouses to service supplies industry</a:t>
            </a:r>
          </a:p>
        </p:txBody>
      </p:sp>
      <p:sp>
        <p:nvSpPr>
          <p:cNvPr id="10" name="Down Arrow 9"/>
          <p:cNvSpPr/>
          <p:nvPr/>
        </p:nvSpPr>
        <p:spPr>
          <a:xfrm>
            <a:off x="6732240" y="2283718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1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-324544" y="-54006"/>
            <a:ext cx="10009112" cy="52180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3808" y="501520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Challenges</a:t>
            </a:r>
            <a:endParaRPr lang="en-CA" sz="3600" dirty="0"/>
          </a:p>
        </p:txBody>
      </p:sp>
      <p:sp>
        <p:nvSpPr>
          <p:cNvPr id="3" name="Oval 2"/>
          <p:cNvSpPr/>
          <p:nvPr/>
        </p:nvSpPr>
        <p:spPr>
          <a:xfrm>
            <a:off x="2195736" y="50152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3808" y="1257604"/>
            <a:ext cx="6048672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Recommendations</a:t>
            </a:r>
            <a:endParaRPr lang="en-CA" sz="3600" dirty="0"/>
          </a:p>
        </p:txBody>
      </p:sp>
      <p:sp>
        <p:nvSpPr>
          <p:cNvPr id="7" name="Oval 6"/>
          <p:cNvSpPr/>
          <p:nvPr/>
        </p:nvSpPr>
        <p:spPr>
          <a:xfrm>
            <a:off x="2195736" y="131161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43808" y="2067694"/>
            <a:ext cx="561662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Timeline</a:t>
            </a:r>
            <a:endParaRPr lang="en-CA" sz="3600" dirty="0"/>
          </a:p>
        </p:txBody>
      </p:sp>
      <p:sp>
        <p:nvSpPr>
          <p:cNvPr id="9" name="Oval 8"/>
          <p:cNvSpPr/>
          <p:nvPr/>
        </p:nvSpPr>
        <p:spPr>
          <a:xfrm>
            <a:off x="2195736" y="212170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3808" y="2877784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Financial Feasibility</a:t>
            </a:r>
            <a:endParaRPr lang="en-CA" sz="3600" dirty="0"/>
          </a:p>
        </p:txBody>
      </p:sp>
      <p:sp>
        <p:nvSpPr>
          <p:cNvPr id="11" name="Oval 10"/>
          <p:cNvSpPr/>
          <p:nvPr/>
        </p:nvSpPr>
        <p:spPr>
          <a:xfrm>
            <a:off x="2195736" y="2922091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4</a:t>
            </a:r>
            <a:endParaRPr lang="en-CA" sz="28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43808" y="3741880"/>
            <a:ext cx="525658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Risks &amp; Mitigations</a:t>
            </a:r>
            <a:endParaRPr lang="en-CA" sz="3600" dirty="0"/>
          </a:p>
        </p:txBody>
      </p:sp>
      <p:sp>
        <p:nvSpPr>
          <p:cNvPr id="13" name="Oval 12"/>
          <p:cNvSpPr/>
          <p:nvPr/>
        </p:nvSpPr>
        <p:spPr>
          <a:xfrm>
            <a:off x="2195736" y="3741880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5</a:t>
            </a:r>
            <a:endParaRPr lang="en-CA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-180528" y="2859782"/>
            <a:ext cx="10009112" cy="2600672"/>
          </a:xfrm>
          <a:prstGeom prst="rect">
            <a:avLst/>
          </a:prstGeom>
          <a:solidFill>
            <a:srgbClr val="26A3E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468560" y="-524594"/>
            <a:ext cx="10009112" cy="2600672"/>
          </a:xfrm>
          <a:prstGeom prst="rect">
            <a:avLst/>
          </a:prstGeom>
          <a:solidFill>
            <a:srgbClr val="26A3E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14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TIMELINE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530908"/>
              </p:ext>
            </p:extLst>
          </p:nvPr>
        </p:nvGraphicFramePr>
        <p:xfrm>
          <a:off x="179512" y="843558"/>
          <a:ext cx="8712966" cy="3749213"/>
        </p:xfrm>
        <a:graphic>
          <a:graphicData uri="http://schemas.openxmlformats.org/drawingml/2006/table">
            <a:tbl>
              <a:tblPr/>
              <a:tblGrid>
                <a:gridCol w="2942369"/>
                <a:gridCol w="824371"/>
                <a:gridCol w="824371"/>
                <a:gridCol w="824371"/>
                <a:gridCol w="824371"/>
                <a:gridCol w="824371"/>
                <a:gridCol w="824371"/>
                <a:gridCol w="824371"/>
              </a:tblGrid>
              <a:tr h="22082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2013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2014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2015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2016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2017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2018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2019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Integrating Movianto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 educational resources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OM-Movianto Summit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Training management and key team members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Management communicates to team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Improving EU Operations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SPAIN: Hire sales force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SPAIN: Develop logistics capacity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SPAIN: Find prospective clients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s-ES_tradnl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UK: Hire Sales Force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UK: Develop logistics capacity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UK: Find prospective clients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Expand Into Med Supplies in EU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Upgrade warehouses in UK, Germany, France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Service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existing relationships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  <a:tr h="220821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Develop new relationships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1979" marR="11979" marT="1197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CDD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8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-324544" y="-54006"/>
            <a:ext cx="10009112" cy="52180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3808" y="501520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Challenges</a:t>
            </a:r>
            <a:endParaRPr lang="en-CA" sz="3600" dirty="0"/>
          </a:p>
        </p:txBody>
      </p:sp>
      <p:sp>
        <p:nvSpPr>
          <p:cNvPr id="3" name="Oval 2"/>
          <p:cNvSpPr/>
          <p:nvPr/>
        </p:nvSpPr>
        <p:spPr>
          <a:xfrm>
            <a:off x="2195736" y="50152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3808" y="1257604"/>
            <a:ext cx="6048672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Recommendations</a:t>
            </a:r>
            <a:endParaRPr lang="en-CA" sz="3600" dirty="0"/>
          </a:p>
        </p:txBody>
      </p:sp>
      <p:sp>
        <p:nvSpPr>
          <p:cNvPr id="7" name="Oval 6"/>
          <p:cNvSpPr/>
          <p:nvPr/>
        </p:nvSpPr>
        <p:spPr>
          <a:xfrm>
            <a:off x="2195736" y="131161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43808" y="2067694"/>
            <a:ext cx="561662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Timeline</a:t>
            </a:r>
            <a:endParaRPr lang="en-CA" sz="3600" dirty="0"/>
          </a:p>
        </p:txBody>
      </p:sp>
      <p:sp>
        <p:nvSpPr>
          <p:cNvPr id="9" name="Oval 8"/>
          <p:cNvSpPr/>
          <p:nvPr/>
        </p:nvSpPr>
        <p:spPr>
          <a:xfrm>
            <a:off x="2195736" y="2121700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bg1"/>
                </a:solidFill>
              </a:rPr>
              <a:t>3</a:t>
            </a:r>
            <a:endParaRPr lang="en-CA" sz="2800" b="1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3808" y="2877784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Financial Feasibility</a:t>
            </a:r>
            <a:endParaRPr lang="en-CA" sz="3600" dirty="0"/>
          </a:p>
        </p:txBody>
      </p:sp>
      <p:sp>
        <p:nvSpPr>
          <p:cNvPr id="11" name="Oval 10"/>
          <p:cNvSpPr/>
          <p:nvPr/>
        </p:nvSpPr>
        <p:spPr>
          <a:xfrm>
            <a:off x="2195736" y="2922091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4</a:t>
            </a:r>
            <a:endParaRPr lang="en-CA" sz="2800" b="1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43808" y="3741880"/>
            <a:ext cx="525658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Risks &amp; Mitigations</a:t>
            </a:r>
            <a:endParaRPr lang="en-CA" sz="3600" dirty="0"/>
          </a:p>
        </p:txBody>
      </p:sp>
      <p:sp>
        <p:nvSpPr>
          <p:cNvPr id="13" name="Oval 12"/>
          <p:cNvSpPr/>
          <p:nvPr/>
        </p:nvSpPr>
        <p:spPr>
          <a:xfrm>
            <a:off x="2195736" y="3741880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5</a:t>
            </a:r>
            <a:endParaRPr lang="en-CA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-180528" y="1995686"/>
            <a:ext cx="10009112" cy="3464768"/>
          </a:xfrm>
          <a:prstGeom prst="rect">
            <a:avLst/>
          </a:prstGeom>
          <a:solidFill>
            <a:srgbClr val="26A3E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6807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-324544" y="-54006"/>
            <a:ext cx="10009112" cy="52180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3808" y="501520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Challenges</a:t>
            </a:r>
            <a:endParaRPr lang="en-CA" sz="3600" dirty="0"/>
          </a:p>
        </p:txBody>
      </p:sp>
      <p:sp>
        <p:nvSpPr>
          <p:cNvPr id="3" name="Oval 2"/>
          <p:cNvSpPr/>
          <p:nvPr/>
        </p:nvSpPr>
        <p:spPr>
          <a:xfrm>
            <a:off x="2195736" y="50152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3808" y="1257604"/>
            <a:ext cx="6048672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Recommendations</a:t>
            </a:r>
            <a:endParaRPr lang="en-CA" sz="3600" dirty="0"/>
          </a:p>
        </p:txBody>
      </p:sp>
      <p:sp>
        <p:nvSpPr>
          <p:cNvPr id="7" name="Oval 6"/>
          <p:cNvSpPr/>
          <p:nvPr/>
        </p:nvSpPr>
        <p:spPr>
          <a:xfrm>
            <a:off x="2195736" y="131161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43808" y="2067694"/>
            <a:ext cx="561662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Timeline</a:t>
            </a:r>
            <a:endParaRPr lang="en-CA" sz="3600" dirty="0"/>
          </a:p>
        </p:txBody>
      </p:sp>
      <p:sp>
        <p:nvSpPr>
          <p:cNvPr id="9" name="Oval 8"/>
          <p:cNvSpPr/>
          <p:nvPr/>
        </p:nvSpPr>
        <p:spPr>
          <a:xfrm>
            <a:off x="2195736" y="212170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3808" y="2877784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Financial Feasibility</a:t>
            </a:r>
            <a:endParaRPr lang="en-CA" sz="3600" dirty="0"/>
          </a:p>
        </p:txBody>
      </p:sp>
      <p:sp>
        <p:nvSpPr>
          <p:cNvPr id="11" name="Oval 10"/>
          <p:cNvSpPr/>
          <p:nvPr/>
        </p:nvSpPr>
        <p:spPr>
          <a:xfrm>
            <a:off x="2195736" y="2922091"/>
            <a:ext cx="648072" cy="594066"/>
          </a:xfrm>
          <a:prstGeom prst="ellipse">
            <a:avLst/>
          </a:prstGeom>
          <a:solidFill>
            <a:srgbClr val="FFFFFF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26A3E6"/>
                </a:solidFill>
              </a:rPr>
              <a:t>4</a:t>
            </a:r>
            <a:endParaRPr lang="en-CA" sz="2800" b="1" dirty="0">
              <a:solidFill>
                <a:srgbClr val="26A3E6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43808" y="3741880"/>
            <a:ext cx="525658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Risks &amp; Mitigations</a:t>
            </a:r>
            <a:endParaRPr lang="en-CA" sz="3600" dirty="0"/>
          </a:p>
        </p:txBody>
      </p:sp>
      <p:sp>
        <p:nvSpPr>
          <p:cNvPr id="13" name="Oval 12"/>
          <p:cNvSpPr/>
          <p:nvPr/>
        </p:nvSpPr>
        <p:spPr>
          <a:xfrm>
            <a:off x="2195736" y="3741880"/>
            <a:ext cx="648072" cy="594066"/>
          </a:xfrm>
          <a:prstGeom prst="ellipse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/>
              <a:t>5</a:t>
            </a:r>
            <a:endParaRPr lang="en-CA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-180528" y="3651870"/>
            <a:ext cx="10009112" cy="1808584"/>
          </a:xfrm>
          <a:prstGeom prst="rect">
            <a:avLst/>
          </a:prstGeom>
          <a:solidFill>
            <a:srgbClr val="26A3E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-468560" y="-524594"/>
            <a:ext cx="10009112" cy="3384376"/>
          </a:xfrm>
          <a:prstGeom prst="rect">
            <a:avLst/>
          </a:prstGeom>
          <a:solidFill>
            <a:srgbClr val="26A3E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453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28" y="1131590"/>
            <a:ext cx="7848872" cy="99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Isosceles Triangle 4"/>
          <p:cNvSpPr/>
          <p:nvPr/>
        </p:nvSpPr>
        <p:spPr>
          <a:xfrm rot="10800000">
            <a:off x="971600" y="3075806"/>
            <a:ext cx="7200900" cy="303213"/>
          </a:xfrm>
          <a:prstGeom prst="triangle">
            <a:avLst>
              <a:gd name="adj" fmla="val 49736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NZ"/>
          </a:p>
        </p:txBody>
      </p:sp>
      <p:sp>
        <p:nvSpPr>
          <p:cNvPr id="6" name="Rounded Rectangle 5"/>
          <p:cNvSpPr/>
          <p:nvPr/>
        </p:nvSpPr>
        <p:spPr>
          <a:xfrm>
            <a:off x="323528" y="4083918"/>
            <a:ext cx="8568952" cy="93610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Will expand European market share with positive trends and synergies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6890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REVENUE BREAKDOWN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83518"/>
            <a:ext cx="5400600" cy="325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323528" y="4083918"/>
            <a:ext cx="8568952" cy="93610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By 2022, Medical  Instruments will account for 60% of total sales</a:t>
            </a:r>
            <a:endParaRPr lang="en-US" sz="16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156176" y="1275606"/>
            <a:ext cx="2655912" cy="181410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Movianto</a:t>
            </a:r>
            <a:r>
              <a:rPr lang="en-US" b="1" dirty="0" smtClean="0">
                <a:solidFill>
                  <a:schemeClr val="tx1"/>
                </a:solidFill>
              </a:rPr>
              <a:t>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Spain CAGR: 20%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UK CAGR: 22%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Medical Instruments: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CAGR: 3%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84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BREAKDOWN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26016" y="790982"/>
            <a:ext cx="2232248" cy="127671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DTP SPAIN &amp; UK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Construct 2 facilities in 2013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10776" y="2859782"/>
            <a:ext cx="2217008" cy="151216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MEDICAL INSTRUMENTS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Upgrade 15 facilities by 2018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03848" y="915566"/>
            <a:ext cx="2232248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$14 million per facility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73120" y="843558"/>
            <a:ext cx="2232248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~$28 million 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in </a:t>
            </a:r>
            <a:r>
              <a:rPr lang="en-US" b="1" dirty="0" err="1" smtClean="0">
                <a:solidFill>
                  <a:schemeClr val="tx1"/>
                </a:solidFill>
              </a:rPr>
              <a:t>capex</a:t>
            </a:r>
            <a:r>
              <a:rPr lang="en-US" b="1" dirty="0" smtClean="0">
                <a:solidFill>
                  <a:schemeClr val="tx1"/>
                </a:solidFill>
              </a:rPr>
              <a:t> for 2013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30136" y="3269734"/>
            <a:ext cx="2232248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$7 million per facility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140936" y="3265542"/>
            <a:ext cx="2232248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~$105 million in </a:t>
            </a:r>
            <a:r>
              <a:rPr lang="en-US" b="1" dirty="0" err="1" smtClean="0">
                <a:solidFill>
                  <a:schemeClr val="tx1"/>
                </a:solidFill>
              </a:rPr>
              <a:t>capex</a:t>
            </a:r>
            <a:r>
              <a:rPr lang="en-US" b="1" dirty="0" smtClean="0">
                <a:solidFill>
                  <a:schemeClr val="tx1"/>
                </a:solidFill>
              </a:rPr>
              <a:t> for 2018</a:t>
            </a: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b="1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421824" y="1275606"/>
            <a:ext cx="2232248" cy="9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95536" y="3579862"/>
            <a:ext cx="2232248" cy="971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triped Right Arrow 20"/>
          <p:cNvSpPr/>
          <p:nvPr/>
        </p:nvSpPr>
        <p:spPr>
          <a:xfrm>
            <a:off x="5580112" y="1347614"/>
            <a:ext cx="360040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riped Right Arrow 21"/>
          <p:cNvSpPr/>
          <p:nvPr/>
        </p:nvSpPr>
        <p:spPr>
          <a:xfrm>
            <a:off x="5621640" y="3579862"/>
            <a:ext cx="360040" cy="216024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432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PERFORMANCE 2013-2022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23528" y="4083918"/>
            <a:ext cx="8568952" cy="93610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Total EV of OMI increase by 33% </a:t>
            </a:r>
          </a:p>
          <a:p>
            <a:pPr algn="ctr"/>
            <a:r>
              <a:rPr lang="en-US" sz="1600" b="1" dirty="0" smtClean="0"/>
              <a:t>Equivalent to $712 million </a:t>
            </a:r>
            <a:endParaRPr lang="en-US" sz="16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403648" y="1203598"/>
            <a:ext cx="295232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Revenue CAGR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499992" y="1203598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32%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03648" y="1923678"/>
            <a:ext cx="295232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EBITDA CAGR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99992" y="1923678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35%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03648" y="2643758"/>
            <a:ext cx="295232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EBITDA Margin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499992" y="2643758"/>
            <a:ext cx="295232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3-3.5%</a:t>
            </a:r>
          </a:p>
        </p:txBody>
      </p:sp>
    </p:spTree>
    <p:extLst>
      <p:ext uri="{BB962C8B-B14F-4D97-AF65-F5344CB8AC3E}">
        <p14:creationId xmlns:p14="http://schemas.microsoft.com/office/powerpoint/2010/main" val="238889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-324544" y="-54006"/>
            <a:ext cx="10009112" cy="5218044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3808" y="501520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Challenges</a:t>
            </a:r>
            <a:endParaRPr lang="en-CA" sz="3600" dirty="0"/>
          </a:p>
        </p:txBody>
      </p:sp>
      <p:sp>
        <p:nvSpPr>
          <p:cNvPr id="3" name="Oval 2"/>
          <p:cNvSpPr/>
          <p:nvPr/>
        </p:nvSpPr>
        <p:spPr>
          <a:xfrm>
            <a:off x="2195736" y="50152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843808" y="1257604"/>
            <a:ext cx="6048672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Recommendations</a:t>
            </a:r>
            <a:endParaRPr lang="en-CA" sz="3600" dirty="0"/>
          </a:p>
        </p:txBody>
      </p:sp>
      <p:sp>
        <p:nvSpPr>
          <p:cNvPr id="7" name="Oval 6"/>
          <p:cNvSpPr/>
          <p:nvPr/>
        </p:nvSpPr>
        <p:spPr>
          <a:xfrm>
            <a:off x="2195736" y="131161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43808" y="2067694"/>
            <a:ext cx="561662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Timeline</a:t>
            </a:r>
            <a:endParaRPr lang="en-CA" sz="3600" dirty="0"/>
          </a:p>
        </p:txBody>
      </p:sp>
      <p:sp>
        <p:nvSpPr>
          <p:cNvPr id="9" name="Oval 8"/>
          <p:cNvSpPr/>
          <p:nvPr/>
        </p:nvSpPr>
        <p:spPr>
          <a:xfrm>
            <a:off x="2195736" y="2121700"/>
            <a:ext cx="648072" cy="594066"/>
          </a:xfrm>
          <a:prstGeom prst="ellipse">
            <a:avLst/>
          </a:prstGeom>
          <a:solidFill>
            <a:schemeClr val="bg1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endParaRPr lang="en-CA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843808" y="2877784"/>
            <a:ext cx="5832648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Financial Feasibility</a:t>
            </a:r>
            <a:endParaRPr lang="en-CA" sz="3600" dirty="0"/>
          </a:p>
        </p:txBody>
      </p:sp>
      <p:sp>
        <p:nvSpPr>
          <p:cNvPr id="11" name="Oval 10"/>
          <p:cNvSpPr/>
          <p:nvPr/>
        </p:nvSpPr>
        <p:spPr>
          <a:xfrm>
            <a:off x="2195736" y="2922091"/>
            <a:ext cx="648072" cy="594066"/>
          </a:xfrm>
          <a:prstGeom prst="ellipse">
            <a:avLst/>
          </a:prstGeom>
          <a:solidFill>
            <a:srgbClr val="FFFFFF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26A3E6"/>
                </a:solidFill>
              </a:rPr>
              <a:t>4</a:t>
            </a:r>
            <a:endParaRPr lang="en-CA" sz="2800" b="1" dirty="0">
              <a:solidFill>
                <a:srgbClr val="26A3E6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843808" y="3741880"/>
            <a:ext cx="5256584" cy="7020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3600" dirty="0" smtClean="0"/>
              <a:t>Risks &amp; Mitigations</a:t>
            </a:r>
            <a:endParaRPr lang="en-CA" sz="3600" dirty="0"/>
          </a:p>
        </p:txBody>
      </p:sp>
      <p:sp>
        <p:nvSpPr>
          <p:cNvPr id="13" name="Oval 12"/>
          <p:cNvSpPr/>
          <p:nvPr/>
        </p:nvSpPr>
        <p:spPr>
          <a:xfrm>
            <a:off x="2195736" y="3741880"/>
            <a:ext cx="648072" cy="594066"/>
          </a:xfrm>
          <a:prstGeom prst="ellipse">
            <a:avLst/>
          </a:prstGeom>
          <a:solidFill>
            <a:srgbClr val="FFFFFF"/>
          </a:solidFill>
          <a:ln w="57150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 dirty="0" smtClean="0">
                <a:solidFill>
                  <a:srgbClr val="26A3E6"/>
                </a:solidFill>
              </a:rPr>
              <a:t>5</a:t>
            </a:r>
            <a:endParaRPr lang="en-CA" sz="2800" b="1" dirty="0">
              <a:solidFill>
                <a:srgbClr val="26A3E6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-468560" y="-524594"/>
            <a:ext cx="10009112" cy="4104456"/>
          </a:xfrm>
          <a:prstGeom prst="rect">
            <a:avLst/>
          </a:prstGeom>
          <a:solidFill>
            <a:srgbClr val="26A3E6">
              <a:alpha val="8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480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RISKS AND MITIGATIONS</a:t>
            </a:r>
            <a:endParaRPr lang="en-CA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52361"/>
              </p:ext>
            </p:extLst>
          </p:nvPr>
        </p:nvGraphicFramePr>
        <p:xfrm>
          <a:off x="683568" y="570345"/>
          <a:ext cx="7754614" cy="40365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48598"/>
                <a:gridCol w="1784668"/>
                <a:gridCol w="1498668"/>
                <a:gridCol w="2222680"/>
              </a:tblGrid>
              <a:tr h="3106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RISK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PROBABILITY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SEVERITY</a:t>
                      </a: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cs typeface="Arial"/>
                        </a:rPr>
                        <a:t>MITIGATION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8781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Probability of receiving backlash from wholesales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20%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Medium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Delaying advance to larger markets to build confidence in strategy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</a:tr>
              <a:tr h="9883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Movianto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 can’t secure Johnson &amp; Johnson as a client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35%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Low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Use another of top manufacturer that isn’t in DTP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</a:tr>
              <a:tr h="917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DTP model proves unsuccessful in Spain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15%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  <a:latin typeface="Arial"/>
                          <a:cs typeface="Arial"/>
                        </a:rPr>
                        <a:t>Medium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Adjust the model, marketing, location or partner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</a:tr>
              <a:tr h="917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Pharmacies don’t want to order from many manufacturers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40%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Low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/>
                          <a:ea typeface="ＭＳ Ｐゴシック" charset="0"/>
                          <a:cs typeface="Arial"/>
                        </a:rPr>
                        <a:t>Establish RFID tracking system to simplify process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/>
                        <a:ea typeface="ＭＳ Ｐゴシック" charset="0"/>
                        <a:cs typeface="Arial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37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192088" y="3507854"/>
            <a:ext cx="7772400" cy="11025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8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Rectangle 3"/>
          <p:cNvSpPr/>
          <p:nvPr/>
        </p:nvSpPr>
        <p:spPr>
          <a:xfrm>
            <a:off x="-324544" y="-54006"/>
            <a:ext cx="10009112" cy="5218044"/>
          </a:xfrm>
          <a:prstGeom prst="rect">
            <a:avLst/>
          </a:prstGeom>
          <a:solidFill>
            <a:srgbClr val="26A3E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3507854"/>
            <a:ext cx="5832648" cy="7020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6000" dirty="0" smtClean="0"/>
              <a:t>APPENDICES</a:t>
            </a:r>
            <a:endParaRPr lang="en-CA" sz="6000" dirty="0"/>
          </a:p>
        </p:txBody>
      </p:sp>
    </p:spTree>
    <p:extLst>
      <p:ext uri="{BB962C8B-B14F-4D97-AF65-F5344CB8AC3E}">
        <p14:creationId xmlns:p14="http://schemas.microsoft.com/office/powerpoint/2010/main" val="247813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CAPITAL EXPENDITURE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7574"/>
            <a:ext cx="858778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5652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own Arrow 41"/>
          <p:cNvSpPr/>
          <p:nvPr/>
        </p:nvSpPr>
        <p:spPr>
          <a:xfrm>
            <a:off x="4572000" y="2427734"/>
            <a:ext cx="720080" cy="432048"/>
          </a:xfrm>
          <a:prstGeom prst="down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Down Arrow 42"/>
          <p:cNvSpPr/>
          <p:nvPr/>
        </p:nvSpPr>
        <p:spPr>
          <a:xfrm>
            <a:off x="7092280" y="2427734"/>
            <a:ext cx="720080" cy="432048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own Arrow 3"/>
          <p:cNvSpPr/>
          <p:nvPr/>
        </p:nvSpPr>
        <p:spPr>
          <a:xfrm>
            <a:off x="2051720" y="2427734"/>
            <a:ext cx="720080" cy="432048"/>
          </a:xfrm>
          <a:prstGeom prst="downArrow">
            <a:avLst/>
          </a:prstGeom>
          <a:solidFill>
            <a:srgbClr val="D9D9D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10"/>
          <p:cNvSpPr txBox="1">
            <a:spLocks noChangeArrowheads="1"/>
          </p:cNvSpPr>
          <p:nvPr/>
        </p:nvSpPr>
        <p:spPr bwMode="auto">
          <a:xfrm>
            <a:off x="-108520" y="813941"/>
            <a:ext cx="1371600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Where you </a:t>
            </a:r>
            <a:endParaRPr lang="en-CA" sz="1200" dirty="0" smtClean="0">
              <a:solidFill>
                <a:srgbClr val="000000"/>
              </a:solidFill>
              <a:latin typeface="+mj-lt"/>
            </a:endParaRPr>
          </a:p>
          <a:p>
            <a:pPr algn="r"/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are now</a:t>
            </a:r>
            <a:endParaRPr lang="en-CA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8" name="TextBox 11"/>
          <p:cNvSpPr txBox="1">
            <a:spLocks noChangeArrowheads="1"/>
          </p:cNvSpPr>
          <p:nvPr/>
        </p:nvSpPr>
        <p:spPr bwMode="auto">
          <a:xfrm>
            <a:off x="-105072" y="1862703"/>
            <a:ext cx="13716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Challenges</a:t>
            </a:r>
            <a:endParaRPr lang="en-CA" sz="12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32" name="TextBox 15"/>
          <p:cNvSpPr txBox="1">
            <a:spLocks noChangeArrowheads="1"/>
          </p:cNvSpPr>
          <p:nvPr/>
        </p:nvSpPr>
        <p:spPr bwMode="auto">
          <a:xfrm>
            <a:off x="-108520" y="3374871"/>
            <a:ext cx="1371600" cy="2769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Strategy</a:t>
            </a:r>
          </a:p>
        </p:txBody>
      </p:sp>
      <p:sp>
        <p:nvSpPr>
          <p:cNvPr id="38" name="TextBox 22"/>
          <p:cNvSpPr txBox="1">
            <a:spLocks noChangeArrowheads="1"/>
          </p:cNvSpPr>
          <p:nvPr/>
        </p:nvSpPr>
        <p:spPr bwMode="auto">
          <a:xfrm>
            <a:off x="107504" y="4270325"/>
            <a:ext cx="1155576" cy="4616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CA" sz="1200" dirty="0">
                <a:solidFill>
                  <a:srgbClr val="000000"/>
                </a:solidFill>
                <a:latin typeface="+mj-lt"/>
              </a:rPr>
              <a:t>Where </a:t>
            </a:r>
            <a:r>
              <a:rPr lang="en-CA" sz="1200" dirty="0" smtClean="0">
                <a:solidFill>
                  <a:srgbClr val="000000"/>
                </a:solidFill>
                <a:latin typeface="+mj-lt"/>
              </a:rPr>
              <a:t>you will be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ADAPTING MOVIANTO INTO O&amp;M CULTURE</a:t>
            </a: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1335088" y="627534"/>
            <a:ext cx="7272808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How can Owens &amp; Minor integrate </a:t>
            </a:r>
            <a:r>
              <a:rPr lang="en-CA" sz="2000" b="1" dirty="0" err="1"/>
              <a:t>Movianto</a:t>
            </a:r>
            <a:r>
              <a:rPr lang="en-CA" sz="2000" b="1" dirty="0"/>
              <a:t> acquisition and deliver quality health on global scale?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335088" y="1491630"/>
            <a:ext cx="2376264" cy="108012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bg1"/>
                </a:solidFill>
              </a:rPr>
              <a:t>Movianto’s</a:t>
            </a:r>
            <a:r>
              <a:rPr lang="en-US" sz="1600" dirty="0">
                <a:solidFill>
                  <a:schemeClr val="bg1"/>
                </a:solidFill>
              </a:rPr>
              <a:t> needs to be effectively integrated into O&amp;M’s organizational culture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3783360" y="1491630"/>
            <a:ext cx="2376264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Each country in Europe has unique industry structure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231632" y="1491630"/>
            <a:ext cx="2376264" cy="108012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Benefits from O&amp;M’s pre-existing US knowledge in EU are uncertain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335088" y="2931790"/>
            <a:ext cx="2376264" cy="100811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Adapt </a:t>
            </a:r>
            <a:r>
              <a:rPr lang="en-US" sz="1600" dirty="0" err="1" smtClean="0">
                <a:solidFill>
                  <a:schemeClr val="bg1"/>
                </a:solidFill>
              </a:rPr>
              <a:t>Movianto</a:t>
            </a:r>
            <a:r>
              <a:rPr lang="en-US" sz="1600" dirty="0" smtClean="0">
                <a:solidFill>
                  <a:schemeClr val="bg1"/>
                </a:solidFill>
              </a:rPr>
              <a:t> to O&amp;M’s culture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783360" y="2931790"/>
            <a:ext cx="2376264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Optimize distribution structure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231632" y="2931790"/>
            <a:ext cx="2376264" cy="100811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Integrate O&amp;M’s  experience to new markets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335088" y="4105113"/>
            <a:ext cx="7272808" cy="79208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Owens &amp; Minor will dominate the relationship between manufacturers and point of care providers 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0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CASE: FREE CASH FLOW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91630"/>
            <a:ext cx="871937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643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– MOVIANTO SPAIN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15566"/>
            <a:ext cx="797080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3844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– MOVIANTO UK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43558"/>
            <a:ext cx="788411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7674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– MEDICAL INSTRUMENTS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625" y="1059582"/>
            <a:ext cx="857873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452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 CASE – AGGREGATE FIRM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31590"/>
            <a:ext cx="801642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220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CASE – MOVIANTO SPAIN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7574"/>
            <a:ext cx="745097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493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CASE – MOVIANTO UK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9582"/>
            <a:ext cx="7555606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0744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CASE – MEDICAL INSTRUMENTS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75606"/>
            <a:ext cx="721393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8111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BULL CASE – AGGREGATE FIRM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7614"/>
            <a:ext cx="8239107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71376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 CASE – MOVIANTO SPAIN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059582"/>
            <a:ext cx="72776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654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9036496" cy="620688"/>
          </a:xfrm>
        </p:spPr>
        <p:txBody>
          <a:bodyPr/>
          <a:lstStyle/>
          <a:p>
            <a:r>
              <a:rPr lang="en-CA" dirty="0"/>
              <a:t>WHY FOCUS ON INTEGRATING MOVIANTO?</a:t>
            </a:r>
            <a:endParaRPr lang="en-US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5580112" y="1635646"/>
            <a:ext cx="2088232" cy="1584176"/>
            <a:chOff x="894" y="754"/>
            <a:chExt cx="4355" cy="3364"/>
          </a:xfrm>
        </p:grpSpPr>
        <p:sp>
          <p:nvSpPr>
            <p:cNvPr id="4" name="Freeform 4"/>
            <p:cNvSpPr>
              <a:spLocks noChangeAspect="1"/>
            </p:cNvSpPr>
            <p:nvPr/>
          </p:nvSpPr>
          <p:spPr bwMode="gray">
            <a:xfrm>
              <a:off x="2773" y="3482"/>
              <a:ext cx="108" cy="221"/>
            </a:xfrm>
            <a:custGeom>
              <a:avLst/>
              <a:gdLst>
                <a:gd name="T0" fmla="*/ 52 w 101"/>
                <a:gd name="T1" fmla="*/ 203 h 207"/>
                <a:gd name="T2" fmla="*/ 34 w 101"/>
                <a:gd name="T3" fmla="*/ 190 h 207"/>
                <a:gd name="T4" fmla="*/ 22 w 101"/>
                <a:gd name="T5" fmla="*/ 185 h 207"/>
                <a:gd name="T6" fmla="*/ 0 w 101"/>
                <a:gd name="T7" fmla="*/ 177 h 207"/>
                <a:gd name="T8" fmla="*/ 1 w 101"/>
                <a:gd name="T9" fmla="*/ 164 h 207"/>
                <a:gd name="T10" fmla="*/ 9 w 101"/>
                <a:gd name="T11" fmla="*/ 146 h 207"/>
                <a:gd name="T12" fmla="*/ 19 w 101"/>
                <a:gd name="T13" fmla="*/ 134 h 207"/>
                <a:gd name="T14" fmla="*/ 20 w 101"/>
                <a:gd name="T15" fmla="*/ 92 h 207"/>
                <a:gd name="T16" fmla="*/ 19 w 101"/>
                <a:gd name="T17" fmla="*/ 47 h 207"/>
                <a:gd name="T18" fmla="*/ 10 w 101"/>
                <a:gd name="T19" fmla="*/ 43 h 207"/>
                <a:gd name="T20" fmla="*/ 8 w 101"/>
                <a:gd name="T21" fmla="*/ 32 h 207"/>
                <a:gd name="T22" fmla="*/ 17 w 101"/>
                <a:gd name="T23" fmla="*/ 26 h 207"/>
                <a:gd name="T24" fmla="*/ 21 w 101"/>
                <a:gd name="T25" fmla="*/ 15 h 207"/>
                <a:gd name="T26" fmla="*/ 27 w 101"/>
                <a:gd name="T27" fmla="*/ 1 h 207"/>
                <a:gd name="T28" fmla="*/ 43 w 101"/>
                <a:gd name="T29" fmla="*/ 0 h 207"/>
                <a:gd name="T30" fmla="*/ 58 w 101"/>
                <a:gd name="T31" fmla="*/ 4 h 207"/>
                <a:gd name="T32" fmla="*/ 67 w 101"/>
                <a:gd name="T33" fmla="*/ 13 h 207"/>
                <a:gd name="T34" fmla="*/ 77 w 101"/>
                <a:gd name="T35" fmla="*/ 23 h 207"/>
                <a:gd name="T36" fmla="*/ 83 w 101"/>
                <a:gd name="T37" fmla="*/ 31 h 207"/>
                <a:gd name="T38" fmla="*/ 79 w 101"/>
                <a:gd name="T39" fmla="*/ 42 h 207"/>
                <a:gd name="T40" fmla="*/ 79 w 101"/>
                <a:gd name="T41" fmla="*/ 59 h 207"/>
                <a:gd name="T42" fmla="*/ 79 w 101"/>
                <a:gd name="T43" fmla="*/ 79 h 207"/>
                <a:gd name="T44" fmla="*/ 78 w 101"/>
                <a:gd name="T45" fmla="*/ 93 h 207"/>
                <a:gd name="T46" fmla="*/ 80 w 101"/>
                <a:gd name="T47" fmla="*/ 109 h 207"/>
                <a:gd name="T48" fmla="*/ 84 w 101"/>
                <a:gd name="T49" fmla="*/ 123 h 207"/>
                <a:gd name="T50" fmla="*/ 94 w 101"/>
                <a:gd name="T51" fmla="*/ 130 h 207"/>
                <a:gd name="T52" fmla="*/ 101 w 101"/>
                <a:gd name="T53" fmla="*/ 136 h 207"/>
                <a:gd name="T54" fmla="*/ 94 w 101"/>
                <a:gd name="T55" fmla="*/ 153 h 207"/>
                <a:gd name="T56" fmla="*/ 94 w 101"/>
                <a:gd name="T57" fmla="*/ 167 h 207"/>
                <a:gd name="T58" fmla="*/ 88 w 101"/>
                <a:gd name="T59" fmla="*/ 179 h 207"/>
                <a:gd name="T60" fmla="*/ 84 w 101"/>
                <a:gd name="T61" fmla="*/ 187 h 207"/>
                <a:gd name="T62" fmla="*/ 78 w 101"/>
                <a:gd name="T63" fmla="*/ 196 h 207"/>
                <a:gd name="T64" fmla="*/ 71 w 101"/>
                <a:gd name="T65" fmla="*/ 203 h 207"/>
                <a:gd name="T66" fmla="*/ 63 w 101"/>
                <a:gd name="T67" fmla="*/ 207 h 207"/>
                <a:gd name="T68" fmla="*/ 52 w 101"/>
                <a:gd name="T69" fmla="*/ 20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"/>
                <a:gd name="T106" fmla="*/ 0 h 207"/>
                <a:gd name="T107" fmla="*/ 101 w 101"/>
                <a:gd name="T108" fmla="*/ 207 h 20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" h="207">
                  <a:moveTo>
                    <a:pt x="52" y="203"/>
                  </a:moveTo>
                  <a:lnTo>
                    <a:pt x="34" y="190"/>
                  </a:lnTo>
                  <a:lnTo>
                    <a:pt x="22" y="185"/>
                  </a:lnTo>
                  <a:lnTo>
                    <a:pt x="0" y="177"/>
                  </a:lnTo>
                  <a:lnTo>
                    <a:pt x="1" y="164"/>
                  </a:lnTo>
                  <a:lnTo>
                    <a:pt x="9" y="146"/>
                  </a:lnTo>
                  <a:lnTo>
                    <a:pt x="19" y="134"/>
                  </a:lnTo>
                  <a:lnTo>
                    <a:pt x="20" y="92"/>
                  </a:lnTo>
                  <a:lnTo>
                    <a:pt x="19" y="47"/>
                  </a:lnTo>
                  <a:lnTo>
                    <a:pt x="10" y="43"/>
                  </a:lnTo>
                  <a:lnTo>
                    <a:pt x="8" y="32"/>
                  </a:lnTo>
                  <a:lnTo>
                    <a:pt x="17" y="26"/>
                  </a:lnTo>
                  <a:lnTo>
                    <a:pt x="21" y="15"/>
                  </a:lnTo>
                  <a:lnTo>
                    <a:pt x="27" y="1"/>
                  </a:lnTo>
                  <a:lnTo>
                    <a:pt x="43" y="0"/>
                  </a:lnTo>
                  <a:lnTo>
                    <a:pt x="58" y="4"/>
                  </a:lnTo>
                  <a:lnTo>
                    <a:pt x="67" y="13"/>
                  </a:lnTo>
                  <a:lnTo>
                    <a:pt x="77" y="23"/>
                  </a:lnTo>
                  <a:lnTo>
                    <a:pt x="83" y="31"/>
                  </a:lnTo>
                  <a:lnTo>
                    <a:pt x="79" y="42"/>
                  </a:lnTo>
                  <a:lnTo>
                    <a:pt x="79" y="59"/>
                  </a:lnTo>
                  <a:lnTo>
                    <a:pt x="79" y="79"/>
                  </a:lnTo>
                  <a:lnTo>
                    <a:pt x="78" y="93"/>
                  </a:lnTo>
                  <a:lnTo>
                    <a:pt x="80" y="109"/>
                  </a:lnTo>
                  <a:lnTo>
                    <a:pt x="84" y="123"/>
                  </a:lnTo>
                  <a:lnTo>
                    <a:pt x="94" y="130"/>
                  </a:lnTo>
                  <a:lnTo>
                    <a:pt x="101" y="136"/>
                  </a:lnTo>
                  <a:lnTo>
                    <a:pt x="94" y="153"/>
                  </a:lnTo>
                  <a:lnTo>
                    <a:pt x="94" y="167"/>
                  </a:lnTo>
                  <a:lnTo>
                    <a:pt x="88" y="179"/>
                  </a:lnTo>
                  <a:lnTo>
                    <a:pt x="84" y="187"/>
                  </a:lnTo>
                  <a:lnTo>
                    <a:pt x="78" y="196"/>
                  </a:lnTo>
                  <a:lnTo>
                    <a:pt x="71" y="203"/>
                  </a:lnTo>
                  <a:lnTo>
                    <a:pt x="63" y="207"/>
                  </a:lnTo>
                  <a:lnTo>
                    <a:pt x="52" y="203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>
              <a:spLocks noChangeAspect="1"/>
            </p:cNvSpPr>
            <p:nvPr/>
          </p:nvSpPr>
          <p:spPr bwMode="gray">
            <a:xfrm>
              <a:off x="2063" y="2380"/>
              <a:ext cx="495" cy="672"/>
            </a:xfrm>
            <a:custGeom>
              <a:avLst/>
              <a:gdLst>
                <a:gd name="T0" fmla="*/ 108 w 462"/>
                <a:gd name="T1" fmla="*/ 99 h 628"/>
                <a:gd name="T2" fmla="*/ 146 w 462"/>
                <a:gd name="T3" fmla="*/ 106 h 628"/>
                <a:gd name="T4" fmla="*/ 166 w 462"/>
                <a:gd name="T5" fmla="*/ 100 h 628"/>
                <a:gd name="T6" fmla="*/ 218 w 462"/>
                <a:gd name="T7" fmla="*/ 121 h 628"/>
                <a:gd name="T8" fmla="*/ 215 w 462"/>
                <a:gd name="T9" fmla="*/ 90 h 628"/>
                <a:gd name="T10" fmla="*/ 199 w 462"/>
                <a:gd name="T11" fmla="*/ 53 h 628"/>
                <a:gd name="T12" fmla="*/ 200 w 462"/>
                <a:gd name="T13" fmla="*/ 13 h 628"/>
                <a:gd name="T14" fmla="*/ 220 w 462"/>
                <a:gd name="T15" fmla="*/ 16 h 628"/>
                <a:gd name="T16" fmla="*/ 255 w 462"/>
                <a:gd name="T17" fmla="*/ 54 h 628"/>
                <a:gd name="T18" fmla="*/ 304 w 462"/>
                <a:gd name="T19" fmla="*/ 70 h 628"/>
                <a:gd name="T20" fmla="*/ 325 w 462"/>
                <a:gd name="T21" fmla="*/ 88 h 628"/>
                <a:gd name="T22" fmla="*/ 382 w 462"/>
                <a:gd name="T23" fmla="*/ 69 h 628"/>
                <a:gd name="T24" fmla="*/ 438 w 462"/>
                <a:gd name="T25" fmla="*/ 114 h 628"/>
                <a:gd name="T26" fmla="*/ 454 w 462"/>
                <a:gd name="T27" fmla="*/ 147 h 628"/>
                <a:gd name="T28" fmla="*/ 427 w 462"/>
                <a:gd name="T29" fmla="*/ 204 h 628"/>
                <a:gd name="T30" fmla="*/ 452 w 462"/>
                <a:gd name="T31" fmla="*/ 273 h 628"/>
                <a:gd name="T32" fmla="*/ 454 w 462"/>
                <a:gd name="T33" fmla="*/ 323 h 628"/>
                <a:gd name="T34" fmla="*/ 448 w 462"/>
                <a:gd name="T35" fmla="*/ 364 h 628"/>
                <a:gd name="T36" fmla="*/ 425 w 462"/>
                <a:gd name="T37" fmla="*/ 350 h 628"/>
                <a:gd name="T38" fmla="*/ 402 w 462"/>
                <a:gd name="T39" fmla="*/ 368 h 628"/>
                <a:gd name="T40" fmla="*/ 363 w 462"/>
                <a:gd name="T41" fmla="*/ 388 h 628"/>
                <a:gd name="T42" fmla="*/ 324 w 462"/>
                <a:gd name="T43" fmla="*/ 412 h 628"/>
                <a:gd name="T44" fmla="*/ 327 w 462"/>
                <a:gd name="T45" fmla="*/ 457 h 628"/>
                <a:gd name="T46" fmla="*/ 348 w 462"/>
                <a:gd name="T47" fmla="*/ 487 h 628"/>
                <a:gd name="T48" fmla="*/ 380 w 462"/>
                <a:gd name="T49" fmla="*/ 513 h 628"/>
                <a:gd name="T50" fmla="*/ 385 w 462"/>
                <a:gd name="T51" fmla="*/ 546 h 628"/>
                <a:gd name="T52" fmla="*/ 335 w 462"/>
                <a:gd name="T53" fmla="*/ 570 h 628"/>
                <a:gd name="T54" fmla="*/ 343 w 462"/>
                <a:gd name="T55" fmla="*/ 609 h 628"/>
                <a:gd name="T56" fmla="*/ 328 w 462"/>
                <a:gd name="T57" fmla="*/ 612 h 628"/>
                <a:gd name="T58" fmla="*/ 294 w 462"/>
                <a:gd name="T59" fmla="*/ 602 h 628"/>
                <a:gd name="T60" fmla="*/ 252 w 462"/>
                <a:gd name="T61" fmla="*/ 616 h 628"/>
                <a:gd name="T62" fmla="*/ 225 w 462"/>
                <a:gd name="T63" fmla="*/ 623 h 628"/>
                <a:gd name="T64" fmla="*/ 204 w 462"/>
                <a:gd name="T65" fmla="*/ 609 h 628"/>
                <a:gd name="T66" fmla="*/ 156 w 462"/>
                <a:gd name="T67" fmla="*/ 606 h 628"/>
                <a:gd name="T68" fmla="*/ 134 w 462"/>
                <a:gd name="T69" fmla="*/ 580 h 628"/>
                <a:gd name="T70" fmla="*/ 103 w 462"/>
                <a:gd name="T71" fmla="*/ 578 h 628"/>
                <a:gd name="T72" fmla="*/ 56 w 462"/>
                <a:gd name="T73" fmla="*/ 592 h 628"/>
                <a:gd name="T74" fmla="*/ 57 w 462"/>
                <a:gd name="T75" fmla="*/ 551 h 628"/>
                <a:gd name="T76" fmla="*/ 77 w 462"/>
                <a:gd name="T77" fmla="*/ 520 h 628"/>
                <a:gd name="T78" fmla="*/ 84 w 462"/>
                <a:gd name="T79" fmla="*/ 473 h 628"/>
                <a:gd name="T80" fmla="*/ 32 w 462"/>
                <a:gd name="T81" fmla="*/ 450 h 628"/>
                <a:gd name="T82" fmla="*/ 11 w 462"/>
                <a:gd name="T83" fmla="*/ 409 h 628"/>
                <a:gd name="T84" fmla="*/ 9 w 462"/>
                <a:gd name="T85" fmla="*/ 349 h 628"/>
                <a:gd name="T86" fmla="*/ 0 w 462"/>
                <a:gd name="T87" fmla="*/ 299 h 628"/>
                <a:gd name="T88" fmla="*/ 24 w 462"/>
                <a:gd name="T89" fmla="*/ 256 h 628"/>
                <a:gd name="T90" fmla="*/ 48 w 462"/>
                <a:gd name="T91" fmla="*/ 244 h 628"/>
                <a:gd name="T92" fmla="*/ 81 w 462"/>
                <a:gd name="T93" fmla="*/ 201 h 628"/>
                <a:gd name="T94" fmla="*/ 84 w 462"/>
                <a:gd name="T95" fmla="*/ 182 h 628"/>
                <a:gd name="T96" fmla="*/ 103 w 462"/>
                <a:gd name="T97" fmla="*/ 124 h 62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2"/>
                <a:gd name="T148" fmla="*/ 0 h 628"/>
                <a:gd name="T149" fmla="*/ 462 w 462"/>
                <a:gd name="T150" fmla="*/ 628 h 62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2" h="628">
                  <a:moveTo>
                    <a:pt x="103" y="124"/>
                  </a:moveTo>
                  <a:lnTo>
                    <a:pt x="118" y="114"/>
                  </a:lnTo>
                  <a:lnTo>
                    <a:pt x="108" y="99"/>
                  </a:lnTo>
                  <a:lnTo>
                    <a:pt x="120" y="92"/>
                  </a:lnTo>
                  <a:lnTo>
                    <a:pt x="136" y="91"/>
                  </a:lnTo>
                  <a:lnTo>
                    <a:pt x="146" y="106"/>
                  </a:lnTo>
                  <a:lnTo>
                    <a:pt x="157" y="123"/>
                  </a:lnTo>
                  <a:lnTo>
                    <a:pt x="170" y="111"/>
                  </a:lnTo>
                  <a:lnTo>
                    <a:pt x="166" y="100"/>
                  </a:lnTo>
                  <a:lnTo>
                    <a:pt x="178" y="91"/>
                  </a:lnTo>
                  <a:lnTo>
                    <a:pt x="197" y="105"/>
                  </a:lnTo>
                  <a:lnTo>
                    <a:pt x="218" y="121"/>
                  </a:lnTo>
                  <a:lnTo>
                    <a:pt x="228" y="128"/>
                  </a:lnTo>
                  <a:lnTo>
                    <a:pt x="236" y="109"/>
                  </a:lnTo>
                  <a:lnTo>
                    <a:pt x="215" y="90"/>
                  </a:lnTo>
                  <a:lnTo>
                    <a:pt x="203" y="79"/>
                  </a:lnTo>
                  <a:lnTo>
                    <a:pt x="186" y="71"/>
                  </a:lnTo>
                  <a:lnTo>
                    <a:pt x="199" y="53"/>
                  </a:lnTo>
                  <a:lnTo>
                    <a:pt x="185" y="42"/>
                  </a:lnTo>
                  <a:lnTo>
                    <a:pt x="200" y="28"/>
                  </a:lnTo>
                  <a:lnTo>
                    <a:pt x="200" y="13"/>
                  </a:lnTo>
                  <a:lnTo>
                    <a:pt x="204" y="0"/>
                  </a:lnTo>
                  <a:lnTo>
                    <a:pt x="211" y="3"/>
                  </a:lnTo>
                  <a:lnTo>
                    <a:pt x="220" y="16"/>
                  </a:lnTo>
                  <a:lnTo>
                    <a:pt x="235" y="18"/>
                  </a:lnTo>
                  <a:lnTo>
                    <a:pt x="248" y="30"/>
                  </a:lnTo>
                  <a:lnTo>
                    <a:pt x="255" y="54"/>
                  </a:lnTo>
                  <a:lnTo>
                    <a:pt x="263" y="65"/>
                  </a:lnTo>
                  <a:lnTo>
                    <a:pt x="295" y="61"/>
                  </a:lnTo>
                  <a:lnTo>
                    <a:pt x="304" y="70"/>
                  </a:lnTo>
                  <a:lnTo>
                    <a:pt x="292" y="84"/>
                  </a:lnTo>
                  <a:lnTo>
                    <a:pt x="302" y="97"/>
                  </a:lnTo>
                  <a:lnTo>
                    <a:pt x="325" y="88"/>
                  </a:lnTo>
                  <a:lnTo>
                    <a:pt x="345" y="78"/>
                  </a:lnTo>
                  <a:lnTo>
                    <a:pt x="374" y="70"/>
                  </a:lnTo>
                  <a:lnTo>
                    <a:pt x="382" y="69"/>
                  </a:lnTo>
                  <a:lnTo>
                    <a:pt x="405" y="92"/>
                  </a:lnTo>
                  <a:lnTo>
                    <a:pt x="422" y="101"/>
                  </a:lnTo>
                  <a:lnTo>
                    <a:pt x="438" y="114"/>
                  </a:lnTo>
                  <a:lnTo>
                    <a:pt x="455" y="133"/>
                  </a:lnTo>
                  <a:lnTo>
                    <a:pt x="462" y="149"/>
                  </a:lnTo>
                  <a:lnTo>
                    <a:pt x="454" y="147"/>
                  </a:lnTo>
                  <a:lnTo>
                    <a:pt x="439" y="167"/>
                  </a:lnTo>
                  <a:lnTo>
                    <a:pt x="430" y="187"/>
                  </a:lnTo>
                  <a:lnTo>
                    <a:pt x="427" y="204"/>
                  </a:lnTo>
                  <a:lnTo>
                    <a:pt x="432" y="227"/>
                  </a:lnTo>
                  <a:lnTo>
                    <a:pt x="442" y="249"/>
                  </a:lnTo>
                  <a:lnTo>
                    <a:pt x="452" y="273"/>
                  </a:lnTo>
                  <a:lnTo>
                    <a:pt x="445" y="283"/>
                  </a:lnTo>
                  <a:lnTo>
                    <a:pt x="449" y="299"/>
                  </a:lnTo>
                  <a:lnTo>
                    <a:pt x="454" y="323"/>
                  </a:lnTo>
                  <a:lnTo>
                    <a:pt x="462" y="342"/>
                  </a:lnTo>
                  <a:lnTo>
                    <a:pt x="459" y="359"/>
                  </a:lnTo>
                  <a:lnTo>
                    <a:pt x="448" y="364"/>
                  </a:lnTo>
                  <a:lnTo>
                    <a:pt x="438" y="361"/>
                  </a:lnTo>
                  <a:lnTo>
                    <a:pt x="437" y="344"/>
                  </a:lnTo>
                  <a:lnTo>
                    <a:pt x="425" y="350"/>
                  </a:lnTo>
                  <a:lnTo>
                    <a:pt x="425" y="363"/>
                  </a:lnTo>
                  <a:lnTo>
                    <a:pt x="416" y="368"/>
                  </a:lnTo>
                  <a:lnTo>
                    <a:pt x="402" y="368"/>
                  </a:lnTo>
                  <a:lnTo>
                    <a:pt x="391" y="373"/>
                  </a:lnTo>
                  <a:lnTo>
                    <a:pt x="377" y="378"/>
                  </a:lnTo>
                  <a:lnTo>
                    <a:pt x="363" y="388"/>
                  </a:lnTo>
                  <a:lnTo>
                    <a:pt x="349" y="395"/>
                  </a:lnTo>
                  <a:lnTo>
                    <a:pt x="341" y="406"/>
                  </a:lnTo>
                  <a:lnTo>
                    <a:pt x="324" y="412"/>
                  </a:lnTo>
                  <a:lnTo>
                    <a:pt x="325" y="424"/>
                  </a:lnTo>
                  <a:lnTo>
                    <a:pt x="323" y="436"/>
                  </a:lnTo>
                  <a:lnTo>
                    <a:pt x="327" y="457"/>
                  </a:lnTo>
                  <a:lnTo>
                    <a:pt x="338" y="472"/>
                  </a:lnTo>
                  <a:lnTo>
                    <a:pt x="346" y="481"/>
                  </a:lnTo>
                  <a:lnTo>
                    <a:pt x="348" y="487"/>
                  </a:lnTo>
                  <a:lnTo>
                    <a:pt x="359" y="495"/>
                  </a:lnTo>
                  <a:lnTo>
                    <a:pt x="370" y="503"/>
                  </a:lnTo>
                  <a:lnTo>
                    <a:pt x="380" y="513"/>
                  </a:lnTo>
                  <a:lnTo>
                    <a:pt x="386" y="525"/>
                  </a:lnTo>
                  <a:lnTo>
                    <a:pt x="391" y="532"/>
                  </a:lnTo>
                  <a:lnTo>
                    <a:pt x="385" y="546"/>
                  </a:lnTo>
                  <a:lnTo>
                    <a:pt x="367" y="560"/>
                  </a:lnTo>
                  <a:lnTo>
                    <a:pt x="345" y="569"/>
                  </a:lnTo>
                  <a:lnTo>
                    <a:pt x="335" y="570"/>
                  </a:lnTo>
                  <a:lnTo>
                    <a:pt x="331" y="587"/>
                  </a:lnTo>
                  <a:lnTo>
                    <a:pt x="339" y="595"/>
                  </a:lnTo>
                  <a:lnTo>
                    <a:pt x="343" y="609"/>
                  </a:lnTo>
                  <a:lnTo>
                    <a:pt x="342" y="619"/>
                  </a:lnTo>
                  <a:lnTo>
                    <a:pt x="334" y="621"/>
                  </a:lnTo>
                  <a:lnTo>
                    <a:pt x="328" y="612"/>
                  </a:lnTo>
                  <a:lnTo>
                    <a:pt x="320" y="605"/>
                  </a:lnTo>
                  <a:lnTo>
                    <a:pt x="306" y="602"/>
                  </a:lnTo>
                  <a:lnTo>
                    <a:pt x="294" y="602"/>
                  </a:lnTo>
                  <a:lnTo>
                    <a:pt x="286" y="614"/>
                  </a:lnTo>
                  <a:lnTo>
                    <a:pt x="268" y="613"/>
                  </a:lnTo>
                  <a:lnTo>
                    <a:pt x="252" y="616"/>
                  </a:lnTo>
                  <a:lnTo>
                    <a:pt x="246" y="624"/>
                  </a:lnTo>
                  <a:lnTo>
                    <a:pt x="236" y="628"/>
                  </a:lnTo>
                  <a:lnTo>
                    <a:pt x="225" y="623"/>
                  </a:lnTo>
                  <a:lnTo>
                    <a:pt x="223" y="618"/>
                  </a:lnTo>
                  <a:lnTo>
                    <a:pt x="216" y="610"/>
                  </a:lnTo>
                  <a:lnTo>
                    <a:pt x="204" y="609"/>
                  </a:lnTo>
                  <a:lnTo>
                    <a:pt x="189" y="609"/>
                  </a:lnTo>
                  <a:lnTo>
                    <a:pt x="168" y="606"/>
                  </a:lnTo>
                  <a:lnTo>
                    <a:pt x="156" y="606"/>
                  </a:lnTo>
                  <a:lnTo>
                    <a:pt x="149" y="597"/>
                  </a:lnTo>
                  <a:lnTo>
                    <a:pt x="144" y="589"/>
                  </a:lnTo>
                  <a:lnTo>
                    <a:pt x="134" y="580"/>
                  </a:lnTo>
                  <a:lnTo>
                    <a:pt x="117" y="592"/>
                  </a:lnTo>
                  <a:lnTo>
                    <a:pt x="115" y="581"/>
                  </a:lnTo>
                  <a:lnTo>
                    <a:pt x="103" y="578"/>
                  </a:lnTo>
                  <a:lnTo>
                    <a:pt x="83" y="600"/>
                  </a:lnTo>
                  <a:lnTo>
                    <a:pt x="68" y="600"/>
                  </a:lnTo>
                  <a:lnTo>
                    <a:pt x="56" y="592"/>
                  </a:lnTo>
                  <a:lnTo>
                    <a:pt x="47" y="590"/>
                  </a:lnTo>
                  <a:lnTo>
                    <a:pt x="47" y="570"/>
                  </a:lnTo>
                  <a:lnTo>
                    <a:pt x="57" y="551"/>
                  </a:lnTo>
                  <a:lnTo>
                    <a:pt x="62" y="542"/>
                  </a:lnTo>
                  <a:lnTo>
                    <a:pt x="72" y="530"/>
                  </a:lnTo>
                  <a:lnTo>
                    <a:pt x="77" y="520"/>
                  </a:lnTo>
                  <a:lnTo>
                    <a:pt x="81" y="508"/>
                  </a:lnTo>
                  <a:lnTo>
                    <a:pt x="103" y="479"/>
                  </a:lnTo>
                  <a:lnTo>
                    <a:pt x="84" y="473"/>
                  </a:lnTo>
                  <a:lnTo>
                    <a:pt x="67" y="467"/>
                  </a:lnTo>
                  <a:lnTo>
                    <a:pt x="52" y="461"/>
                  </a:lnTo>
                  <a:lnTo>
                    <a:pt x="32" y="450"/>
                  </a:lnTo>
                  <a:lnTo>
                    <a:pt x="19" y="438"/>
                  </a:lnTo>
                  <a:lnTo>
                    <a:pt x="7" y="426"/>
                  </a:lnTo>
                  <a:lnTo>
                    <a:pt x="11" y="409"/>
                  </a:lnTo>
                  <a:lnTo>
                    <a:pt x="17" y="389"/>
                  </a:lnTo>
                  <a:lnTo>
                    <a:pt x="12" y="368"/>
                  </a:lnTo>
                  <a:lnTo>
                    <a:pt x="9" y="349"/>
                  </a:lnTo>
                  <a:lnTo>
                    <a:pt x="7" y="335"/>
                  </a:lnTo>
                  <a:lnTo>
                    <a:pt x="7" y="318"/>
                  </a:lnTo>
                  <a:lnTo>
                    <a:pt x="0" y="299"/>
                  </a:lnTo>
                  <a:lnTo>
                    <a:pt x="14" y="289"/>
                  </a:lnTo>
                  <a:lnTo>
                    <a:pt x="31" y="272"/>
                  </a:lnTo>
                  <a:lnTo>
                    <a:pt x="24" y="256"/>
                  </a:lnTo>
                  <a:lnTo>
                    <a:pt x="17" y="246"/>
                  </a:lnTo>
                  <a:lnTo>
                    <a:pt x="34" y="232"/>
                  </a:lnTo>
                  <a:lnTo>
                    <a:pt x="48" y="244"/>
                  </a:lnTo>
                  <a:lnTo>
                    <a:pt x="60" y="235"/>
                  </a:lnTo>
                  <a:lnTo>
                    <a:pt x="74" y="219"/>
                  </a:lnTo>
                  <a:lnTo>
                    <a:pt x="81" y="201"/>
                  </a:lnTo>
                  <a:lnTo>
                    <a:pt x="67" y="191"/>
                  </a:lnTo>
                  <a:lnTo>
                    <a:pt x="70" y="176"/>
                  </a:lnTo>
                  <a:lnTo>
                    <a:pt x="84" y="182"/>
                  </a:lnTo>
                  <a:lnTo>
                    <a:pt x="92" y="167"/>
                  </a:lnTo>
                  <a:lnTo>
                    <a:pt x="102" y="145"/>
                  </a:lnTo>
                  <a:lnTo>
                    <a:pt x="103" y="124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>
              <a:spLocks noChangeAspect="1"/>
            </p:cNvSpPr>
            <p:nvPr/>
          </p:nvSpPr>
          <p:spPr bwMode="gray">
            <a:xfrm>
              <a:off x="1674" y="3347"/>
              <a:ext cx="21" cy="21"/>
            </a:xfrm>
            <a:custGeom>
              <a:avLst/>
              <a:gdLst>
                <a:gd name="T0" fmla="*/ 20 w 20"/>
                <a:gd name="T1" fmla="*/ 9 h 20"/>
                <a:gd name="T2" fmla="*/ 12 w 20"/>
                <a:gd name="T3" fmla="*/ 20 h 20"/>
                <a:gd name="T4" fmla="*/ 0 w 20"/>
                <a:gd name="T5" fmla="*/ 0 h 20"/>
                <a:gd name="T6" fmla="*/ 12 w 20"/>
                <a:gd name="T7" fmla="*/ 0 h 20"/>
                <a:gd name="T8" fmla="*/ 19 w 20"/>
                <a:gd name="T9" fmla="*/ 3 h 20"/>
                <a:gd name="T10" fmla="*/ 20 w 20"/>
                <a:gd name="T11" fmla="*/ 9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9"/>
                  </a:moveTo>
                  <a:lnTo>
                    <a:pt x="12" y="20"/>
                  </a:lnTo>
                  <a:lnTo>
                    <a:pt x="0" y="0"/>
                  </a:lnTo>
                  <a:lnTo>
                    <a:pt x="12" y="0"/>
                  </a:lnTo>
                  <a:lnTo>
                    <a:pt x="19" y="3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>
              <a:spLocks noChangeAspect="1" noEditPoints="1"/>
            </p:cNvSpPr>
            <p:nvPr/>
          </p:nvSpPr>
          <p:spPr bwMode="gray">
            <a:xfrm>
              <a:off x="4285" y="3427"/>
              <a:ext cx="255" cy="169"/>
            </a:xfrm>
            <a:custGeom>
              <a:avLst/>
              <a:gdLst>
                <a:gd name="T0" fmla="*/ 98 w 238"/>
                <a:gd name="T1" fmla="*/ 55 h 158"/>
                <a:gd name="T2" fmla="*/ 90 w 238"/>
                <a:gd name="T3" fmla="*/ 53 h 158"/>
                <a:gd name="T4" fmla="*/ 106 w 238"/>
                <a:gd name="T5" fmla="*/ 66 h 158"/>
                <a:gd name="T6" fmla="*/ 122 w 238"/>
                <a:gd name="T7" fmla="*/ 79 h 158"/>
                <a:gd name="T8" fmla="*/ 138 w 238"/>
                <a:gd name="T9" fmla="*/ 69 h 158"/>
                <a:gd name="T10" fmla="*/ 126 w 238"/>
                <a:gd name="T11" fmla="*/ 52 h 158"/>
                <a:gd name="T12" fmla="*/ 119 w 238"/>
                <a:gd name="T13" fmla="*/ 43 h 158"/>
                <a:gd name="T14" fmla="*/ 98 w 238"/>
                <a:gd name="T15" fmla="*/ 46 h 158"/>
                <a:gd name="T16" fmla="*/ 98 w 238"/>
                <a:gd name="T17" fmla="*/ 55 h 158"/>
                <a:gd name="T18" fmla="*/ 98 w 238"/>
                <a:gd name="T19" fmla="*/ 0 h 158"/>
                <a:gd name="T20" fmla="*/ 82 w 238"/>
                <a:gd name="T21" fmla="*/ 0 h 158"/>
                <a:gd name="T22" fmla="*/ 63 w 238"/>
                <a:gd name="T23" fmla="*/ 0 h 158"/>
                <a:gd name="T24" fmla="*/ 40 w 238"/>
                <a:gd name="T25" fmla="*/ 7 h 158"/>
                <a:gd name="T26" fmla="*/ 29 w 238"/>
                <a:gd name="T27" fmla="*/ 14 h 158"/>
                <a:gd name="T28" fmla="*/ 14 w 238"/>
                <a:gd name="T29" fmla="*/ 26 h 158"/>
                <a:gd name="T30" fmla="*/ 5 w 238"/>
                <a:gd name="T31" fmla="*/ 39 h 158"/>
                <a:gd name="T32" fmla="*/ 6 w 238"/>
                <a:gd name="T33" fmla="*/ 50 h 158"/>
                <a:gd name="T34" fmla="*/ 0 w 238"/>
                <a:gd name="T35" fmla="*/ 72 h 158"/>
                <a:gd name="T36" fmla="*/ 14 w 238"/>
                <a:gd name="T37" fmla="*/ 91 h 158"/>
                <a:gd name="T38" fmla="*/ 50 w 238"/>
                <a:gd name="T39" fmla="*/ 93 h 158"/>
                <a:gd name="T40" fmla="*/ 72 w 238"/>
                <a:gd name="T41" fmla="*/ 92 h 158"/>
                <a:gd name="T42" fmla="*/ 91 w 238"/>
                <a:gd name="T43" fmla="*/ 98 h 158"/>
                <a:gd name="T44" fmla="*/ 116 w 238"/>
                <a:gd name="T45" fmla="*/ 99 h 158"/>
                <a:gd name="T46" fmla="*/ 137 w 238"/>
                <a:gd name="T47" fmla="*/ 114 h 158"/>
                <a:gd name="T48" fmla="*/ 159 w 238"/>
                <a:gd name="T49" fmla="*/ 127 h 158"/>
                <a:gd name="T50" fmla="*/ 180 w 238"/>
                <a:gd name="T51" fmla="*/ 137 h 158"/>
                <a:gd name="T52" fmla="*/ 191 w 238"/>
                <a:gd name="T53" fmla="*/ 146 h 158"/>
                <a:gd name="T54" fmla="*/ 226 w 238"/>
                <a:gd name="T55" fmla="*/ 158 h 158"/>
                <a:gd name="T56" fmla="*/ 238 w 238"/>
                <a:gd name="T57" fmla="*/ 139 h 158"/>
                <a:gd name="T58" fmla="*/ 230 w 238"/>
                <a:gd name="T59" fmla="*/ 134 h 158"/>
                <a:gd name="T60" fmla="*/ 221 w 238"/>
                <a:gd name="T61" fmla="*/ 123 h 158"/>
                <a:gd name="T62" fmla="*/ 223 w 238"/>
                <a:gd name="T63" fmla="*/ 103 h 158"/>
                <a:gd name="T64" fmla="*/ 203 w 238"/>
                <a:gd name="T65" fmla="*/ 92 h 158"/>
                <a:gd name="T66" fmla="*/ 190 w 238"/>
                <a:gd name="T67" fmla="*/ 108 h 158"/>
                <a:gd name="T68" fmla="*/ 158 w 238"/>
                <a:gd name="T69" fmla="*/ 81 h 158"/>
                <a:gd name="T70" fmla="*/ 166 w 238"/>
                <a:gd name="T71" fmla="*/ 65 h 158"/>
                <a:gd name="T72" fmla="*/ 152 w 238"/>
                <a:gd name="T73" fmla="*/ 49 h 158"/>
                <a:gd name="T74" fmla="*/ 138 w 238"/>
                <a:gd name="T75" fmla="*/ 38 h 158"/>
                <a:gd name="T76" fmla="*/ 137 w 238"/>
                <a:gd name="T77" fmla="*/ 17 h 158"/>
                <a:gd name="T78" fmla="*/ 115 w 238"/>
                <a:gd name="T79" fmla="*/ 19 h 158"/>
                <a:gd name="T80" fmla="*/ 106 w 238"/>
                <a:gd name="T81" fmla="*/ 7 h 158"/>
                <a:gd name="T82" fmla="*/ 98 w 238"/>
                <a:gd name="T83" fmla="*/ 0 h 15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8"/>
                <a:gd name="T127" fmla="*/ 0 h 158"/>
                <a:gd name="T128" fmla="*/ 238 w 238"/>
                <a:gd name="T129" fmla="*/ 158 h 15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8" h="158">
                  <a:moveTo>
                    <a:pt x="98" y="55"/>
                  </a:moveTo>
                  <a:lnTo>
                    <a:pt x="90" y="53"/>
                  </a:lnTo>
                  <a:lnTo>
                    <a:pt x="106" y="66"/>
                  </a:lnTo>
                  <a:lnTo>
                    <a:pt x="122" y="79"/>
                  </a:lnTo>
                  <a:lnTo>
                    <a:pt x="138" y="69"/>
                  </a:lnTo>
                  <a:lnTo>
                    <a:pt x="126" y="52"/>
                  </a:lnTo>
                  <a:lnTo>
                    <a:pt x="119" y="43"/>
                  </a:lnTo>
                  <a:lnTo>
                    <a:pt x="98" y="46"/>
                  </a:lnTo>
                  <a:lnTo>
                    <a:pt x="98" y="55"/>
                  </a:lnTo>
                  <a:close/>
                  <a:moveTo>
                    <a:pt x="98" y="0"/>
                  </a:moveTo>
                  <a:lnTo>
                    <a:pt x="82" y="0"/>
                  </a:lnTo>
                  <a:lnTo>
                    <a:pt x="63" y="0"/>
                  </a:lnTo>
                  <a:lnTo>
                    <a:pt x="40" y="7"/>
                  </a:lnTo>
                  <a:lnTo>
                    <a:pt x="29" y="14"/>
                  </a:lnTo>
                  <a:lnTo>
                    <a:pt x="14" y="26"/>
                  </a:lnTo>
                  <a:lnTo>
                    <a:pt x="5" y="39"/>
                  </a:lnTo>
                  <a:lnTo>
                    <a:pt x="6" y="50"/>
                  </a:lnTo>
                  <a:lnTo>
                    <a:pt x="0" y="72"/>
                  </a:lnTo>
                  <a:lnTo>
                    <a:pt x="14" y="91"/>
                  </a:lnTo>
                  <a:lnTo>
                    <a:pt x="50" y="93"/>
                  </a:lnTo>
                  <a:lnTo>
                    <a:pt x="72" y="92"/>
                  </a:lnTo>
                  <a:lnTo>
                    <a:pt x="91" y="98"/>
                  </a:lnTo>
                  <a:lnTo>
                    <a:pt x="116" y="99"/>
                  </a:lnTo>
                  <a:lnTo>
                    <a:pt x="137" y="114"/>
                  </a:lnTo>
                  <a:lnTo>
                    <a:pt x="159" y="127"/>
                  </a:lnTo>
                  <a:lnTo>
                    <a:pt x="180" y="137"/>
                  </a:lnTo>
                  <a:lnTo>
                    <a:pt x="191" y="146"/>
                  </a:lnTo>
                  <a:lnTo>
                    <a:pt x="226" y="158"/>
                  </a:lnTo>
                  <a:lnTo>
                    <a:pt x="238" y="139"/>
                  </a:lnTo>
                  <a:lnTo>
                    <a:pt x="230" y="134"/>
                  </a:lnTo>
                  <a:lnTo>
                    <a:pt x="221" y="123"/>
                  </a:lnTo>
                  <a:lnTo>
                    <a:pt x="223" y="103"/>
                  </a:lnTo>
                  <a:lnTo>
                    <a:pt x="203" y="92"/>
                  </a:lnTo>
                  <a:lnTo>
                    <a:pt x="190" y="108"/>
                  </a:lnTo>
                  <a:lnTo>
                    <a:pt x="158" y="81"/>
                  </a:lnTo>
                  <a:lnTo>
                    <a:pt x="166" y="65"/>
                  </a:lnTo>
                  <a:lnTo>
                    <a:pt x="152" y="49"/>
                  </a:lnTo>
                  <a:lnTo>
                    <a:pt x="138" y="38"/>
                  </a:lnTo>
                  <a:lnTo>
                    <a:pt x="137" y="17"/>
                  </a:lnTo>
                  <a:lnTo>
                    <a:pt x="115" y="19"/>
                  </a:lnTo>
                  <a:lnTo>
                    <a:pt x="106" y="7"/>
                  </a:lnTo>
                  <a:lnTo>
                    <a:pt x="98" y="0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 noChangeAspect="1"/>
            </p:cNvSpPr>
            <p:nvPr/>
          </p:nvSpPr>
          <p:spPr bwMode="gray">
            <a:xfrm>
              <a:off x="2266" y="2932"/>
              <a:ext cx="398" cy="215"/>
            </a:xfrm>
            <a:custGeom>
              <a:avLst/>
              <a:gdLst>
                <a:gd name="T0" fmla="*/ 3 w 372"/>
                <a:gd name="T1" fmla="*/ 102 h 201"/>
                <a:gd name="T2" fmla="*/ 3 w 372"/>
                <a:gd name="T3" fmla="*/ 124 h 201"/>
                <a:gd name="T4" fmla="*/ 15 w 372"/>
                <a:gd name="T5" fmla="*/ 143 h 201"/>
                <a:gd name="T6" fmla="*/ 30 w 372"/>
                <a:gd name="T7" fmla="*/ 161 h 201"/>
                <a:gd name="T8" fmla="*/ 57 w 372"/>
                <a:gd name="T9" fmla="*/ 150 h 201"/>
                <a:gd name="T10" fmla="*/ 84 w 372"/>
                <a:gd name="T11" fmla="*/ 131 h 201"/>
                <a:gd name="T12" fmla="*/ 106 w 372"/>
                <a:gd name="T13" fmla="*/ 153 h 201"/>
                <a:gd name="T14" fmla="*/ 135 w 372"/>
                <a:gd name="T15" fmla="*/ 166 h 201"/>
                <a:gd name="T16" fmla="*/ 161 w 372"/>
                <a:gd name="T17" fmla="*/ 170 h 201"/>
                <a:gd name="T18" fmla="*/ 186 w 372"/>
                <a:gd name="T19" fmla="*/ 174 h 201"/>
                <a:gd name="T20" fmla="*/ 219 w 372"/>
                <a:gd name="T21" fmla="*/ 182 h 201"/>
                <a:gd name="T22" fmla="*/ 239 w 372"/>
                <a:gd name="T23" fmla="*/ 193 h 201"/>
                <a:gd name="T24" fmla="*/ 253 w 372"/>
                <a:gd name="T25" fmla="*/ 198 h 201"/>
                <a:gd name="T26" fmla="*/ 260 w 372"/>
                <a:gd name="T27" fmla="*/ 179 h 201"/>
                <a:gd name="T28" fmla="*/ 279 w 372"/>
                <a:gd name="T29" fmla="*/ 178 h 201"/>
                <a:gd name="T30" fmla="*/ 292 w 372"/>
                <a:gd name="T31" fmla="*/ 186 h 201"/>
                <a:gd name="T32" fmla="*/ 304 w 372"/>
                <a:gd name="T33" fmla="*/ 183 h 201"/>
                <a:gd name="T34" fmla="*/ 319 w 372"/>
                <a:gd name="T35" fmla="*/ 172 h 201"/>
                <a:gd name="T36" fmla="*/ 315 w 372"/>
                <a:gd name="T37" fmla="*/ 159 h 201"/>
                <a:gd name="T38" fmla="*/ 328 w 372"/>
                <a:gd name="T39" fmla="*/ 146 h 201"/>
                <a:gd name="T40" fmla="*/ 343 w 372"/>
                <a:gd name="T41" fmla="*/ 122 h 201"/>
                <a:gd name="T42" fmla="*/ 328 w 372"/>
                <a:gd name="T43" fmla="*/ 114 h 201"/>
                <a:gd name="T44" fmla="*/ 338 w 372"/>
                <a:gd name="T45" fmla="*/ 94 h 201"/>
                <a:gd name="T46" fmla="*/ 362 w 372"/>
                <a:gd name="T47" fmla="*/ 93 h 201"/>
                <a:gd name="T48" fmla="*/ 363 w 372"/>
                <a:gd name="T49" fmla="*/ 75 h 201"/>
                <a:gd name="T50" fmla="*/ 371 w 372"/>
                <a:gd name="T51" fmla="*/ 50 h 201"/>
                <a:gd name="T52" fmla="*/ 366 w 372"/>
                <a:gd name="T53" fmla="*/ 26 h 201"/>
                <a:gd name="T54" fmla="*/ 335 w 372"/>
                <a:gd name="T55" fmla="*/ 14 h 201"/>
                <a:gd name="T56" fmla="*/ 308 w 372"/>
                <a:gd name="T57" fmla="*/ 6 h 201"/>
                <a:gd name="T58" fmla="*/ 277 w 372"/>
                <a:gd name="T59" fmla="*/ 1 h 201"/>
                <a:gd name="T60" fmla="*/ 253 w 372"/>
                <a:gd name="T61" fmla="*/ 15 h 201"/>
                <a:gd name="T62" fmla="*/ 233 w 372"/>
                <a:gd name="T63" fmla="*/ 24 h 201"/>
                <a:gd name="T64" fmla="*/ 207 w 372"/>
                <a:gd name="T65" fmla="*/ 25 h 201"/>
                <a:gd name="T66" fmla="*/ 196 w 372"/>
                <a:gd name="T67" fmla="*/ 30 h 201"/>
                <a:gd name="T68" fmla="*/ 156 w 372"/>
                <a:gd name="T69" fmla="*/ 53 h 201"/>
                <a:gd name="T70" fmla="*/ 142 w 372"/>
                <a:gd name="T71" fmla="*/ 71 h 201"/>
                <a:gd name="T72" fmla="*/ 154 w 372"/>
                <a:gd name="T73" fmla="*/ 93 h 201"/>
                <a:gd name="T74" fmla="*/ 145 w 372"/>
                <a:gd name="T75" fmla="*/ 105 h 201"/>
                <a:gd name="T76" fmla="*/ 131 w 372"/>
                <a:gd name="T77" fmla="*/ 89 h 201"/>
                <a:gd name="T78" fmla="*/ 105 w 372"/>
                <a:gd name="T79" fmla="*/ 86 h 201"/>
                <a:gd name="T80" fmla="*/ 79 w 372"/>
                <a:gd name="T81" fmla="*/ 97 h 201"/>
                <a:gd name="T82" fmla="*/ 57 w 372"/>
                <a:gd name="T83" fmla="*/ 108 h 201"/>
                <a:gd name="T84" fmla="*/ 36 w 372"/>
                <a:gd name="T85" fmla="*/ 107 h 201"/>
                <a:gd name="T86" fmla="*/ 27 w 372"/>
                <a:gd name="T87" fmla="*/ 94 h 201"/>
                <a:gd name="T88" fmla="*/ 0 w 372"/>
                <a:gd name="T89" fmla="*/ 93 h 20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72"/>
                <a:gd name="T136" fmla="*/ 0 h 201"/>
                <a:gd name="T137" fmla="*/ 372 w 372"/>
                <a:gd name="T138" fmla="*/ 201 h 20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72" h="201">
                  <a:moveTo>
                    <a:pt x="0" y="93"/>
                  </a:moveTo>
                  <a:lnTo>
                    <a:pt x="3" y="102"/>
                  </a:lnTo>
                  <a:lnTo>
                    <a:pt x="7" y="112"/>
                  </a:lnTo>
                  <a:lnTo>
                    <a:pt x="3" y="124"/>
                  </a:lnTo>
                  <a:lnTo>
                    <a:pt x="10" y="132"/>
                  </a:lnTo>
                  <a:lnTo>
                    <a:pt x="15" y="143"/>
                  </a:lnTo>
                  <a:lnTo>
                    <a:pt x="20" y="148"/>
                  </a:lnTo>
                  <a:lnTo>
                    <a:pt x="30" y="161"/>
                  </a:lnTo>
                  <a:lnTo>
                    <a:pt x="47" y="158"/>
                  </a:lnTo>
                  <a:lnTo>
                    <a:pt x="57" y="150"/>
                  </a:lnTo>
                  <a:lnTo>
                    <a:pt x="66" y="138"/>
                  </a:lnTo>
                  <a:lnTo>
                    <a:pt x="84" y="131"/>
                  </a:lnTo>
                  <a:lnTo>
                    <a:pt x="98" y="136"/>
                  </a:lnTo>
                  <a:lnTo>
                    <a:pt x="106" y="153"/>
                  </a:lnTo>
                  <a:lnTo>
                    <a:pt x="118" y="161"/>
                  </a:lnTo>
                  <a:lnTo>
                    <a:pt x="135" y="166"/>
                  </a:lnTo>
                  <a:lnTo>
                    <a:pt x="148" y="169"/>
                  </a:lnTo>
                  <a:lnTo>
                    <a:pt x="161" y="170"/>
                  </a:lnTo>
                  <a:lnTo>
                    <a:pt x="178" y="174"/>
                  </a:lnTo>
                  <a:lnTo>
                    <a:pt x="186" y="174"/>
                  </a:lnTo>
                  <a:lnTo>
                    <a:pt x="205" y="177"/>
                  </a:lnTo>
                  <a:lnTo>
                    <a:pt x="219" y="182"/>
                  </a:lnTo>
                  <a:lnTo>
                    <a:pt x="231" y="184"/>
                  </a:lnTo>
                  <a:lnTo>
                    <a:pt x="239" y="193"/>
                  </a:lnTo>
                  <a:lnTo>
                    <a:pt x="246" y="201"/>
                  </a:lnTo>
                  <a:lnTo>
                    <a:pt x="253" y="198"/>
                  </a:lnTo>
                  <a:lnTo>
                    <a:pt x="255" y="186"/>
                  </a:lnTo>
                  <a:lnTo>
                    <a:pt x="260" y="179"/>
                  </a:lnTo>
                  <a:lnTo>
                    <a:pt x="270" y="178"/>
                  </a:lnTo>
                  <a:lnTo>
                    <a:pt x="279" y="178"/>
                  </a:lnTo>
                  <a:lnTo>
                    <a:pt x="288" y="179"/>
                  </a:lnTo>
                  <a:lnTo>
                    <a:pt x="292" y="186"/>
                  </a:lnTo>
                  <a:lnTo>
                    <a:pt x="301" y="193"/>
                  </a:lnTo>
                  <a:lnTo>
                    <a:pt x="304" y="183"/>
                  </a:lnTo>
                  <a:lnTo>
                    <a:pt x="310" y="172"/>
                  </a:lnTo>
                  <a:lnTo>
                    <a:pt x="319" y="172"/>
                  </a:lnTo>
                  <a:lnTo>
                    <a:pt x="314" y="167"/>
                  </a:lnTo>
                  <a:lnTo>
                    <a:pt x="315" y="159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7" y="132"/>
                  </a:lnTo>
                  <a:lnTo>
                    <a:pt x="343" y="122"/>
                  </a:lnTo>
                  <a:lnTo>
                    <a:pt x="333" y="119"/>
                  </a:lnTo>
                  <a:lnTo>
                    <a:pt x="328" y="114"/>
                  </a:lnTo>
                  <a:lnTo>
                    <a:pt x="328" y="99"/>
                  </a:lnTo>
                  <a:lnTo>
                    <a:pt x="338" y="94"/>
                  </a:lnTo>
                  <a:lnTo>
                    <a:pt x="350" y="94"/>
                  </a:lnTo>
                  <a:lnTo>
                    <a:pt x="362" y="93"/>
                  </a:lnTo>
                  <a:lnTo>
                    <a:pt x="363" y="86"/>
                  </a:lnTo>
                  <a:lnTo>
                    <a:pt x="363" y="75"/>
                  </a:lnTo>
                  <a:lnTo>
                    <a:pt x="372" y="72"/>
                  </a:lnTo>
                  <a:lnTo>
                    <a:pt x="371" y="50"/>
                  </a:lnTo>
                  <a:lnTo>
                    <a:pt x="367" y="40"/>
                  </a:lnTo>
                  <a:lnTo>
                    <a:pt x="366" y="26"/>
                  </a:lnTo>
                  <a:lnTo>
                    <a:pt x="355" y="20"/>
                  </a:lnTo>
                  <a:lnTo>
                    <a:pt x="335" y="14"/>
                  </a:lnTo>
                  <a:lnTo>
                    <a:pt x="323" y="11"/>
                  </a:lnTo>
                  <a:lnTo>
                    <a:pt x="308" y="6"/>
                  </a:lnTo>
                  <a:lnTo>
                    <a:pt x="298" y="2"/>
                  </a:lnTo>
                  <a:lnTo>
                    <a:pt x="277" y="1"/>
                  </a:lnTo>
                  <a:lnTo>
                    <a:pt x="262" y="0"/>
                  </a:lnTo>
                  <a:lnTo>
                    <a:pt x="253" y="15"/>
                  </a:lnTo>
                  <a:lnTo>
                    <a:pt x="244" y="24"/>
                  </a:lnTo>
                  <a:lnTo>
                    <a:pt x="233" y="24"/>
                  </a:lnTo>
                  <a:lnTo>
                    <a:pt x="219" y="25"/>
                  </a:lnTo>
                  <a:lnTo>
                    <a:pt x="207" y="25"/>
                  </a:lnTo>
                  <a:lnTo>
                    <a:pt x="202" y="16"/>
                  </a:lnTo>
                  <a:lnTo>
                    <a:pt x="196" y="30"/>
                  </a:lnTo>
                  <a:lnTo>
                    <a:pt x="178" y="44"/>
                  </a:lnTo>
                  <a:lnTo>
                    <a:pt x="156" y="53"/>
                  </a:lnTo>
                  <a:lnTo>
                    <a:pt x="146" y="54"/>
                  </a:lnTo>
                  <a:lnTo>
                    <a:pt x="142" y="71"/>
                  </a:lnTo>
                  <a:lnTo>
                    <a:pt x="150" y="79"/>
                  </a:lnTo>
                  <a:lnTo>
                    <a:pt x="154" y="93"/>
                  </a:lnTo>
                  <a:lnTo>
                    <a:pt x="153" y="103"/>
                  </a:lnTo>
                  <a:lnTo>
                    <a:pt x="145" y="105"/>
                  </a:lnTo>
                  <a:lnTo>
                    <a:pt x="139" y="96"/>
                  </a:lnTo>
                  <a:lnTo>
                    <a:pt x="131" y="89"/>
                  </a:lnTo>
                  <a:lnTo>
                    <a:pt x="117" y="86"/>
                  </a:lnTo>
                  <a:lnTo>
                    <a:pt x="105" y="86"/>
                  </a:lnTo>
                  <a:lnTo>
                    <a:pt x="97" y="98"/>
                  </a:lnTo>
                  <a:lnTo>
                    <a:pt x="79" y="97"/>
                  </a:lnTo>
                  <a:lnTo>
                    <a:pt x="63" y="100"/>
                  </a:lnTo>
                  <a:lnTo>
                    <a:pt x="57" y="108"/>
                  </a:lnTo>
                  <a:lnTo>
                    <a:pt x="47" y="112"/>
                  </a:lnTo>
                  <a:lnTo>
                    <a:pt x="36" y="107"/>
                  </a:lnTo>
                  <a:lnTo>
                    <a:pt x="34" y="102"/>
                  </a:lnTo>
                  <a:lnTo>
                    <a:pt x="27" y="94"/>
                  </a:lnTo>
                  <a:lnTo>
                    <a:pt x="15" y="93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>
              <a:spLocks noChangeAspect="1" noEditPoints="1"/>
            </p:cNvSpPr>
            <p:nvPr/>
          </p:nvSpPr>
          <p:spPr bwMode="gray">
            <a:xfrm>
              <a:off x="4362" y="3306"/>
              <a:ext cx="391" cy="321"/>
            </a:xfrm>
            <a:custGeom>
              <a:avLst/>
              <a:gdLst>
                <a:gd name="T0" fmla="*/ 365 w 365"/>
                <a:gd name="T1" fmla="*/ 89 h 300"/>
                <a:gd name="T2" fmla="*/ 342 w 365"/>
                <a:gd name="T3" fmla="*/ 77 h 300"/>
                <a:gd name="T4" fmla="*/ 304 w 365"/>
                <a:gd name="T5" fmla="*/ 81 h 300"/>
                <a:gd name="T6" fmla="*/ 264 w 365"/>
                <a:gd name="T7" fmla="*/ 36 h 300"/>
                <a:gd name="T8" fmla="*/ 225 w 365"/>
                <a:gd name="T9" fmla="*/ 7 h 300"/>
                <a:gd name="T10" fmla="*/ 205 w 365"/>
                <a:gd name="T11" fmla="*/ 18 h 300"/>
                <a:gd name="T12" fmla="*/ 168 w 365"/>
                <a:gd name="T13" fmla="*/ 74 h 300"/>
                <a:gd name="T14" fmla="*/ 111 w 365"/>
                <a:gd name="T15" fmla="*/ 43 h 300"/>
                <a:gd name="T16" fmla="*/ 81 w 365"/>
                <a:gd name="T17" fmla="*/ 41 h 300"/>
                <a:gd name="T18" fmla="*/ 70 w 365"/>
                <a:gd name="T19" fmla="*/ 64 h 300"/>
                <a:gd name="T20" fmla="*/ 103 w 365"/>
                <a:gd name="T21" fmla="*/ 77 h 300"/>
                <a:gd name="T22" fmla="*/ 86 w 365"/>
                <a:gd name="T23" fmla="*/ 98 h 300"/>
                <a:gd name="T24" fmla="*/ 58 w 365"/>
                <a:gd name="T25" fmla="*/ 105 h 300"/>
                <a:gd name="T26" fmla="*/ 26 w 365"/>
                <a:gd name="T27" fmla="*/ 113 h 300"/>
                <a:gd name="T28" fmla="*/ 43 w 365"/>
                <a:gd name="T29" fmla="*/ 132 h 300"/>
                <a:gd name="T30" fmla="*/ 66 w 365"/>
                <a:gd name="T31" fmla="*/ 151 h 300"/>
                <a:gd name="T32" fmla="*/ 94 w 365"/>
                <a:gd name="T33" fmla="*/ 178 h 300"/>
                <a:gd name="T34" fmla="*/ 118 w 365"/>
                <a:gd name="T35" fmla="*/ 221 h 300"/>
                <a:gd name="T36" fmla="*/ 151 w 365"/>
                <a:gd name="T37" fmla="*/ 216 h 300"/>
                <a:gd name="T38" fmla="*/ 158 w 365"/>
                <a:gd name="T39" fmla="*/ 247 h 300"/>
                <a:gd name="T40" fmla="*/ 181 w 365"/>
                <a:gd name="T41" fmla="*/ 233 h 300"/>
                <a:gd name="T42" fmla="*/ 205 w 365"/>
                <a:gd name="T43" fmla="*/ 202 h 300"/>
                <a:gd name="T44" fmla="*/ 237 w 365"/>
                <a:gd name="T45" fmla="*/ 194 h 300"/>
                <a:gd name="T46" fmla="*/ 257 w 365"/>
                <a:gd name="T47" fmla="*/ 216 h 300"/>
                <a:gd name="T48" fmla="*/ 253 w 365"/>
                <a:gd name="T49" fmla="*/ 256 h 300"/>
                <a:gd name="T50" fmla="*/ 294 w 365"/>
                <a:gd name="T51" fmla="*/ 276 h 300"/>
                <a:gd name="T52" fmla="*/ 300 w 365"/>
                <a:gd name="T53" fmla="*/ 259 h 300"/>
                <a:gd name="T54" fmla="*/ 302 w 365"/>
                <a:gd name="T55" fmla="*/ 228 h 300"/>
                <a:gd name="T56" fmla="*/ 311 w 365"/>
                <a:gd name="T57" fmla="*/ 208 h 300"/>
                <a:gd name="T58" fmla="*/ 337 w 365"/>
                <a:gd name="T59" fmla="*/ 209 h 300"/>
                <a:gd name="T60" fmla="*/ 318 w 365"/>
                <a:gd name="T61" fmla="*/ 189 h 300"/>
                <a:gd name="T62" fmla="*/ 303 w 365"/>
                <a:gd name="T63" fmla="*/ 164 h 300"/>
                <a:gd name="T64" fmla="*/ 322 w 365"/>
                <a:gd name="T65" fmla="*/ 106 h 300"/>
                <a:gd name="T66" fmla="*/ 352 w 365"/>
                <a:gd name="T67" fmla="*/ 101 h 300"/>
                <a:gd name="T68" fmla="*/ 5 w 365"/>
                <a:gd name="T69" fmla="*/ 214 h 300"/>
                <a:gd name="T70" fmla="*/ 24 w 365"/>
                <a:gd name="T71" fmla="*/ 243 h 300"/>
                <a:gd name="T72" fmla="*/ 62 w 365"/>
                <a:gd name="T73" fmla="*/ 270 h 300"/>
                <a:gd name="T74" fmla="*/ 113 w 365"/>
                <a:gd name="T75" fmla="*/ 300 h 300"/>
                <a:gd name="T76" fmla="*/ 119 w 365"/>
                <a:gd name="T77" fmla="*/ 259 h 300"/>
                <a:gd name="T78" fmla="*/ 87 w 365"/>
                <a:gd name="T79" fmla="*/ 240 h 300"/>
                <a:gd name="T80" fmla="*/ 44 w 365"/>
                <a:gd name="T81" fmla="*/ 212 h 300"/>
                <a:gd name="T82" fmla="*/ 0 w 365"/>
                <a:gd name="T83" fmla="*/ 205 h 3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65"/>
                <a:gd name="T127" fmla="*/ 0 h 300"/>
                <a:gd name="T128" fmla="*/ 365 w 365"/>
                <a:gd name="T129" fmla="*/ 300 h 3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65" h="300">
                  <a:moveTo>
                    <a:pt x="352" y="101"/>
                  </a:moveTo>
                  <a:lnTo>
                    <a:pt x="365" y="89"/>
                  </a:lnTo>
                  <a:lnTo>
                    <a:pt x="359" y="82"/>
                  </a:lnTo>
                  <a:lnTo>
                    <a:pt x="342" y="77"/>
                  </a:lnTo>
                  <a:lnTo>
                    <a:pt x="324" y="72"/>
                  </a:lnTo>
                  <a:lnTo>
                    <a:pt x="304" y="81"/>
                  </a:lnTo>
                  <a:lnTo>
                    <a:pt x="283" y="60"/>
                  </a:lnTo>
                  <a:lnTo>
                    <a:pt x="264" y="36"/>
                  </a:lnTo>
                  <a:lnTo>
                    <a:pt x="241" y="19"/>
                  </a:lnTo>
                  <a:lnTo>
                    <a:pt x="225" y="7"/>
                  </a:lnTo>
                  <a:lnTo>
                    <a:pt x="212" y="0"/>
                  </a:lnTo>
                  <a:lnTo>
                    <a:pt x="205" y="18"/>
                  </a:lnTo>
                  <a:lnTo>
                    <a:pt x="190" y="41"/>
                  </a:lnTo>
                  <a:lnTo>
                    <a:pt x="168" y="74"/>
                  </a:lnTo>
                  <a:lnTo>
                    <a:pt x="129" y="62"/>
                  </a:lnTo>
                  <a:lnTo>
                    <a:pt x="111" y="43"/>
                  </a:lnTo>
                  <a:lnTo>
                    <a:pt x="89" y="33"/>
                  </a:lnTo>
                  <a:lnTo>
                    <a:pt x="81" y="41"/>
                  </a:lnTo>
                  <a:lnTo>
                    <a:pt x="77" y="52"/>
                  </a:lnTo>
                  <a:lnTo>
                    <a:pt x="70" y="64"/>
                  </a:lnTo>
                  <a:lnTo>
                    <a:pt x="86" y="70"/>
                  </a:lnTo>
                  <a:lnTo>
                    <a:pt x="103" y="77"/>
                  </a:lnTo>
                  <a:lnTo>
                    <a:pt x="104" y="98"/>
                  </a:lnTo>
                  <a:lnTo>
                    <a:pt x="86" y="98"/>
                  </a:lnTo>
                  <a:lnTo>
                    <a:pt x="80" y="106"/>
                  </a:lnTo>
                  <a:lnTo>
                    <a:pt x="58" y="105"/>
                  </a:lnTo>
                  <a:lnTo>
                    <a:pt x="34" y="103"/>
                  </a:lnTo>
                  <a:lnTo>
                    <a:pt x="26" y="113"/>
                  </a:lnTo>
                  <a:lnTo>
                    <a:pt x="34" y="120"/>
                  </a:lnTo>
                  <a:lnTo>
                    <a:pt x="43" y="132"/>
                  </a:lnTo>
                  <a:lnTo>
                    <a:pt x="65" y="130"/>
                  </a:lnTo>
                  <a:lnTo>
                    <a:pt x="66" y="151"/>
                  </a:lnTo>
                  <a:lnTo>
                    <a:pt x="80" y="162"/>
                  </a:lnTo>
                  <a:lnTo>
                    <a:pt x="94" y="178"/>
                  </a:lnTo>
                  <a:lnTo>
                    <a:pt x="86" y="194"/>
                  </a:lnTo>
                  <a:lnTo>
                    <a:pt x="118" y="221"/>
                  </a:lnTo>
                  <a:lnTo>
                    <a:pt x="131" y="205"/>
                  </a:lnTo>
                  <a:lnTo>
                    <a:pt x="151" y="216"/>
                  </a:lnTo>
                  <a:lnTo>
                    <a:pt x="149" y="236"/>
                  </a:lnTo>
                  <a:lnTo>
                    <a:pt x="158" y="247"/>
                  </a:lnTo>
                  <a:lnTo>
                    <a:pt x="166" y="252"/>
                  </a:lnTo>
                  <a:lnTo>
                    <a:pt x="181" y="233"/>
                  </a:lnTo>
                  <a:lnTo>
                    <a:pt x="198" y="211"/>
                  </a:lnTo>
                  <a:lnTo>
                    <a:pt x="205" y="202"/>
                  </a:lnTo>
                  <a:lnTo>
                    <a:pt x="216" y="190"/>
                  </a:lnTo>
                  <a:lnTo>
                    <a:pt x="237" y="194"/>
                  </a:lnTo>
                  <a:lnTo>
                    <a:pt x="233" y="213"/>
                  </a:lnTo>
                  <a:lnTo>
                    <a:pt x="257" y="216"/>
                  </a:lnTo>
                  <a:lnTo>
                    <a:pt x="263" y="239"/>
                  </a:lnTo>
                  <a:lnTo>
                    <a:pt x="253" y="256"/>
                  </a:lnTo>
                  <a:lnTo>
                    <a:pt x="271" y="266"/>
                  </a:lnTo>
                  <a:lnTo>
                    <a:pt x="294" y="276"/>
                  </a:lnTo>
                  <a:lnTo>
                    <a:pt x="300" y="275"/>
                  </a:lnTo>
                  <a:lnTo>
                    <a:pt x="300" y="259"/>
                  </a:lnTo>
                  <a:lnTo>
                    <a:pt x="300" y="247"/>
                  </a:lnTo>
                  <a:lnTo>
                    <a:pt x="302" y="228"/>
                  </a:lnTo>
                  <a:lnTo>
                    <a:pt x="302" y="210"/>
                  </a:lnTo>
                  <a:lnTo>
                    <a:pt x="311" y="208"/>
                  </a:lnTo>
                  <a:lnTo>
                    <a:pt x="327" y="216"/>
                  </a:lnTo>
                  <a:lnTo>
                    <a:pt x="337" y="209"/>
                  </a:lnTo>
                  <a:lnTo>
                    <a:pt x="335" y="198"/>
                  </a:lnTo>
                  <a:lnTo>
                    <a:pt x="318" y="189"/>
                  </a:lnTo>
                  <a:lnTo>
                    <a:pt x="303" y="179"/>
                  </a:lnTo>
                  <a:lnTo>
                    <a:pt x="303" y="164"/>
                  </a:lnTo>
                  <a:lnTo>
                    <a:pt x="303" y="141"/>
                  </a:lnTo>
                  <a:lnTo>
                    <a:pt x="322" y="106"/>
                  </a:lnTo>
                  <a:lnTo>
                    <a:pt x="331" y="101"/>
                  </a:lnTo>
                  <a:lnTo>
                    <a:pt x="352" y="101"/>
                  </a:lnTo>
                  <a:close/>
                  <a:moveTo>
                    <a:pt x="0" y="205"/>
                  </a:moveTo>
                  <a:lnTo>
                    <a:pt x="5" y="214"/>
                  </a:lnTo>
                  <a:lnTo>
                    <a:pt x="9" y="228"/>
                  </a:lnTo>
                  <a:lnTo>
                    <a:pt x="24" y="243"/>
                  </a:lnTo>
                  <a:lnTo>
                    <a:pt x="38" y="257"/>
                  </a:lnTo>
                  <a:lnTo>
                    <a:pt x="62" y="270"/>
                  </a:lnTo>
                  <a:lnTo>
                    <a:pt x="86" y="284"/>
                  </a:lnTo>
                  <a:lnTo>
                    <a:pt x="113" y="300"/>
                  </a:lnTo>
                  <a:lnTo>
                    <a:pt x="154" y="271"/>
                  </a:lnTo>
                  <a:lnTo>
                    <a:pt x="119" y="259"/>
                  </a:lnTo>
                  <a:lnTo>
                    <a:pt x="108" y="250"/>
                  </a:lnTo>
                  <a:lnTo>
                    <a:pt x="87" y="240"/>
                  </a:lnTo>
                  <a:lnTo>
                    <a:pt x="65" y="227"/>
                  </a:lnTo>
                  <a:lnTo>
                    <a:pt x="44" y="212"/>
                  </a:lnTo>
                  <a:lnTo>
                    <a:pt x="19" y="211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 noChangeAspect="1"/>
            </p:cNvSpPr>
            <p:nvPr/>
          </p:nvSpPr>
          <p:spPr bwMode="gray">
            <a:xfrm>
              <a:off x="1891" y="2653"/>
              <a:ext cx="185" cy="179"/>
            </a:xfrm>
            <a:custGeom>
              <a:avLst/>
              <a:gdLst>
                <a:gd name="T0" fmla="*/ 0 w 173"/>
                <a:gd name="T1" fmla="*/ 8 h 168"/>
                <a:gd name="T2" fmla="*/ 17 w 173"/>
                <a:gd name="T3" fmla="*/ 0 h 168"/>
                <a:gd name="T4" fmla="*/ 28 w 173"/>
                <a:gd name="T5" fmla="*/ 0 h 168"/>
                <a:gd name="T6" fmla="*/ 32 w 173"/>
                <a:gd name="T7" fmla="*/ 6 h 168"/>
                <a:gd name="T8" fmla="*/ 41 w 173"/>
                <a:gd name="T9" fmla="*/ 17 h 168"/>
                <a:gd name="T10" fmla="*/ 54 w 173"/>
                <a:gd name="T11" fmla="*/ 22 h 168"/>
                <a:gd name="T12" fmla="*/ 67 w 173"/>
                <a:gd name="T13" fmla="*/ 26 h 168"/>
                <a:gd name="T14" fmla="*/ 81 w 173"/>
                <a:gd name="T15" fmla="*/ 11 h 168"/>
                <a:gd name="T16" fmla="*/ 101 w 173"/>
                <a:gd name="T17" fmla="*/ 4 h 168"/>
                <a:gd name="T18" fmla="*/ 106 w 173"/>
                <a:gd name="T19" fmla="*/ 8 h 168"/>
                <a:gd name="T20" fmla="*/ 116 w 173"/>
                <a:gd name="T21" fmla="*/ 10 h 168"/>
                <a:gd name="T22" fmla="*/ 130 w 173"/>
                <a:gd name="T23" fmla="*/ 15 h 168"/>
                <a:gd name="T24" fmla="*/ 142 w 173"/>
                <a:gd name="T25" fmla="*/ 18 h 168"/>
                <a:gd name="T26" fmla="*/ 142 w 173"/>
                <a:gd name="T27" fmla="*/ 32 h 168"/>
                <a:gd name="T28" fmla="*/ 144 w 173"/>
                <a:gd name="T29" fmla="*/ 48 h 168"/>
                <a:gd name="T30" fmla="*/ 146 w 173"/>
                <a:gd name="T31" fmla="*/ 67 h 168"/>
                <a:gd name="T32" fmla="*/ 159 w 173"/>
                <a:gd name="T33" fmla="*/ 64 h 168"/>
                <a:gd name="T34" fmla="*/ 168 w 173"/>
                <a:gd name="T35" fmla="*/ 63 h 168"/>
                <a:gd name="T36" fmla="*/ 168 w 173"/>
                <a:gd name="T37" fmla="*/ 80 h 168"/>
                <a:gd name="T38" fmla="*/ 170 w 173"/>
                <a:gd name="T39" fmla="*/ 94 h 168"/>
                <a:gd name="T40" fmla="*/ 173 w 173"/>
                <a:gd name="T41" fmla="*/ 113 h 168"/>
                <a:gd name="T42" fmla="*/ 151 w 173"/>
                <a:gd name="T43" fmla="*/ 125 h 168"/>
                <a:gd name="T44" fmla="*/ 139 w 173"/>
                <a:gd name="T45" fmla="*/ 130 h 168"/>
                <a:gd name="T46" fmla="*/ 138 w 173"/>
                <a:gd name="T47" fmla="*/ 153 h 168"/>
                <a:gd name="T48" fmla="*/ 141 w 173"/>
                <a:gd name="T49" fmla="*/ 168 h 168"/>
                <a:gd name="T50" fmla="*/ 134 w 173"/>
                <a:gd name="T51" fmla="*/ 167 h 168"/>
                <a:gd name="T52" fmla="*/ 122 w 173"/>
                <a:gd name="T53" fmla="*/ 155 h 168"/>
                <a:gd name="T54" fmla="*/ 114 w 173"/>
                <a:gd name="T55" fmla="*/ 133 h 168"/>
                <a:gd name="T56" fmla="*/ 99 w 173"/>
                <a:gd name="T57" fmla="*/ 115 h 168"/>
                <a:gd name="T58" fmla="*/ 89 w 173"/>
                <a:gd name="T59" fmla="*/ 116 h 168"/>
                <a:gd name="T60" fmla="*/ 70 w 173"/>
                <a:gd name="T61" fmla="*/ 119 h 168"/>
                <a:gd name="T62" fmla="*/ 65 w 173"/>
                <a:gd name="T63" fmla="*/ 111 h 168"/>
                <a:gd name="T64" fmla="*/ 59 w 173"/>
                <a:gd name="T65" fmla="*/ 98 h 168"/>
                <a:gd name="T66" fmla="*/ 50 w 173"/>
                <a:gd name="T67" fmla="*/ 84 h 168"/>
                <a:gd name="T68" fmla="*/ 40 w 173"/>
                <a:gd name="T69" fmla="*/ 77 h 168"/>
                <a:gd name="T70" fmla="*/ 27 w 173"/>
                <a:gd name="T71" fmla="*/ 74 h 168"/>
                <a:gd name="T72" fmla="*/ 31 w 173"/>
                <a:gd name="T73" fmla="*/ 56 h 168"/>
                <a:gd name="T74" fmla="*/ 22 w 173"/>
                <a:gd name="T75" fmla="*/ 49 h 168"/>
                <a:gd name="T76" fmla="*/ 9 w 173"/>
                <a:gd name="T77" fmla="*/ 50 h 168"/>
                <a:gd name="T78" fmla="*/ 5 w 173"/>
                <a:gd name="T79" fmla="*/ 39 h 168"/>
                <a:gd name="T80" fmla="*/ 7 w 173"/>
                <a:gd name="T81" fmla="*/ 23 h 168"/>
                <a:gd name="T82" fmla="*/ 0 w 173"/>
                <a:gd name="T83" fmla="*/ 8 h 16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73"/>
                <a:gd name="T127" fmla="*/ 0 h 168"/>
                <a:gd name="T128" fmla="*/ 173 w 173"/>
                <a:gd name="T129" fmla="*/ 168 h 16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73" h="168">
                  <a:moveTo>
                    <a:pt x="0" y="8"/>
                  </a:moveTo>
                  <a:lnTo>
                    <a:pt x="17" y="0"/>
                  </a:lnTo>
                  <a:lnTo>
                    <a:pt x="28" y="0"/>
                  </a:lnTo>
                  <a:lnTo>
                    <a:pt x="32" y="6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7" y="26"/>
                  </a:lnTo>
                  <a:lnTo>
                    <a:pt x="81" y="11"/>
                  </a:lnTo>
                  <a:lnTo>
                    <a:pt x="101" y="4"/>
                  </a:lnTo>
                  <a:lnTo>
                    <a:pt x="106" y="8"/>
                  </a:lnTo>
                  <a:lnTo>
                    <a:pt x="116" y="10"/>
                  </a:lnTo>
                  <a:lnTo>
                    <a:pt x="130" y="15"/>
                  </a:lnTo>
                  <a:lnTo>
                    <a:pt x="142" y="18"/>
                  </a:lnTo>
                  <a:lnTo>
                    <a:pt x="142" y="32"/>
                  </a:lnTo>
                  <a:lnTo>
                    <a:pt x="144" y="48"/>
                  </a:lnTo>
                  <a:lnTo>
                    <a:pt x="146" y="67"/>
                  </a:lnTo>
                  <a:lnTo>
                    <a:pt x="159" y="64"/>
                  </a:lnTo>
                  <a:lnTo>
                    <a:pt x="168" y="63"/>
                  </a:lnTo>
                  <a:lnTo>
                    <a:pt x="168" y="80"/>
                  </a:lnTo>
                  <a:lnTo>
                    <a:pt x="170" y="94"/>
                  </a:lnTo>
                  <a:lnTo>
                    <a:pt x="173" y="113"/>
                  </a:lnTo>
                  <a:lnTo>
                    <a:pt x="151" y="125"/>
                  </a:lnTo>
                  <a:lnTo>
                    <a:pt x="139" y="130"/>
                  </a:lnTo>
                  <a:lnTo>
                    <a:pt x="138" y="153"/>
                  </a:lnTo>
                  <a:lnTo>
                    <a:pt x="141" y="168"/>
                  </a:lnTo>
                  <a:lnTo>
                    <a:pt x="134" y="167"/>
                  </a:lnTo>
                  <a:lnTo>
                    <a:pt x="122" y="155"/>
                  </a:lnTo>
                  <a:lnTo>
                    <a:pt x="114" y="133"/>
                  </a:lnTo>
                  <a:lnTo>
                    <a:pt x="99" y="115"/>
                  </a:lnTo>
                  <a:lnTo>
                    <a:pt x="89" y="116"/>
                  </a:lnTo>
                  <a:lnTo>
                    <a:pt x="70" y="119"/>
                  </a:lnTo>
                  <a:lnTo>
                    <a:pt x="65" y="111"/>
                  </a:lnTo>
                  <a:lnTo>
                    <a:pt x="59" y="98"/>
                  </a:lnTo>
                  <a:lnTo>
                    <a:pt x="50" y="84"/>
                  </a:lnTo>
                  <a:lnTo>
                    <a:pt x="40" y="77"/>
                  </a:lnTo>
                  <a:lnTo>
                    <a:pt x="27" y="74"/>
                  </a:lnTo>
                  <a:lnTo>
                    <a:pt x="31" y="56"/>
                  </a:lnTo>
                  <a:lnTo>
                    <a:pt x="22" y="49"/>
                  </a:lnTo>
                  <a:lnTo>
                    <a:pt x="9" y="50"/>
                  </a:lnTo>
                  <a:lnTo>
                    <a:pt x="5" y="39"/>
                  </a:lnTo>
                  <a:lnTo>
                    <a:pt x="7" y="23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 noChangeAspect="1"/>
            </p:cNvSpPr>
            <p:nvPr/>
          </p:nvSpPr>
          <p:spPr bwMode="gray">
            <a:xfrm>
              <a:off x="2991" y="2303"/>
              <a:ext cx="475" cy="425"/>
            </a:xfrm>
            <a:custGeom>
              <a:avLst/>
              <a:gdLst>
                <a:gd name="T0" fmla="*/ 14 w 444"/>
                <a:gd name="T1" fmla="*/ 391 h 397"/>
                <a:gd name="T2" fmla="*/ 22 w 444"/>
                <a:gd name="T3" fmla="*/ 354 h 397"/>
                <a:gd name="T4" fmla="*/ 0 w 444"/>
                <a:gd name="T5" fmla="*/ 337 h 397"/>
                <a:gd name="T6" fmla="*/ 22 w 444"/>
                <a:gd name="T7" fmla="*/ 291 h 397"/>
                <a:gd name="T8" fmla="*/ 29 w 444"/>
                <a:gd name="T9" fmla="*/ 260 h 397"/>
                <a:gd name="T10" fmla="*/ 16 w 444"/>
                <a:gd name="T11" fmla="*/ 228 h 397"/>
                <a:gd name="T12" fmla="*/ 10 w 444"/>
                <a:gd name="T13" fmla="*/ 202 h 397"/>
                <a:gd name="T14" fmla="*/ 17 w 444"/>
                <a:gd name="T15" fmla="*/ 191 h 397"/>
                <a:gd name="T16" fmla="*/ 44 w 444"/>
                <a:gd name="T17" fmla="*/ 201 h 397"/>
                <a:gd name="T18" fmla="*/ 61 w 444"/>
                <a:gd name="T19" fmla="*/ 198 h 397"/>
                <a:gd name="T20" fmla="*/ 75 w 444"/>
                <a:gd name="T21" fmla="*/ 187 h 397"/>
                <a:gd name="T22" fmla="*/ 87 w 444"/>
                <a:gd name="T23" fmla="*/ 175 h 397"/>
                <a:gd name="T24" fmla="*/ 104 w 444"/>
                <a:gd name="T25" fmla="*/ 174 h 397"/>
                <a:gd name="T26" fmla="*/ 116 w 444"/>
                <a:gd name="T27" fmla="*/ 166 h 397"/>
                <a:gd name="T28" fmla="*/ 117 w 444"/>
                <a:gd name="T29" fmla="*/ 146 h 397"/>
                <a:gd name="T30" fmla="*/ 115 w 444"/>
                <a:gd name="T31" fmla="*/ 121 h 397"/>
                <a:gd name="T32" fmla="*/ 140 w 444"/>
                <a:gd name="T33" fmla="*/ 103 h 397"/>
                <a:gd name="T34" fmla="*/ 161 w 444"/>
                <a:gd name="T35" fmla="*/ 83 h 397"/>
                <a:gd name="T36" fmla="*/ 143 w 444"/>
                <a:gd name="T37" fmla="*/ 65 h 397"/>
                <a:gd name="T38" fmla="*/ 154 w 444"/>
                <a:gd name="T39" fmla="*/ 37 h 397"/>
                <a:gd name="T40" fmla="*/ 178 w 444"/>
                <a:gd name="T41" fmla="*/ 25 h 397"/>
                <a:gd name="T42" fmla="*/ 200 w 444"/>
                <a:gd name="T43" fmla="*/ 8 h 397"/>
                <a:gd name="T44" fmla="*/ 218 w 444"/>
                <a:gd name="T45" fmla="*/ 4 h 397"/>
                <a:gd name="T46" fmla="*/ 264 w 444"/>
                <a:gd name="T47" fmla="*/ 19 h 397"/>
                <a:gd name="T48" fmla="*/ 301 w 444"/>
                <a:gd name="T49" fmla="*/ 15 h 397"/>
                <a:gd name="T50" fmla="*/ 341 w 444"/>
                <a:gd name="T51" fmla="*/ 45 h 397"/>
                <a:gd name="T52" fmla="*/ 353 w 444"/>
                <a:gd name="T53" fmla="*/ 84 h 397"/>
                <a:gd name="T54" fmla="*/ 355 w 444"/>
                <a:gd name="T55" fmla="*/ 128 h 397"/>
                <a:gd name="T56" fmla="*/ 387 w 444"/>
                <a:gd name="T57" fmla="*/ 154 h 397"/>
                <a:gd name="T58" fmla="*/ 414 w 444"/>
                <a:gd name="T59" fmla="*/ 176 h 397"/>
                <a:gd name="T60" fmla="*/ 433 w 444"/>
                <a:gd name="T61" fmla="*/ 191 h 397"/>
                <a:gd name="T62" fmla="*/ 423 w 444"/>
                <a:gd name="T63" fmla="*/ 236 h 397"/>
                <a:gd name="T64" fmla="*/ 388 w 444"/>
                <a:gd name="T65" fmla="*/ 239 h 397"/>
                <a:gd name="T66" fmla="*/ 395 w 444"/>
                <a:gd name="T67" fmla="*/ 266 h 397"/>
                <a:gd name="T68" fmla="*/ 407 w 444"/>
                <a:gd name="T69" fmla="*/ 307 h 397"/>
                <a:gd name="T70" fmla="*/ 397 w 444"/>
                <a:gd name="T71" fmla="*/ 323 h 397"/>
                <a:gd name="T72" fmla="*/ 370 w 444"/>
                <a:gd name="T73" fmla="*/ 352 h 397"/>
                <a:gd name="T74" fmla="*/ 344 w 444"/>
                <a:gd name="T75" fmla="*/ 391 h 397"/>
                <a:gd name="T76" fmla="*/ 308 w 444"/>
                <a:gd name="T77" fmla="*/ 370 h 397"/>
                <a:gd name="T78" fmla="*/ 255 w 444"/>
                <a:gd name="T79" fmla="*/ 378 h 397"/>
                <a:gd name="T80" fmla="*/ 228 w 444"/>
                <a:gd name="T81" fmla="*/ 397 h 397"/>
                <a:gd name="T82" fmla="*/ 193 w 444"/>
                <a:gd name="T83" fmla="*/ 366 h 397"/>
                <a:gd name="T84" fmla="*/ 151 w 444"/>
                <a:gd name="T85" fmla="*/ 368 h 397"/>
                <a:gd name="T86" fmla="*/ 119 w 444"/>
                <a:gd name="T87" fmla="*/ 361 h 397"/>
                <a:gd name="T88" fmla="*/ 82 w 444"/>
                <a:gd name="T89" fmla="*/ 359 h 397"/>
                <a:gd name="T90" fmla="*/ 57 w 444"/>
                <a:gd name="T91" fmla="*/ 367 h 397"/>
                <a:gd name="T92" fmla="*/ 24 w 444"/>
                <a:gd name="T93" fmla="*/ 393 h 39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44"/>
                <a:gd name="T142" fmla="*/ 0 h 397"/>
                <a:gd name="T143" fmla="*/ 444 w 444"/>
                <a:gd name="T144" fmla="*/ 397 h 39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44" h="397">
                  <a:moveTo>
                    <a:pt x="24" y="393"/>
                  </a:moveTo>
                  <a:lnTo>
                    <a:pt x="14" y="391"/>
                  </a:lnTo>
                  <a:lnTo>
                    <a:pt x="22" y="368"/>
                  </a:lnTo>
                  <a:lnTo>
                    <a:pt x="22" y="354"/>
                  </a:lnTo>
                  <a:lnTo>
                    <a:pt x="24" y="334"/>
                  </a:lnTo>
                  <a:lnTo>
                    <a:pt x="0" y="337"/>
                  </a:lnTo>
                  <a:lnTo>
                    <a:pt x="12" y="315"/>
                  </a:lnTo>
                  <a:lnTo>
                    <a:pt x="22" y="291"/>
                  </a:lnTo>
                  <a:lnTo>
                    <a:pt x="35" y="275"/>
                  </a:lnTo>
                  <a:lnTo>
                    <a:pt x="29" y="260"/>
                  </a:lnTo>
                  <a:lnTo>
                    <a:pt x="24" y="241"/>
                  </a:lnTo>
                  <a:lnTo>
                    <a:pt x="16" y="228"/>
                  </a:lnTo>
                  <a:lnTo>
                    <a:pt x="10" y="217"/>
                  </a:lnTo>
                  <a:lnTo>
                    <a:pt x="10" y="202"/>
                  </a:lnTo>
                  <a:lnTo>
                    <a:pt x="15" y="198"/>
                  </a:lnTo>
                  <a:lnTo>
                    <a:pt x="17" y="191"/>
                  </a:lnTo>
                  <a:lnTo>
                    <a:pt x="33" y="195"/>
                  </a:lnTo>
                  <a:lnTo>
                    <a:pt x="44" y="201"/>
                  </a:lnTo>
                  <a:lnTo>
                    <a:pt x="54" y="207"/>
                  </a:lnTo>
                  <a:lnTo>
                    <a:pt x="61" y="198"/>
                  </a:lnTo>
                  <a:lnTo>
                    <a:pt x="67" y="189"/>
                  </a:lnTo>
                  <a:lnTo>
                    <a:pt x="75" y="187"/>
                  </a:lnTo>
                  <a:lnTo>
                    <a:pt x="81" y="181"/>
                  </a:lnTo>
                  <a:lnTo>
                    <a:pt x="87" y="175"/>
                  </a:lnTo>
                  <a:lnTo>
                    <a:pt x="94" y="170"/>
                  </a:lnTo>
                  <a:lnTo>
                    <a:pt x="104" y="174"/>
                  </a:lnTo>
                  <a:lnTo>
                    <a:pt x="113" y="178"/>
                  </a:lnTo>
                  <a:lnTo>
                    <a:pt x="116" y="166"/>
                  </a:lnTo>
                  <a:lnTo>
                    <a:pt x="113" y="159"/>
                  </a:lnTo>
                  <a:lnTo>
                    <a:pt x="117" y="146"/>
                  </a:lnTo>
                  <a:lnTo>
                    <a:pt x="117" y="137"/>
                  </a:lnTo>
                  <a:lnTo>
                    <a:pt x="115" y="121"/>
                  </a:lnTo>
                  <a:lnTo>
                    <a:pt x="132" y="112"/>
                  </a:lnTo>
                  <a:lnTo>
                    <a:pt x="140" y="103"/>
                  </a:lnTo>
                  <a:lnTo>
                    <a:pt x="154" y="94"/>
                  </a:lnTo>
                  <a:lnTo>
                    <a:pt x="161" y="83"/>
                  </a:lnTo>
                  <a:lnTo>
                    <a:pt x="150" y="76"/>
                  </a:lnTo>
                  <a:lnTo>
                    <a:pt x="143" y="65"/>
                  </a:lnTo>
                  <a:lnTo>
                    <a:pt x="146" y="51"/>
                  </a:lnTo>
                  <a:lnTo>
                    <a:pt x="154" y="37"/>
                  </a:lnTo>
                  <a:lnTo>
                    <a:pt x="164" y="24"/>
                  </a:lnTo>
                  <a:lnTo>
                    <a:pt x="178" y="25"/>
                  </a:lnTo>
                  <a:lnTo>
                    <a:pt x="189" y="20"/>
                  </a:lnTo>
                  <a:lnTo>
                    <a:pt x="200" y="8"/>
                  </a:lnTo>
                  <a:lnTo>
                    <a:pt x="207" y="0"/>
                  </a:lnTo>
                  <a:lnTo>
                    <a:pt x="218" y="4"/>
                  </a:lnTo>
                  <a:lnTo>
                    <a:pt x="238" y="12"/>
                  </a:lnTo>
                  <a:lnTo>
                    <a:pt x="264" y="19"/>
                  </a:lnTo>
                  <a:lnTo>
                    <a:pt x="271" y="41"/>
                  </a:lnTo>
                  <a:lnTo>
                    <a:pt x="301" y="15"/>
                  </a:lnTo>
                  <a:lnTo>
                    <a:pt x="320" y="28"/>
                  </a:lnTo>
                  <a:lnTo>
                    <a:pt x="341" y="45"/>
                  </a:lnTo>
                  <a:lnTo>
                    <a:pt x="347" y="62"/>
                  </a:lnTo>
                  <a:lnTo>
                    <a:pt x="353" y="84"/>
                  </a:lnTo>
                  <a:lnTo>
                    <a:pt x="342" y="104"/>
                  </a:lnTo>
                  <a:lnTo>
                    <a:pt x="355" y="128"/>
                  </a:lnTo>
                  <a:lnTo>
                    <a:pt x="373" y="140"/>
                  </a:lnTo>
                  <a:lnTo>
                    <a:pt x="387" y="154"/>
                  </a:lnTo>
                  <a:lnTo>
                    <a:pt x="406" y="158"/>
                  </a:lnTo>
                  <a:lnTo>
                    <a:pt x="414" y="176"/>
                  </a:lnTo>
                  <a:lnTo>
                    <a:pt x="420" y="188"/>
                  </a:lnTo>
                  <a:lnTo>
                    <a:pt x="433" y="191"/>
                  </a:lnTo>
                  <a:lnTo>
                    <a:pt x="444" y="221"/>
                  </a:lnTo>
                  <a:lnTo>
                    <a:pt x="423" y="236"/>
                  </a:lnTo>
                  <a:lnTo>
                    <a:pt x="404" y="251"/>
                  </a:lnTo>
                  <a:lnTo>
                    <a:pt x="388" y="239"/>
                  </a:lnTo>
                  <a:lnTo>
                    <a:pt x="379" y="255"/>
                  </a:lnTo>
                  <a:lnTo>
                    <a:pt x="395" y="266"/>
                  </a:lnTo>
                  <a:lnTo>
                    <a:pt x="404" y="283"/>
                  </a:lnTo>
                  <a:lnTo>
                    <a:pt x="407" y="307"/>
                  </a:lnTo>
                  <a:lnTo>
                    <a:pt x="413" y="325"/>
                  </a:lnTo>
                  <a:lnTo>
                    <a:pt x="397" y="323"/>
                  </a:lnTo>
                  <a:lnTo>
                    <a:pt x="370" y="328"/>
                  </a:lnTo>
                  <a:lnTo>
                    <a:pt x="370" y="352"/>
                  </a:lnTo>
                  <a:lnTo>
                    <a:pt x="362" y="378"/>
                  </a:lnTo>
                  <a:lnTo>
                    <a:pt x="344" y="391"/>
                  </a:lnTo>
                  <a:lnTo>
                    <a:pt x="329" y="389"/>
                  </a:lnTo>
                  <a:lnTo>
                    <a:pt x="308" y="370"/>
                  </a:lnTo>
                  <a:lnTo>
                    <a:pt x="268" y="376"/>
                  </a:lnTo>
                  <a:lnTo>
                    <a:pt x="255" y="378"/>
                  </a:lnTo>
                  <a:lnTo>
                    <a:pt x="236" y="384"/>
                  </a:lnTo>
                  <a:lnTo>
                    <a:pt x="228" y="397"/>
                  </a:lnTo>
                  <a:lnTo>
                    <a:pt x="209" y="379"/>
                  </a:lnTo>
                  <a:lnTo>
                    <a:pt x="193" y="366"/>
                  </a:lnTo>
                  <a:lnTo>
                    <a:pt x="179" y="366"/>
                  </a:lnTo>
                  <a:lnTo>
                    <a:pt x="151" y="368"/>
                  </a:lnTo>
                  <a:lnTo>
                    <a:pt x="139" y="354"/>
                  </a:lnTo>
                  <a:lnTo>
                    <a:pt x="119" y="361"/>
                  </a:lnTo>
                  <a:lnTo>
                    <a:pt x="96" y="359"/>
                  </a:lnTo>
                  <a:lnTo>
                    <a:pt x="82" y="359"/>
                  </a:lnTo>
                  <a:lnTo>
                    <a:pt x="64" y="360"/>
                  </a:lnTo>
                  <a:lnTo>
                    <a:pt x="57" y="367"/>
                  </a:lnTo>
                  <a:lnTo>
                    <a:pt x="55" y="386"/>
                  </a:lnTo>
                  <a:lnTo>
                    <a:pt x="24" y="393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 noChangeAspect="1"/>
            </p:cNvSpPr>
            <p:nvPr/>
          </p:nvSpPr>
          <p:spPr bwMode="gray">
            <a:xfrm>
              <a:off x="2579" y="3238"/>
              <a:ext cx="230" cy="233"/>
            </a:xfrm>
            <a:custGeom>
              <a:avLst/>
              <a:gdLst>
                <a:gd name="T0" fmla="*/ 123 w 215"/>
                <a:gd name="T1" fmla="*/ 218 h 218"/>
                <a:gd name="T2" fmla="*/ 98 w 215"/>
                <a:gd name="T3" fmla="*/ 179 h 218"/>
                <a:gd name="T4" fmla="*/ 97 w 215"/>
                <a:gd name="T5" fmla="*/ 170 h 218"/>
                <a:gd name="T6" fmla="*/ 90 w 215"/>
                <a:gd name="T7" fmla="*/ 158 h 218"/>
                <a:gd name="T8" fmla="*/ 81 w 215"/>
                <a:gd name="T9" fmla="*/ 146 h 218"/>
                <a:gd name="T10" fmla="*/ 75 w 215"/>
                <a:gd name="T11" fmla="*/ 138 h 218"/>
                <a:gd name="T12" fmla="*/ 63 w 215"/>
                <a:gd name="T13" fmla="*/ 126 h 218"/>
                <a:gd name="T14" fmla="*/ 49 w 215"/>
                <a:gd name="T15" fmla="*/ 113 h 218"/>
                <a:gd name="T16" fmla="*/ 37 w 215"/>
                <a:gd name="T17" fmla="*/ 106 h 218"/>
                <a:gd name="T18" fmla="*/ 35 w 215"/>
                <a:gd name="T19" fmla="*/ 98 h 218"/>
                <a:gd name="T20" fmla="*/ 29 w 215"/>
                <a:gd name="T21" fmla="*/ 86 h 218"/>
                <a:gd name="T22" fmla="*/ 22 w 215"/>
                <a:gd name="T23" fmla="*/ 75 h 218"/>
                <a:gd name="T24" fmla="*/ 13 w 215"/>
                <a:gd name="T25" fmla="*/ 68 h 218"/>
                <a:gd name="T26" fmla="*/ 10 w 215"/>
                <a:gd name="T27" fmla="*/ 54 h 218"/>
                <a:gd name="T28" fmla="*/ 6 w 215"/>
                <a:gd name="T29" fmla="*/ 41 h 218"/>
                <a:gd name="T30" fmla="*/ 0 w 215"/>
                <a:gd name="T31" fmla="*/ 30 h 218"/>
                <a:gd name="T32" fmla="*/ 1 w 215"/>
                <a:gd name="T33" fmla="*/ 16 h 218"/>
                <a:gd name="T34" fmla="*/ 1 w 215"/>
                <a:gd name="T35" fmla="*/ 0 h 218"/>
                <a:gd name="T36" fmla="*/ 11 w 215"/>
                <a:gd name="T37" fmla="*/ 4 h 218"/>
                <a:gd name="T38" fmla="*/ 21 w 215"/>
                <a:gd name="T39" fmla="*/ 9 h 218"/>
                <a:gd name="T40" fmla="*/ 30 w 215"/>
                <a:gd name="T41" fmla="*/ 12 h 218"/>
                <a:gd name="T42" fmla="*/ 37 w 215"/>
                <a:gd name="T43" fmla="*/ 10 h 218"/>
                <a:gd name="T44" fmla="*/ 54 w 215"/>
                <a:gd name="T45" fmla="*/ 10 h 218"/>
                <a:gd name="T46" fmla="*/ 72 w 215"/>
                <a:gd name="T47" fmla="*/ 11 h 218"/>
                <a:gd name="T48" fmla="*/ 83 w 215"/>
                <a:gd name="T49" fmla="*/ 14 h 218"/>
                <a:gd name="T50" fmla="*/ 98 w 215"/>
                <a:gd name="T51" fmla="*/ 17 h 218"/>
                <a:gd name="T52" fmla="*/ 101 w 215"/>
                <a:gd name="T53" fmla="*/ 33 h 218"/>
                <a:gd name="T54" fmla="*/ 109 w 215"/>
                <a:gd name="T55" fmla="*/ 37 h 218"/>
                <a:gd name="T56" fmla="*/ 118 w 215"/>
                <a:gd name="T57" fmla="*/ 20 h 218"/>
                <a:gd name="T58" fmla="*/ 131 w 215"/>
                <a:gd name="T59" fmla="*/ 20 h 218"/>
                <a:gd name="T60" fmla="*/ 142 w 215"/>
                <a:gd name="T61" fmla="*/ 26 h 218"/>
                <a:gd name="T62" fmla="*/ 159 w 215"/>
                <a:gd name="T63" fmla="*/ 34 h 218"/>
                <a:gd name="T64" fmla="*/ 171 w 215"/>
                <a:gd name="T65" fmla="*/ 37 h 218"/>
                <a:gd name="T66" fmla="*/ 183 w 215"/>
                <a:gd name="T67" fmla="*/ 45 h 218"/>
                <a:gd name="T68" fmla="*/ 192 w 215"/>
                <a:gd name="T69" fmla="*/ 50 h 218"/>
                <a:gd name="T70" fmla="*/ 192 w 215"/>
                <a:gd name="T71" fmla="*/ 60 h 218"/>
                <a:gd name="T72" fmla="*/ 193 w 215"/>
                <a:gd name="T73" fmla="*/ 69 h 218"/>
                <a:gd name="T74" fmla="*/ 188 w 215"/>
                <a:gd name="T75" fmla="*/ 80 h 218"/>
                <a:gd name="T76" fmla="*/ 187 w 215"/>
                <a:gd name="T77" fmla="*/ 90 h 218"/>
                <a:gd name="T78" fmla="*/ 201 w 215"/>
                <a:gd name="T79" fmla="*/ 97 h 218"/>
                <a:gd name="T80" fmla="*/ 210 w 215"/>
                <a:gd name="T81" fmla="*/ 109 h 218"/>
                <a:gd name="T82" fmla="*/ 215 w 215"/>
                <a:gd name="T83" fmla="*/ 121 h 218"/>
                <a:gd name="T84" fmla="*/ 212 w 215"/>
                <a:gd name="T85" fmla="*/ 126 h 218"/>
                <a:gd name="T86" fmla="*/ 203 w 215"/>
                <a:gd name="T87" fmla="*/ 124 h 218"/>
                <a:gd name="T88" fmla="*/ 196 w 215"/>
                <a:gd name="T89" fmla="*/ 132 h 218"/>
                <a:gd name="T90" fmla="*/ 194 w 215"/>
                <a:gd name="T91" fmla="*/ 139 h 218"/>
                <a:gd name="T92" fmla="*/ 193 w 215"/>
                <a:gd name="T93" fmla="*/ 150 h 218"/>
                <a:gd name="T94" fmla="*/ 183 w 215"/>
                <a:gd name="T95" fmla="*/ 154 h 218"/>
                <a:gd name="T96" fmla="*/ 173 w 215"/>
                <a:gd name="T97" fmla="*/ 153 h 218"/>
                <a:gd name="T98" fmla="*/ 168 w 215"/>
                <a:gd name="T99" fmla="*/ 145 h 218"/>
                <a:gd name="T100" fmla="*/ 157 w 215"/>
                <a:gd name="T101" fmla="*/ 141 h 218"/>
                <a:gd name="T102" fmla="*/ 142 w 215"/>
                <a:gd name="T103" fmla="*/ 141 h 218"/>
                <a:gd name="T104" fmla="*/ 143 w 215"/>
                <a:gd name="T105" fmla="*/ 155 h 218"/>
                <a:gd name="T106" fmla="*/ 141 w 215"/>
                <a:gd name="T107" fmla="*/ 166 h 218"/>
                <a:gd name="T108" fmla="*/ 136 w 215"/>
                <a:gd name="T109" fmla="*/ 173 h 218"/>
                <a:gd name="T110" fmla="*/ 131 w 215"/>
                <a:gd name="T111" fmla="*/ 177 h 218"/>
                <a:gd name="T112" fmla="*/ 133 w 215"/>
                <a:gd name="T113" fmla="*/ 189 h 218"/>
                <a:gd name="T114" fmla="*/ 133 w 215"/>
                <a:gd name="T115" fmla="*/ 200 h 218"/>
                <a:gd name="T116" fmla="*/ 123 w 215"/>
                <a:gd name="T117" fmla="*/ 218 h 21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5"/>
                <a:gd name="T178" fmla="*/ 0 h 218"/>
                <a:gd name="T179" fmla="*/ 215 w 215"/>
                <a:gd name="T180" fmla="*/ 218 h 21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5" h="218">
                  <a:moveTo>
                    <a:pt x="123" y="218"/>
                  </a:moveTo>
                  <a:lnTo>
                    <a:pt x="98" y="179"/>
                  </a:lnTo>
                  <a:lnTo>
                    <a:pt x="97" y="170"/>
                  </a:lnTo>
                  <a:lnTo>
                    <a:pt x="90" y="158"/>
                  </a:lnTo>
                  <a:lnTo>
                    <a:pt x="81" y="146"/>
                  </a:lnTo>
                  <a:lnTo>
                    <a:pt x="75" y="138"/>
                  </a:lnTo>
                  <a:lnTo>
                    <a:pt x="63" y="126"/>
                  </a:lnTo>
                  <a:lnTo>
                    <a:pt x="49" y="113"/>
                  </a:lnTo>
                  <a:lnTo>
                    <a:pt x="37" y="106"/>
                  </a:lnTo>
                  <a:lnTo>
                    <a:pt x="35" y="98"/>
                  </a:lnTo>
                  <a:lnTo>
                    <a:pt x="29" y="86"/>
                  </a:lnTo>
                  <a:lnTo>
                    <a:pt x="22" y="75"/>
                  </a:lnTo>
                  <a:lnTo>
                    <a:pt x="13" y="68"/>
                  </a:lnTo>
                  <a:lnTo>
                    <a:pt x="10" y="54"/>
                  </a:lnTo>
                  <a:lnTo>
                    <a:pt x="6" y="41"/>
                  </a:lnTo>
                  <a:lnTo>
                    <a:pt x="0" y="30"/>
                  </a:lnTo>
                  <a:lnTo>
                    <a:pt x="1" y="16"/>
                  </a:lnTo>
                  <a:lnTo>
                    <a:pt x="1" y="0"/>
                  </a:lnTo>
                  <a:lnTo>
                    <a:pt x="11" y="4"/>
                  </a:lnTo>
                  <a:lnTo>
                    <a:pt x="21" y="9"/>
                  </a:lnTo>
                  <a:lnTo>
                    <a:pt x="30" y="12"/>
                  </a:lnTo>
                  <a:lnTo>
                    <a:pt x="37" y="10"/>
                  </a:lnTo>
                  <a:lnTo>
                    <a:pt x="54" y="10"/>
                  </a:lnTo>
                  <a:lnTo>
                    <a:pt x="72" y="11"/>
                  </a:lnTo>
                  <a:lnTo>
                    <a:pt x="83" y="14"/>
                  </a:lnTo>
                  <a:lnTo>
                    <a:pt x="98" y="17"/>
                  </a:lnTo>
                  <a:lnTo>
                    <a:pt x="101" y="33"/>
                  </a:lnTo>
                  <a:lnTo>
                    <a:pt x="109" y="37"/>
                  </a:lnTo>
                  <a:lnTo>
                    <a:pt x="118" y="20"/>
                  </a:lnTo>
                  <a:lnTo>
                    <a:pt x="131" y="20"/>
                  </a:lnTo>
                  <a:lnTo>
                    <a:pt x="142" y="26"/>
                  </a:lnTo>
                  <a:lnTo>
                    <a:pt x="159" y="34"/>
                  </a:lnTo>
                  <a:lnTo>
                    <a:pt x="171" y="37"/>
                  </a:lnTo>
                  <a:lnTo>
                    <a:pt x="183" y="45"/>
                  </a:lnTo>
                  <a:lnTo>
                    <a:pt x="192" y="50"/>
                  </a:lnTo>
                  <a:lnTo>
                    <a:pt x="192" y="60"/>
                  </a:lnTo>
                  <a:lnTo>
                    <a:pt x="193" y="69"/>
                  </a:lnTo>
                  <a:lnTo>
                    <a:pt x="188" y="80"/>
                  </a:lnTo>
                  <a:lnTo>
                    <a:pt x="187" y="90"/>
                  </a:lnTo>
                  <a:lnTo>
                    <a:pt x="201" y="97"/>
                  </a:lnTo>
                  <a:lnTo>
                    <a:pt x="210" y="109"/>
                  </a:lnTo>
                  <a:lnTo>
                    <a:pt x="215" y="121"/>
                  </a:lnTo>
                  <a:lnTo>
                    <a:pt x="212" y="126"/>
                  </a:lnTo>
                  <a:lnTo>
                    <a:pt x="203" y="124"/>
                  </a:lnTo>
                  <a:lnTo>
                    <a:pt x="196" y="132"/>
                  </a:lnTo>
                  <a:lnTo>
                    <a:pt x="194" y="139"/>
                  </a:lnTo>
                  <a:lnTo>
                    <a:pt x="193" y="150"/>
                  </a:lnTo>
                  <a:lnTo>
                    <a:pt x="183" y="154"/>
                  </a:lnTo>
                  <a:lnTo>
                    <a:pt x="173" y="153"/>
                  </a:lnTo>
                  <a:lnTo>
                    <a:pt x="168" y="145"/>
                  </a:lnTo>
                  <a:lnTo>
                    <a:pt x="157" y="141"/>
                  </a:lnTo>
                  <a:lnTo>
                    <a:pt x="142" y="141"/>
                  </a:lnTo>
                  <a:lnTo>
                    <a:pt x="143" y="155"/>
                  </a:lnTo>
                  <a:lnTo>
                    <a:pt x="141" y="166"/>
                  </a:lnTo>
                  <a:lnTo>
                    <a:pt x="136" y="173"/>
                  </a:lnTo>
                  <a:lnTo>
                    <a:pt x="131" y="177"/>
                  </a:lnTo>
                  <a:lnTo>
                    <a:pt x="133" y="189"/>
                  </a:lnTo>
                  <a:lnTo>
                    <a:pt x="133" y="200"/>
                  </a:lnTo>
                  <a:lnTo>
                    <a:pt x="123" y="218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 noChangeAspect="1"/>
            </p:cNvSpPr>
            <p:nvPr/>
          </p:nvSpPr>
          <p:spPr bwMode="gray">
            <a:xfrm>
              <a:off x="2951" y="3339"/>
              <a:ext cx="378" cy="242"/>
            </a:xfrm>
            <a:custGeom>
              <a:avLst/>
              <a:gdLst>
                <a:gd name="T0" fmla="*/ 352 w 354"/>
                <a:gd name="T1" fmla="*/ 58 h 226"/>
                <a:gd name="T2" fmla="*/ 314 w 354"/>
                <a:gd name="T3" fmla="*/ 106 h 226"/>
                <a:gd name="T4" fmla="*/ 293 w 354"/>
                <a:gd name="T5" fmla="*/ 144 h 226"/>
                <a:gd name="T6" fmla="*/ 314 w 354"/>
                <a:gd name="T7" fmla="*/ 174 h 226"/>
                <a:gd name="T8" fmla="*/ 292 w 354"/>
                <a:gd name="T9" fmla="*/ 170 h 226"/>
                <a:gd name="T10" fmla="*/ 269 w 354"/>
                <a:gd name="T11" fmla="*/ 171 h 226"/>
                <a:gd name="T12" fmla="*/ 246 w 354"/>
                <a:gd name="T13" fmla="*/ 186 h 226"/>
                <a:gd name="T14" fmla="*/ 218 w 354"/>
                <a:gd name="T15" fmla="*/ 208 h 226"/>
                <a:gd name="T16" fmla="*/ 204 w 354"/>
                <a:gd name="T17" fmla="*/ 224 h 226"/>
                <a:gd name="T18" fmla="*/ 172 w 354"/>
                <a:gd name="T19" fmla="*/ 221 h 226"/>
                <a:gd name="T20" fmla="*/ 146 w 354"/>
                <a:gd name="T21" fmla="*/ 204 h 226"/>
                <a:gd name="T22" fmla="*/ 114 w 354"/>
                <a:gd name="T23" fmla="*/ 213 h 226"/>
                <a:gd name="T24" fmla="*/ 84 w 354"/>
                <a:gd name="T25" fmla="*/ 217 h 226"/>
                <a:gd name="T26" fmla="*/ 62 w 354"/>
                <a:gd name="T27" fmla="*/ 215 h 226"/>
                <a:gd name="T28" fmla="*/ 53 w 354"/>
                <a:gd name="T29" fmla="*/ 199 h 226"/>
                <a:gd name="T30" fmla="*/ 36 w 354"/>
                <a:gd name="T31" fmla="*/ 171 h 226"/>
                <a:gd name="T32" fmla="*/ 14 w 354"/>
                <a:gd name="T33" fmla="*/ 149 h 226"/>
                <a:gd name="T34" fmla="*/ 7 w 354"/>
                <a:gd name="T35" fmla="*/ 123 h 226"/>
                <a:gd name="T36" fmla="*/ 29 w 354"/>
                <a:gd name="T37" fmla="*/ 96 h 226"/>
                <a:gd name="T38" fmla="*/ 26 w 354"/>
                <a:gd name="T39" fmla="*/ 70 h 226"/>
                <a:gd name="T40" fmla="*/ 0 w 354"/>
                <a:gd name="T41" fmla="*/ 36 h 226"/>
                <a:gd name="T42" fmla="*/ 17 w 354"/>
                <a:gd name="T43" fmla="*/ 5 h 226"/>
                <a:gd name="T44" fmla="*/ 41 w 354"/>
                <a:gd name="T45" fmla="*/ 8 h 226"/>
                <a:gd name="T46" fmla="*/ 36 w 354"/>
                <a:gd name="T47" fmla="*/ 39 h 226"/>
                <a:gd name="T48" fmla="*/ 53 w 354"/>
                <a:gd name="T49" fmla="*/ 46 h 226"/>
                <a:gd name="T50" fmla="*/ 85 w 354"/>
                <a:gd name="T51" fmla="*/ 51 h 226"/>
                <a:gd name="T52" fmla="*/ 107 w 354"/>
                <a:gd name="T53" fmla="*/ 53 h 226"/>
                <a:gd name="T54" fmla="*/ 146 w 354"/>
                <a:gd name="T55" fmla="*/ 51 h 226"/>
                <a:gd name="T56" fmla="*/ 182 w 354"/>
                <a:gd name="T57" fmla="*/ 52 h 226"/>
                <a:gd name="T58" fmla="*/ 211 w 354"/>
                <a:gd name="T59" fmla="*/ 35 h 226"/>
                <a:gd name="T60" fmla="*/ 240 w 354"/>
                <a:gd name="T61" fmla="*/ 6 h 226"/>
                <a:gd name="T62" fmla="*/ 262 w 354"/>
                <a:gd name="T63" fmla="*/ 3 h 226"/>
                <a:gd name="T64" fmla="*/ 287 w 354"/>
                <a:gd name="T65" fmla="*/ 3 h 226"/>
                <a:gd name="T66" fmla="*/ 306 w 354"/>
                <a:gd name="T67" fmla="*/ 14 h 226"/>
                <a:gd name="T68" fmla="*/ 331 w 354"/>
                <a:gd name="T69" fmla="*/ 26 h 2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4"/>
                <a:gd name="T106" fmla="*/ 0 h 226"/>
                <a:gd name="T107" fmla="*/ 354 w 354"/>
                <a:gd name="T108" fmla="*/ 226 h 22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4" h="226">
                  <a:moveTo>
                    <a:pt x="354" y="34"/>
                  </a:moveTo>
                  <a:lnTo>
                    <a:pt x="352" y="58"/>
                  </a:lnTo>
                  <a:lnTo>
                    <a:pt x="329" y="70"/>
                  </a:lnTo>
                  <a:lnTo>
                    <a:pt x="314" y="106"/>
                  </a:lnTo>
                  <a:lnTo>
                    <a:pt x="329" y="125"/>
                  </a:lnTo>
                  <a:lnTo>
                    <a:pt x="293" y="144"/>
                  </a:lnTo>
                  <a:lnTo>
                    <a:pt x="322" y="166"/>
                  </a:lnTo>
                  <a:lnTo>
                    <a:pt x="314" y="174"/>
                  </a:lnTo>
                  <a:lnTo>
                    <a:pt x="304" y="171"/>
                  </a:lnTo>
                  <a:lnTo>
                    <a:pt x="292" y="170"/>
                  </a:lnTo>
                  <a:lnTo>
                    <a:pt x="281" y="170"/>
                  </a:lnTo>
                  <a:lnTo>
                    <a:pt x="269" y="171"/>
                  </a:lnTo>
                  <a:lnTo>
                    <a:pt x="254" y="171"/>
                  </a:lnTo>
                  <a:lnTo>
                    <a:pt x="246" y="186"/>
                  </a:lnTo>
                  <a:lnTo>
                    <a:pt x="230" y="187"/>
                  </a:lnTo>
                  <a:lnTo>
                    <a:pt x="218" y="208"/>
                  </a:lnTo>
                  <a:lnTo>
                    <a:pt x="215" y="226"/>
                  </a:lnTo>
                  <a:lnTo>
                    <a:pt x="204" y="224"/>
                  </a:lnTo>
                  <a:lnTo>
                    <a:pt x="187" y="221"/>
                  </a:lnTo>
                  <a:lnTo>
                    <a:pt x="172" y="221"/>
                  </a:lnTo>
                  <a:lnTo>
                    <a:pt x="156" y="217"/>
                  </a:lnTo>
                  <a:lnTo>
                    <a:pt x="146" y="204"/>
                  </a:lnTo>
                  <a:lnTo>
                    <a:pt x="130" y="209"/>
                  </a:lnTo>
                  <a:lnTo>
                    <a:pt x="114" y="213"/>
                  </a:lnTo>
                  <a:lnTo>
                    <a:pt x="100" y="216"/>
                  </a:lnTo>
                  <a:lnTo>
                    <a:pt x="84" y="217"/>
                  </a:lnTo>
                  <a:lnTo>
                    <a:pt x="67" y="225"/>
                  </a:lnTo>
                  <a:lnTo>
                    <a:pt x="62" y="215"/>
                  </a:lnTo>
                  <a:lnTo>
                    <a:pt x="57" y="219"/>
                  </a:lnTo>
                  <a:lnTo>
                    <a:pt x="53" y="199"/>
                  </a:lnTo>
                  <a:lnTo>
                    <a:pt x="45" y="183"/>
                  </a:lnTo>
                  <a:lnTo>
                    <a:pt x="36" y="171"/>
                  </a:lnTo>
                  <a:lnTo>
                    <a:pt x="23" y="156"/>
                  </a:lnTo>
                  <a:lnTo>
                    <a:pt x="14" y="149"/>
                  </a:lnTo>
                  <a:lnTo>
                    <a:pt x="7" y="135"/>
                  </a:lnTo>
                  <a:lnTo>
                    <a:pt x="7" y="123"/>
                  </a:lnTo>
                  <a:lnTo>
                    <a:pt x="16" y="110"/>
                  </a:lnTo>
                  <a:lnTo>
                    <a:pt x="29" y="96"/>
                  </a:lnTo>
                  <a:lnTo>
                    <a:pt x="37" y="84"/>
                  </a:lnTo>
                  <a:lnTo>
                    <a:pt x="26" y="70"/>
                  </a:lnTo>
                  <a:lnTo>
                    <a:pt x="6" y="54"/>
                  </a:lnTo>
                  <a:lnTo>
                    <a:pt x="0" y="36"/>
                  </a:lnTo>
                  <a:lnTo>
                    <a:pt x="9" y="15"/>
                  </a:lnTo>
                  <a:lnTo>
                    <a:pt x="17" y="5"/>
                  </a:lnTo>
                  <a:lnTo>
                    <a:pt x="29" y="2"/>
                  </a:lnTo>
                  <a:lnTo>
                    <a:pt x="41" y="8"/>
                  </a:lnTo>
                  <a:lnTo>
                    <a:pt x="45" y="21"/>
                  </a:lnTo>
                  <a:lnTo>
                    <a:pt x="36" y="39"/>
                  </a:lnTo>
                  <a:lnTo>
                    <a:pt x="40" y="46"/>
                  </a:lnTo>
                  <a:lnTo>
                    <a:pt x="53" y="46"/>
                  </a:lnTo>
                  <a:lnTo>
                    <a:pt x="71" y="48"/>
                  </a:lnTo>
                  <a:lnTo>
                    <a:pt x="85" y="51"/>
                  </a:lnTo>
                  <a:lnTo>
                    <a:pt x="98" y="59"/>
                  </a:lnTo>
                  <a:lnTo>
                    <a:pt x="107" y="53"/>
                  </a:lnTo>
                  <a:lnTo>
                    <a:pt x="125" y="51"/>
                  </a:lnTo>
                  <a:lnTo>
                    <a:pt x="146" y="51"/>
                  </a:lnTo>
                  <a:lnTo>
                    <a:pt x="166" y="51"/>
                  </a:lnTo>
                  <a:lnTo>
                    <a:pt x="182" y="52"/>
                  </a:lnTo>
                  <a:lnTo>
                    <a:pt x="201" y="44"/>
                  </a:lnTo>
                  <a:lnTo>
                    <a:pt x="211" y="35"/>
                  </a:lnTo>
                  <a:lnTo>
                    <a:pt x="227" y="19"/>
                  </a:lnTo>
                  <a:lnTo>
                    <a:pt x="240" y="6"/>
                  </a:lnTo>
                  <a:lnTo>
                    <a:pt x="247" y="0"/>
                  </a:lnTo>
                  <a:lnTo>
                    <a:pt x="262" y="3"/>
                  </a:lnTo>
                  <a:lnTo>
                    <a:pt x="273" y="2"/>
                  </a:lnTo>
                  <a:lnTo>
                    <a:pt x="287" y="3"/>
                  </a:lnTo>
                  <a:lnTo>
                    <a:pt x="294" y="2"/>
                  </a:lnTo>
                  <a:lnTo>
                    <a:pt x="306" y="14"/>
                  </a:lnTo>
                  <a:lnTo>
                    <a:pt x="318" y="21"/>
                  </a:lnTo>
                  <a:lnTo>
                    <a:pt x="331" y="26"/>
                  </a:lnTo>
                  <a:lnTo>
                    <a:pt x="354" y="34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 noChangeAspect="1"/>
            </p:cNvSpPr>
            <p:nvPr/>
          </p:nvSpPr>
          <p:spPr bwMode="gray">
            <a:xfrm>
              <a:off x="2436" y="3136"/>
              <a:ext cx="358" cy="293"/>
            </a:xfrm>
            <a:custGeom>
              <a:avLst/>
              <a:gdLst>
                <a:gd name="T0" fmla="*/ 197 w 335"/>
                <a:gd name="T1" fmla="*/ 253 h 274"/>
                <a:gd name="T2" fmla="*/ 149 w 335"/>
                <a:gd name="T3" fmla="*/ 242 h 274"/>
                <a:gd name="T4" fmla="*/ 94 w 335"/>
                <a:gd name="T5" fmla="*/ 179 h 274"/>
                <a:gd name="T6" fmla="*/ 84 w 335"/>
                <a:gd name="T7" fmla="*/ 142 h 274"/>
                <a:gd name="T8" fmla="*/ 73 w 335"/>
                <a:gd name="T9" fmla="*/ 87 h 274"/>
                <a:gd name="T10" fmla="*/ 39 w 335"/>
                <a:gd name="T11" fmla="*/ 120 h 274"/>
                <a:gd name="T12" fmla="*/ 0 w 335"/>
                <a:gd name="T13" fmla="*/ 96 h 274"/>
                <a:gd name="T14" fmla="*/ 34 w 335"/>
                <a:gd name="T15" fmla="*/ 64 h 274"/>
                <a:gd name="T16" fmla="*/ 60 w 335"/>
                <a:gd name="T17" fmla="*/ 57 h 274"/>
                <a:gd name="T18" fmla="*/ 76 w 335"/>
                <a:gd name="T19" fmla="*/ 63 h 274"/>
                <a:gd name="T20" fmla="*/ 104 w 335"/>
                <a:gd name="T21" fmla="*/ 59 h 274"/>
                <a:gd name="T22" fmla="*/ 130 w 335"/>
                <a:gd name="T23" fmla="*/ 42 h 274"/>
                <a:gd name="T24" fmla="*/ 161 w 335"/>
                <a:gd name="T25" fmla="*/ 17 h 274"/>
                <a:gd name="T26" fmla="*/ 183 w 335"/>
                <a:gd name="T27" fmla="*/ 0 h 274"/>
                <a:gd name="T28" fmla="*/ 214 w 335"/>
                <a:gd name="T29" fmla="*/ 24 h 274"/>
                <a:gd name="T30" fmla="*/ 233 w 335"/>
                <a:gd name="T31" fmla="*/ 53 h 274"/>
                <a:gd name="T32" fmla="*/ 256 w 335"/>
                <a:gd name="T33" fmla="*/ 73 h 274"/>
                <a:gd name="T34" fmla="*/ 294 w 335"/>
                <a:gd name="T35" fmla="*/ 60 h 274"/>
                <a:gd name="T36" fmla="*/ 300 w 335"/>
                <a:gd name="T37" fmla="*/ 84 h 274"/>
                <a:gd name="T38" fmla="*/ 325 w 335"/>
                <a:gd name="T39" fmla="*/ 98 h 274"/>
                <a:gd name="T40" fmla="*/ 332 w 335"/>
                <a:gd name="T41" fmla="*/ 123 h 274"/>
                <a:gd name="T42" fmla="*/ 317 w 335"/>
                <a:gd name="T43" fmla="*/ 140 h 274"/>
                <a:gd name="T44" fmla="*/ 293 w 335"/>
                <a:gd name="T45" fmla="*/ 129 h 274"/>
                <a:gd name="T46" fmla="*/ 265 w 335"/>
                <a:gd name="T47" fmla="*/ 115 h 274"/>
                <a:gd name="T48" fmla="*/ 243 w 335"/>
                <a:gd name="T49" fmla="*/ 132 h 274"/>
                <a:gd name="T50" fmla="*/ 232 w 335"/>
                <a:gd name="T51" fmla="*/ 112 h 274"/>
                <a:gd name="T52" fmla="*/ 206 w 335"/>
                <a:gd name="T53" fmla="*/ 106 h 274"/>
                <a:gd name="T54" fmla="*/ 171 w 335"/>
                <a:gd name="T55" fmla="*/ 105 h 274"/>
                <a:gd name="T56" fmla="*/ 155 w 335"/>
                <a:gd name="T57" fmla="*/ 104 h 274"/>
                <a:gd name="T58" fmla="*/ 135 w 335"/>
                <a:gd name="T59" fmla="*/ 95 h 274"/>
                <a:gd name="T60" fmla="*/ 134 w 335"/>
                <a:gd name="T61" fmla="*/ 125 h 274"/>
                <a:gd name="T62" fmla="*/ 144 w 335"/>
                <a:gd name="T63" fmla="*/ 149 h 274"/>
                <a:gd name="T64" fmla="*/ 156 w 335"/>
                <a:gd name="T65" fmla="*/ 170 h 274"/>
                <a:gd name="T66" fmla="*/ 169 w 335"/>
                <a:gd name="T67" fmla="*/ 193 h 274"/>
                <a:gd name="T68" fmla="*/ 183 w 335"/>
                <a:gd name="T69" fmla="*/ 208 h 274"/>
                <a:gd name="T70" fmla="*/ 209 w 335"/>
                <a:gd name="T71" fmla="*/ 233 h 274"/>
                <a:gd name="T72" fmla="*/ 224 w 335"/>
                <a:gd name="T73" fmla="*/ 253 h 274"/>
                <a:gd name="T74" fmla="*/ 232 w 335"/>
                <a:gd name="T75" fmla="*/ 274 h 27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35"/>
                <a:gd name="T115" fmla="*/ 0 h 274"/>
                <a:gd name="T116" fmla="*/ 335 w 335"/>
                <a:gd name="T117" fmla="*/ 274 h 27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35" h="274">
                  <a:moveTo>
                    <a:pt x="232" y="274"/>
                  </a:moveTo>
                  <a:lnTo>
                    <a:pt x="197" y="253"/>
                  </a:lnTo>
                  <a:lnTo>
                    <a:pt x="167" y="241"/>
                  </a:lnTo>
                  <a:lnTo>
                    <a:pt x="149" y="242"/>
                  </a:lnTo>
                  <a:lnTo>
                    <a:pt x="116" y="200"/>
                  </a:lnTo>
                  <a:lnTo>
                    <a:pt x="94" y="179"/>
                  </a:lnTo>
                  <a:lnTo>
                    <a:pt x="109" y="166"/>
                  </a:lnTo>
                  <a:lnTo>
                    <a:pt x="84" y="142"/>
                  </a:lnTo>
                  <a:lnTo>
                    <a:pt x="84" y="108"/>
                  </a:lnTo>
                  <a:lnTo>
                    <a:pt x="73" y="87"/>
                  </a:lnTo>
                  <a:lnTo>
                    <a:pt x="55" y="87"/>
                  </a:lnTo>
                  <a:lnTo>
                    <a:pt x="39" y="120"/>
                  </a:lnTo>
                  <a:lnTo>
                    <a:pt x="19" y="106"/>
                  </a:lnTo>
                  <a:lnTo>
                    <a:pt x="0" y="96"/>
                  </a:lnTo>
                  <a:lnTo>
                    <a:pt x="12" y="70"/>
                  </a:lnTo>
                  <a:lnTo>
                    <a:pt x="34" y="64"/>
                  </a:lnTo>
                  <a:lnTo>
                    <a:pt x="41" y="63"/>
                  </a:lnTo>
                  <a:lnTo>
                    <a:pt x="60" y="57"/>
                  </a:lnTo>
                  <a:lnTo>
                    <a:pt x="69" y="60"/>
                  </a:lnTo>
                  <a:lnTo>
                    <a:pt x="76" y="63"/>
                  </a:lnTo>
                  <a:lnTo>
                    <a:pt x="87" y="62"/>
                  </a:lnTo>
                  <a:lnTo>
                    <a:pt x="104" y="59"/>
                  </a:lnTo>
                  <a:lnTo>
                    <a:pt x="123" y="53"/>
                  </a:lnTo>
                  <a:lnTo>
                    <a:pt x="130" y="42"/>
                  </a:lnTo>
                  <a:lnTo>
                    <a:pt x="147" y="32"/>
                  </a:lnTo>
                  <a:lnTo>
                    <a:pt x="161" y="17"/>
                  </a:lnTo>
                  <a:lnTo>
                    <a:pt x="171" y="9"/>
                  </a:lnTo>
                  <a:lnTo>
                    <a:pt x="183" y="0"/>
                  </a:lnTo>
                  <a:lnTo>
                    <a:pt x="204" y="15"/>
                  </a:lnTo>
                  <a:lnTo>
                    <a:pt x="214" y="24"/>
                  </a:lnTo>
                  <a:lnTo>
                    <a:pt x="221" y="38"/>
                  </a:lnTo>
                  <a:lnTo>
                    <a:pt x="233" y="53"/>
                  </a:lnTo>
                  <a:lnTo>
                    <a:pt x="245" y="62"/>
                  </a:lnTo>
                  <a:lnTo>
                    <a:pt x="256" y="73"/>
                  </a:lnTo>
                  <a:lnTo>
                    <a:pt x="282" y="71"/>
                  </a:lnTo>
                  <a:lnTo>
                    <a:pt x="294" y="60"/>
                  </a:lnTo>
                  <a:lnTo>
                    <a:pt x="298" y="75"/>
                  </a:lnTo>
                  <a:lnTo>
                    <a:pt x="300" y="84"/>
                  </a:lnTo>
                  <a:lnTo>
                    <a:pt x="312" y="90"/>
                  </a:lnTo>
                  <a:lnTo>
                    <a:pt x="325" y="98"/>
                  </a:lnTo>
                  <a:lnTo>
                    <a:pt x="335" y="111"/>
                  </a:lnTo>
                  <a:lnTo>
                    <a:pt x="332" y="123"/>
                  </a:lnTo>
                  <a:lnTo>
                    <a:pt x="327" y="130"/>
                  </a:lnTo>
                  <a:lnTo>
                    <a:pt x="317" y="140"/>
                  </a:lnTo>
                  <a:lnTo>
                    <a:pt x="305" y="132"/>
                  </a:lnTo>
                  <a:lnTo>
                    <a:pt x="293" y="129"/>
                  </a:lnTo>
                  <a:lnTo>
                    <a:pt x="276" y="121"/>
                  </a:lnTo>
                  <a:lnTo>
                    <a:pt x="265" y="115"/>
                  </a:lnTo>
                  <a:lnTo>
                    <a:pt x="252" y="115"/>
                  </a:lnTo>
                  <a:lnTo>
                    <a:pt x="243" y="132"/>
                  </a:lnTo>
                  <a:lnTo>
                    <a:pt x="235" y="128"/>
                  </a:lnTo>
                  <a:lnTo>
                    <a:pt x="232" y="112"/>
                  </a:lnTo>
                  <a:lnTo>
                    <a:pt x="217" y="109"/>
                  </a:lnTo>
                  <a:lnTo>
                    <a:pt x="206" y="106"/>
                  </a:lnTo>
                  <a:lnTo>
                    <a:pt x="188" y="105"/>
                  </a:lnTo>
                  <a:lnTo>
                    <a:pt x="171" y="105"/>
                  </a:lnTo>
                  <a:lnTo>
                    <a:pt x="164" y="107"/>
                  </a:lnTo>
                  <a:lnTo>
                    <a:pt x="155" y="104"/>
                  </a:lnTo>
                  <a:lnTo>
                    <a:pt x="145" y="99"/>
                  </a:lnTo>
                  <a:lnTo>
                    <a:pt x="135" y="95"/>
                  </a:lnTo>
                  <a:lnTo>
                    <a:pt x="135" y="111"/>
                  </a:lnTo>
                  <a:lnTo>
                    <a:pt x="134" y="125"/>
                  </a:lnTo>
                  <a:lnTo>
                    <a:pt x="140" y="136"/>
                  </a:lnTo>
                  <a:lnTo>
                    <a:pt x="144" y="149"/>
                  </a:lnTo>
                  <a:lnTo>
                    <a:pt x="147" y="163"/>
                  </a:lnTo>
                  <a:lnTo>
                    <a:pt x="156" y="170"/>
                  </a:lnTo>
                  <a:lnTo>
                    <a:pt x="163" y="181"/>
                  </a:lnTo>
                  <a:lnTo>
                    <a:pt x="169" y="193"/>
                  </a:lnTo>
                  <a:lnTo>
                    <a:pt x="171" y="201"/>
                  </a:lnTo>
                  <a:lnTo>
                    <a:pt x="183" y="208"/>
                  </a:lnTo>
                  <a:lnTo>
                    <a:pt x="197" y="221"/>
                  </a:lnTo>
                  <a:lnTo>
                    <a:pt x="209" y="233"/>
                  </a:lnTo>
                  <a:lnTo>
                    <a:pt x="215" y="241"/>
                  </a:lnTo>
                  <a:lnTo>
                    <a:pt x="224" y="253"/>
                  </a:lnTo>
                  <a:lnTo>
                    <a:pt x="231" y="265"/>
                  </a:lnTo>
                  <a:lnTo>
                    <a:pt x="232" y="274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 noChangeAspect="1" noEditPoints="1"/>
            </p:cNvSpPr>
            <p:nvPr/>
          </p:nvSpPr>
          <p:spPr bwMode="gray">
            <a:xfrm>
              <a:off x="2249" y="2142"/>
              <a:ext cx="273" cy="324"/>
            </a:xfrm>
            <a:custGeom>
              <a:avLst/>
              <a:gdLst>
                <a:gd name="T0" fmla="*/ 26 w 256"/>
                <a:gd name="T1" fmla="*/ 181 h 303"/>
                <a:gd name="T2" fmla="*/ 19 w 256"/>
                <a:gd name="T3" fmla="*/ 130 h 303"/>
                <a:gd name="T4" fmla="*/ 45 w 256"/>
                <a:gd name="T5" fmla="*/ 66 h 303"/>
                <a:gd name="T6" fmla="*/ 88 w 256"/>
                <a:gd name="T7" fmla="*/ 44 h 303"/>
                <a:gd name="T8" fmla="*/ 143 w 256"/>
                <a:gd name="T9" fmla="*/ 0 h 303"/>
                <a:gd name="T10" fmla="*/ 137 w 256"/>
                <a:gd name="T11" fmla="*/ 36 h 303"/>
                <a:gd name="T12" fmla="*/ 129 w 256"/>
                <a:gd name="T13" fmla="*/ 70 h 303"/>
                <a:gd name="T14" fmla="*/ 130 w 256"/>
                <a:gd name="T15" fmla="*/ 101 h 303"/>
                <a:gd name="T16" fmla="*/ 127 w 256"/>
                <a:gd name="T17" fmla="*/ 135 h 303"/>
                <a:gd name="T18" fmla="*/ 106 w 256"/>
                <a:gd name="T19" fmla="*/ 148 h 303"/>
                <a:gd name="T20" fmla="*/ 82 w 256"/>
                <a:gd name="T21" fmla="*/ 169 h 303"/>
                <a:gd name="T22" fmla="*/ 70 w 256"/>
                <a:gd name="T23" fmla="*/ 219 h 303"/>
                <a:gd name="T24" fmla="*/ 47 w 256"/>
                <a:gd name="T25" fmla="*/ 239 h 303"/>
                <a:gd name="T26" fmla="*/ 31 w 256"/>
                <a:gd name="T27" fmla="*/ 223 h 303"/>
                <a:gd name="T28" fmla="*/ 99 w 256"/>
                <a:gd name="T29" fmla="*/ 212 h 303"/>
                <a:gd name="T30" fmla="*/ 113 w 256"/>
                <a:gd name="T31" fmla="*/ 194 h 303"/>
                <a:gd name="T32" fmla="*/ 125 w 256"/>
                <a:gd name="T33" fmla="*/ 162 h 303"/>
                <a:gd name="T34" fmla="*/ 135 w 256"/>
                <a:gd name="T35" fmla="*/ 182 h 303"/>
                <a:gd name="T36" fmla="*/ 127 w 256"/>
                <a:gd name="T37" fmla="*/ 213 h 303"/>
                <a:gd name="T38" fmla="*/ 120 w 256"/>
                <a:gd name="T39" fmla="*/ 226 h 303"/>
                <a:gd name="T40" fmla="*/ 96 w 256"/>
                <a:gd name="T41" fmla="*/ 219 h 303"/>
                <a:gd name="T42" fmla="*/ 145 w 256"/>
                <a:gd name="T43" fmla="*/ 246 h 303"/>
                <a:gd name="T44" fmla="*/ 149 w 256"/>
                <a:gd name="T45" fmla="*/ 237 h 303"/>
                <a:gd name="T46" fmla="*/ 168 w 256"/>
                <a:gd name="T47" fmla="*/ 255 h 303"/>
                <a:gd name="T48" fmla="*/ 160 w 256"/>
                <a:gd name="T49" fmla="*/ 267 h 303"/>
                <a:gd name="T50" fmla="*/ 137 w 256"/>
                <a:gd name="T51" fmla="*/ 262 h 303"/>
                <a:gd name="T52" fmla="*/ 187 w 256"/>
                <a:gd name="T53" fmla="*/ 231 h 303"/>
                <a:gd name="T54" fmla="*/ 197 w 256"/>
                <a:gd name="T55" fmla="*/ 208 h 303"/>
                <a:gd name="T56" fmla="*/ 212 w 256"/>
                <a:gd name="T57" fmla="*/ 188 h 303"/>
                <a:gd name="T58" fmla="*/ 209 w 256"/>
                <a:gd name="T59" fmla="*/ 156 h 303"/>
                <a:gd name="T60" fmla="*/ 185 w 256"/>
                <a:gd name="T61" fmla="*/ 156 h 303"/>
                <a:gd name="T62" fmla="*/ 170 w 256"/>
                <a:gd name="T63" fmla="*/ 173 h 303"/>
                <a:gd name="T64" fmla="*/ 161 w 256"/>
                <a:gd name="T65" fmla="*/ 151 h 303"/>
                <a:gd name="T66" fmla="*/ 161 w 256"/>
                <a:gd name="T67" fmla="*/ 173 h 303"/>
                <a:gd name="T68" fmla="*/ 156 w 256"/>
                <a:gd name="T69" fmla="*/ 202 h 303"/>
                <a:gd name="T70" fmla="*/ 165 w 256"/>
                <a:gd name="T71" fmla="*/ 222 h 303"/>
                <a:gd name="T72" fmla="*/ 187 w 256"/>
                <a:gd name="T73" fmla="*/ 231 h 303"/>
                <a:gd name="T74" fmla="*/ 254 w 256"/>
                <a:gd name="T75" fmla="*/ 281 h 303"/>
                <a:gd name="T76" fmla="*/ 252 w 256"/>
                <a:gd name="T77" fmla="*/ 298 h 303"/>
                <a:gd name="T78" fmla="*/ 236 w 256"/>
                <a:gd name="T79" fmla="*/ 296 h 303"/>
                <a:gd name="T80" fmla="*/ 228 w 256"/>
                <a:gd name="T81" fmla="*/ 277 h 3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56"/>
                <a:gd name="T124" fmla="*/ 0 h 303"/>
                <a:gd name="T125" fmla="*/ 256 w 256"/>
                <a:gd name="T126" fmla="*/ 303 h 3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56" h="303">
                  <a:moveTo>
                    <a:pt x="31" y="223"/>
                  </a:moveTo>
                  <a:lnTo>
                    <a:pt x="26" y="181"/>
                  </a:lnTo>
                  <a:lnTo>
                    <a:pt x="0" y="174"/>
                  </a:lnTo>
                  <a:lnTo>
                    <a:pt x="19" y="130"/>
                  </a:lnTo>
                  <a:lnTo>
                    <a:pt x="21" y="93"/>
                  </a:lnTo>
                  <a:lnTo>
                    <a:pt x="45" y="66"/>
                  </a:lnTo>
                  <a:lnTo>
                    <a:pt x="60" y="43"/>
                  </a:lnTo>
                  <a:lnTo>
                    <a:pt x="88" y="44"/>
                  </a:lnTo>
                  <a:lnTo>
                    <a:pt x="116" y="23"/>
                  </a:lnTo>
                  <a:lnTo>
                    <a:pt x="143" y="0"/>
                  </a:lnTo>
                  <a:lnTo>
                    <a:pt x="154" y="12"/>
                  </a:lnTo>
                  <a:lnTo>
                    <a:pt x="137" y="36"/>
                  </a:lnTo>
                  <a:lnTo>
                    <a:pt x="144" y="46"/>
                  </a:lnTo>
                  <a:lnTo>
                    <a:pt x="129" y="70"/>
                  </a:lnTo>
                  <a:lnTo>
                    <a:pt x="121" y="86"/>
                  </a:lnTo>
                  <a:lnTo>
                    <a:pt x="130" y="101"/>
                  </a:lnTo>
                  <a:lnTo>
                    <a:pt x="143" y="113"/>
                  </a:lnTo>
                  <a:lnTo>
                    <a:pt x="127" y="135"/>
                  </a:lnTo>
                  <a:lnTo>
                    <a:pt x="111" y="132"/>
                  </a:lnTo>
                  <a:lnTo>
                    <a:pt x="106" y="148"/>
                  </a:lnTo>
                  <a:lnTo>
                    <a:pt x="98" y="158"/>
                  </a:lnTo>
                  <a:lnTo>
                    <a:pt x="82" y="169"/>
                  </a:lnTo>
                  <a:lnTo>
                    <a:pt x="76" y="199"/>
                  </a:lnTo>
                  <a:lnTo>
                    <a:pt x="70" y="219"/>
                  </a:lnTo>
                  <a:lnTo>
                    <a:pt x="62" y="241"/>
                  </a:lnTo>
                  <a:lnTo>
                    <a:pt x="47" y="239"/>
                  </a:lnTo>
                  <a:lnTo>
                    <a:pt x="38" y="226"/>
                  </a:lnTo>
                  <a:lnTo>
                    <a:pt x="31" y="223"/>
                  </a:lnTo>
                  <a:close/>
                  <a:moveTo>
                    <a:pt x="96" y="219"/>
                  </a:moveTo>
                  <a:lnTo>
                    <a:pt x="99" y="212"/>
                  </a:lnTo>
                  <a:lnTo>
                    <a:pt x="99" y="200"/>
                  </a:lnTo>
                  <a:lnTo>
                    <a:pt x="113" y="194"/>
                  </a:lnTo>
                  <a:lnTo>
                    <a:pt x="117" y="173"/>
                  </a:lnTo>
                  <a:lnTo>
                    <a:pt x="125" y="162"/>
                  </a:lnTo>
                  <a:lnTo>
                    <a:pt x="132" y="170"/>
                  </a:lnTo>
                  <a:lnTo>
                    <a:pt x="135" y="182"/>
                  </a:lnTo>
                  <a:lnTo>
                    <a:pt x="132" y="200"/>
                  </a:lnTo>
                  <a:lnTo>
                    <a:pt x="127" y="213"/>
                  </a:lnTo>
                  <a:lnTo>
                    <a:pt x="131" y="221"/>
                  </a:lnTo>
                  <a:lnTo>
                    <a:pt x="120" y="226"/>
                  </a:lnTo>
                  <a:lnTo>
                    <a:pt x="106" y="219"/>
                  </a:lnTo>
                  <a:lnTo>
                    <a:pt x="96" y="219"/>
                  </a:lnTo>
                  <a:close/>
                  <a:moveTo>
                    <a:pt x="137" y="252"/>
                  </a:moveTo>
                  <a:lnTo>
                    <a:pt x="145" y="246"/>
                  </a:lnTo>
                  <a:lnTo>
                    <a:pt x="144" y="238"/>
                  </a:lnTo>
                  <a:lnTo>
                    <a:pt x="149" y="237"/>
                  </a:lnTo>
                  <a:lnTo>
                    <a:pt x="160" y="246"/>
                  </a:lnTo>
                  <a:lnTo>
                    <a:pt x="168" y="255"/>
                  </a:lnTo>
                  <a:lnTo>
                    <a:pt x="168" y="267"/>
                  </a:lnTo>
                  <a:lnTo>
                    <a:pt x="160" y="267"/>
                  </a:lnTo>
                  <a:lnTo>
                    <a:pt x="149" y="276"/>
                  </a:lnTo>
                  <a:lnTo>
                    <a:pt x="137" y="262"/>
                  </a:lnTo>
                  <a:lnTo>
                    <a:pt x="137" y="252"/>
                  </a:lnTo>
                  <a:close/>
                  <a:moveTo>
                    <a:pt x="187" y="231"/>
                  </a:moveTo>
                  <a:lnTo>
                    <a:pt x="197" y="217"/>
                  </a:lnTo>
                  <a:lnTo>
                    <a:pt x="197" y="208"/>
                  </a:lnTo>
                  <a:lnTo>
                    <a:pt x="205" y="199"/>
                  </a:lnTo>
                  <a:lnTo>
                    <a:pt x="212" y="188"/>
                  </a:lnTo>
                  <a:lnTo>
                    <a:pt x="211" y="170"/>
                  </a:lnTo>
                  <a:lnTo>
                    <a:pt x="209" y="156"/>
                  </a:lnTo>
                  <a:lnTo>
                    <a:pt x="200" y="147"/>
                  </a:lnTo>
                  <a:lnTo>
                    <a:pt x="185" y="156"/>
                  </a:lnTo>
                  <a:lnTo>
                    <a:pt x="180" y="171"/>
                  </a:lnTo>
                  <a:lnTo>
                    <a:pt x="170" y="173"/>
                  </a:lnTo>
                  <a:lnTo>
                    <a:pt x="170" y="153"/>
                  </a:lnTo>
                  <a:lnTo>
                    <a:pt x="161" y="151"/>
                  </a:lnTo>
                  <a:lnTo>
                    <a:pt x="161" y="160"/>
                  </a:lnTo>
                  <a:lnTo>
                    <a:pt x="161" y="173"/>
                  </a:lnTo>
                  <a:lnTo>
                    <a:pt x="156" y="185"/>
                  </a:lnTo>
                  <a:lnTo>
                    <a:pt x="156" y="202"/>
                  </a:lnTo>
                  <a:lnTo>
                    <a:pt x="156" y="216"/>
                  </a:lnTo>
                  <a:lnTo>
                    <a:pt x="165" y="222"/>
                  </a:lnTo>
                  <a:lnTo>
                    <a:pt x="172" y="231"/>
                  </a:lnTo>
                  <a:lnTo>
                    <a:pt x="187" y="231"/>
                  </a:lnTo>
                  <a:close/>
                  <a:moveTo>
                    <a:pt x="246" y="273"/>
                  </a:moveTo>
                  <a:lnTo>
                    <a:pt x="254" y="281"/>
                  </a:lnTo>
                  <a:lnTo>
                    <a:pt x="256" y="290"/>
                  </a:lnTo>
                  <a:lnTo>
                    <a:pt x="252" y="298"/>
                  </a:lnTo>
                  <a:lnTo>
                    <a:pt x="245" y="303"/>
                  </a:lnTo>
                  <a:lnTo>
                    <a:pt x="236" y="296"/>
                  </a:lnTo>
                  <a:lnTo>
                    <a:pt x="228" y="292"/>
                  </a:lnTo>
                  <a:lnTo>
                    <a:pt x="228" y="277"/>
                  </a:lnTo>
                  <a:lnTo>
                    <a:pt x="246" y="273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 noChangeAspect="1" noEditPoints="1"/>
            </p:cNvSpPr>
            <p:nvPr/>
          </p:nvSpPr>
          <p:spPr bwMode="gray">
            <a:xfrm>
              <a:off x="1011" y="3118"/>
              <a:ext cx="813" cy="680"/>
            </a:xfrm>
            <a:custGeom>
              <a:avLst/>
              <a:gdLst>
                <a:gd name="T0" fmla="*/ 716 w 760"/>
                <a:gd name="T1" fmla="*/ 267 h 636"/>
                <a:gd name="T2" fmla="*/ 674 w 760"/>
                <a:gd name="T3" fmla="*/ 315 h 636"/>
                <a:gd name="T4" fmla="*/ 570 w 760"/>
                <a:gd name="T5" fmla="*/ 338 h 636"/>
                <a:gd name="T6" fmla="*/ 496 w 760"/>
                <a:gd name="T7" fmla="*/ 411 h 636"/>
                <a:gd name="T8" fmla="*/ 476 w 760"/>
                <a:gd name="T9" fmla="*/ 474 h 636"/>
                <a:gd name="T10" fmla="*/ 472 w 760"/>
                <a:gd name="T11" fmla="*/ 522 h 636"/>
                <a:gd name="T12" fmla="*/ 422 w 760"/>
                <a:gd name="T13" fmla="*/ 548 h 636"/>
                <a:gd name="T14" fmla="*/ 408 w 760"/>
                <a:gd name="T15" fmla="*/ 586 h 636"/>
                <a:gd name="T16" fmla="*/ 354 w 760"/>
                <a:gd name="T17" fmla="*/ 595 h 636"/>
                <a:gd name="T18" fmla="*/ 318 w 760"/>
                <a:gd name="T19" fmla="*/ 632 h 636"/>
                <a:gd name="T20" fmla="*/ 256 w 760"/>
                <a:gd name="T21" fmla="*/ 620 h 636"/>
                <a:gd name="T22" fmla="*/ 192 w 760"/>
                <a:gd name="T23" fmla="*/ 610 h 636"/>
                <a:gd name="T24" fmla="*/ 148 w 760"/>
                <a:gd name="T25" fmla="*/ 616 h 636"/>
                <a:gd name="T26" fmla="*/ 96 w 760"/>
                <a:gd name="T27" fmla="*/ 620 h 636"/>
                <a:gd name="T28" fmla="*/ 51 w 760"/>
                <a:gd name="T29" fmla="*/ 601 h 636"/>
                <a:gd name="T30" fmla="*/ 18 w 760"/>
                <a:gd name="T31" fmla="*/ 518 h 636"/>
                <a:gd name="T32" fmla="*/ 25 w 760"/>
                <a:gd name="T33" fmla="*/ 463 h 636"/>
                <a:gd name="T34" fmla="*/ 37 w 760"/>
                <a:gd name="T35" fmla="*/ 421 h 636"/>
                <a:gd name="T36" fmla="*/ 70 w 760"/>
                <a:gd name="T37" fmla="*/ 367 h 636"/>
                <a:gd name="T38" fmla="*/ 64 w 760"/>
                <a:gd name="T39" fmla="*/ 336 h 636"/>
                <a:gd name="T40" fmla="*/ 105 w 760"/>
                <a:gd name="T41" fmla="*/ 297 h 636"/>
                <a:gd name="T42" fmla="*/ 150 w 760"/>
                <a:gd name="T43" fmla="*/ 253 h 636"/>
                <a:gd name="T44" fmla="*/ 157 w 760"/>
                <a:gd name="T45" fmla="*/ 206 h 636"/>
                <a:gd name="T46" fmla="*/ 126 w 760"/>
                <a:gd name="T47" fmla="*/ 176 h 636"/>
                <a:gd name="T48" fmla="*/ 93 w 760"/>
                <a:gd name="T49" fmla="*/ 166 h 636"/>
                <a:gd name="T50" fmla="*/ 61 w 760"/>
                <a:gd name="T51" fmla="*/ 146 h 636"/>
                <a:gd name="T52" fmla="*/ 13 w 760"/>
                <a:gd name="T53" fmla="*/ 117 h 636"/>
                <a:gd name="T54" fmla="*/ 18 w 760"/>
                <a:gd name="T55" fmla="*/ 48 h 636"/>
                <a:gd name="T56" fmla="*/ 91 w 760"/>
                <a:gd name="T57" fmla="*/ 15 h 636"/>
                <a:gd name="T58" fmla="*/ 149 w 760"/>
                <a:gd name="T59" fmla="*/ 27 h 636"/>
                <a:gd name="T60" fmla="*/ 233 w 760"/>
                <a:gd name="T61" fmla="*/ 34 h 636"/>
                <a:gd name="T62" fmla="*/ 322 w 760"/>
                <a:gd name="T63" fmla="*/ 75 h 636"/>
                <a:gd name="T64" fmla="*/ 407 w 760"/>
                <a:gd name="T65" fmla="*/ 98 h 636"/>
                <a:gd name="T66" fmla="*/ 458 w 760"/>
                <a:gd name="T67" fmla="*/ 116 h 636"/>
                <a:gd name="T68" fmla="*/ 498 w 760"/>
                <a:gd name="T69" fmla="*/ 170 h 636"/>
                <a:gd name="T70" fmla="*/ 555 w 760"/>
                <a:gd name="T71" fmla="*/ 192 h 636"/>
                <a:gd name="T72" fmla="*/ 597 w 760"/>
                <a:gd name="T73" fmla="*/ 193 h 636"/>
                <a:gd name="T74" fmla="*/ 667 w 760"/>
                <a:gd name="T75" fmla="*/ 233 h 636"/>
                <a:gd name="T76" fmla="*/ 721 w 760"/>
                <a:gd name="T77" fmla="*/ 250 h 636"/>
                <a:gd name="T78" fmla="*/ 746 w 760"/>
                <a:gd name="T79" fmla="*/ 426 h 636"/>
                <a:gd name="T80" fmla="*/ 722 w 760"/>
                <a:gd name="T81" fmla="*/ 442 h 636"/>
                <a:gd name="T82" fmla="*/ 756 w 760"/>
                <a:gd name="T83" fmla="*/ 456 h 636"/>
                <a:gd name="T84" fmla="*/ 697 w 760"/>
                <a:gd name="T85" fmla="*/ 445 h 636"/>
                <a:gd name="T86" fmla="*/ 667 w 760"/>
                <a:gd name="T87" fmla="*/ 435 h 636"/>
                <a:gd name="T88" fmla="*/ 627 w 760"/>
                <a:gd name="T89" fmla="*/ 455 h 636"/>
                <a:gd name="T90" fmla="*/ 655 w 760"/>
                <a:gd name="T91" fmla="*/ 469 h 636"/>
                <a:gd name="T92" fmla="*/ 683 w 760"/>
                <a:gd name="T93" fmla="*/ 479 h 636"/>
                <a:gd name="T94" fmla="*/ 570 w 760"/>
                <a:gd name="T95" fmla="*/ 512 h 636"/>
                <a:gd name="T96" fmla="*/ 571 w 760"/>
                <a:gd name="T97" fmla="*/ 474 h 636"/>
                <a:gd name="T98" fmla="*/ 555 w 760"/>
                <a:gd name="T99" fmla="*/ 510 h 6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760"/>
                <a:gd name="T151" fmla="*/ 0 h 636"/>
                <a:gd name="T152" fmla="*/ 760 w 760"/>
                <a:gd name="T153" fmla="*/ 636 h 6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760" h="636">
                  <a:moveTo>
                    <a:pt x="721" y="250"/>
                  </a:moveTo>
                  <a:lnTo>
                    <a:pt x="730" y="258"/>
                  </a:lnTo>
                  <a:lnTo>
                    <a:pt x="716" y="267"/>
                  </a:lnTo>
                  <a:lnTo>
                    <a:pt x="722" y="274"/>
                  </a:lnTo>
                  <a:lnTo>
                    <a:pt x="700" y="296"/>
                  </a:lnTo>
                  <a:lnTo>
                    <a:pt x="674" y="315"/>
                  </a:lnTo>
                  <a:lnTo>
                    <a:pt x="640" y="322"/>
                  </a:lnTo>
                  <a:lnTo>
                    <a:pt x="605" y="329"/>
                  </a:lnTo>
                  <a:lnTo>
                    <a:pt x="570" y="338"/>
                  </a:lnTo>
                  <a:lnTo>
                    <a:pt x="538" y="368"/>
                  </a:lnTo>
                  <a:lnTo>
                    <a:pt x="512" y="387"/>
                  </a:lnTo>
                  <a:lnTo>
                    <a:pt x="496" y="411"/>
                  </a:lnTo>
                  <a:lnTo>
                    <a:pt x="481" y="431"/>
                  </a:lnTo>
                  <a:lnTo>
                    <a:pt x="465" y="453"/>
                  </a:lnTo>
                  <a:lnTo>
                    <a:pt x="476" y="474"/>
                  </a:lnTo>
                  <a:lnTo>
                    <a:pt x="490" y="487"/>
                  </a:lnTo>
                  <a:lnTo>
                    <a:pt x="487" y="509"/>
                  </a:lnTo>
                  <a:lnTo>
                    <a:pt x="472" y="522"/>
                  </a:lnTo>
                  <a:lnTo>
                    <a:pt x="451" y="523"/>
                  </a:lnTo>
                  <a:lnTo>
                    <a:pt x="436" y="532"/>
                  </a:lnTo>
                  <a:lnTo>
                    <a:pt x="422" y="548"/>
                  </a:lnTo>
                  <a:lnTo>
                    <a:pt x="408" y="558"/>
                  </a:lnTo>
                  <a:lnTo>
                    <a:pt x="402" y="568"/>
                  </a:lnTo>
                  <a:lnTo>
                    <a:pt x="408" y="586"/>
                  </a:lnTo>
                  <a:lnTo>
                    <a:pt x="396" y="592"/>
                  </a:lnTo>
                  <a:lnTo>
                    <a:pt x="373" y="580"/>
                  </a:lnTo>
                  <a:lnTo>
                    <a:pt x="354" y="595"/>
                  </a:lnTo>
                  <a:lnTo>
                    <a:pt x="342" y="603"/>
                  </a:lnTo>
                  <a:lnTo>
                    <a:pt x="329" y="613"/>
                  </a:lnTo>
                  <a:lnTo>
                    <a:pt x="318" y="632"/>
                  </a:lnTo>
                  <a:lnTo>
                    <a:pt x="311" y="636"/>
                  </a:lnTo>
                  <a:lnTo>
                    <a:pt x="293" y="623"/>
                  </a:lnTo>
                  <a:lnTo>
                    <a:pt x="256" y="620"/>
                  </a:lnTo>
                  <a:lnTo>
                    <a:pt x="229" y="622"/>
                  </a:lnTo>
                  <a:lnTo>
                    <a:pt x="206" y="620"/>
                  </a:lnTo>
                  <a:lnTo>
                    <a:pt x="192" y="610"/>
                  </a:lnTo>
                  <a:lnTo>
                    <a:pt x="174" y="604"/>
                  </a:lnTo>
                  <a:lnTo>
                    <a:pt x="154" y="604"/>
                  </a:lnTo>
                  <a:lnTo>
                    <a:pt x="148" y="616"/>
                  </a:lnTo>
                  <a:lnTo>
                    <a:pt x="136" y="615"/>
                  </a:lnTo>
                  <a:lnTo>
                    <a:pt x="105" y="612"/>
                  </a:lnTo>
                  <a:lnTo>
                    <a:pt x="96" y="620"/>
                  </a:lnTo>
                  <a:lnTo>
                    <a:pt x="88" y="631"/>
                  </a:lnTo>
                  <a:lnTo>
                    <a:pt x="64" y="625"/>
                  </a:lnTo>
                  <a:lnTo>
                    <a:pt x="51" y="601"/>
                  </a:lnTo>
                  <a:lnTo>
                    <a:pt x="41" y="575"/>
                  </a:lnTo>
                  <a:lnTo>
                    <a:pt x="40" y="542"/>
                  </a:lnTo>
                  <a:lnTo>
                    <a:pt x="18" y="518"/>
                  </a:lnTo>
                  <a:lnTo>
                    <a:pt x="0" y="509"/>
                  </a:lnTo>
                  <a:lnTo>
                    <a:pt x="9" y="483"/>
                  </a:lnTo>
                  <a:lnTo>
                    <a:pt x="25" y="463"/>
                  </a:lnTo>
                  <a:lnTo>
                    <a:pt x="43" y="451"/>
                  </a:lnTo>
                  <a:lnTo>
                    <a:pt x="28" y="439"/>
                  </a:lnTo>
                  <a:lnTo>
                    <a:pt x="37" y="421"/>
                  </a:lnTo>
                  <a:lnTo>
                    <a:pt x="49" y="395"/>
                  </a:lnTo>
                  <a:lnTo>
                    <a:pt x="60" y="377"/>
                  </a:lnTo>
                  <a:lnTo>
                    <a:pt x="70" y="367"/>
                  </a:lnTo>
                  <a:lnTo>
                    <a:pt x="60" y="352"/>
                  </a:lnTo>
                  <a:lnTo>
                    <a:pt x="53" y="342"/>
                  </a:lnTo>
                  <a:lnTo>
                    <a:pt x="64" y="336"/>
                  </a:lnTo>
                  <a:lnTo>
                    <a:pt x="84" y="332"/>
                  </a:lnTo>
                  <a:lnTo>
                    <a:pt x="96" y="313"/>
                  </a:lnTo>
                  <a:lnTo>
                    <a:pt x="105" y="297"/>
                  </a:lnTo>
                  <a:lnTo>
                    <a:pt x="113" y="284"/>
                  </a:lnTo>
                  <a:lnTo>
                    <a:pt x="133" y="253"/>
                  </a:lnTo>
                  <a:lnTo>
                    <a:pt x="150" y="253"/>
                  </a:lnTo>
                  <a:lnTo>
                    <a:pt x="160" y="235"/>
                  </a:lnTo>
                  <a:lnTo>
                    <a:pt x="162" y="217"/>
                  </a:lnTo>
                  <a:lnTo>
                    <a:pt x="157" y="206"/>
                  </a:lnTo>
                  <a:lnTo>
                    <a:pt x="157" y="195"/>
                  </a:lnTo>
                  <a:lnTo>
                    <a:pt x="146" y="180"/>
                  </a:lnTo>
                  <a:lnTo>
                    <a:pt x="126" y="176"/>
                  </a:lnTo>
                  <a:lnTo>
                    <a:pt x="97" y="179"/>
                  </a:lnTo>
                  <a:lnTo>
                    <a:pt x="92" y="183"/>
                  </a:lnTo>
                  <a:lnTo>
                    <a:pt x="93" y="166"/>
                  </a:lnTo>
                  <a:lnTo>
                    <a:pt x="90" y="152"/>
                  </a:lnTo>
                  <a:lnTo>
                    <a:pt x="79" y="149"/>
                  </a:lnTo>
                  <a:lnTo>
                    <a:pt x="61" y="146"/>
                  </a:lnTo>
                  <a:lnTo>
                    <a:pt x="52" y="131"/>
                  </a:lnTo>
                  <a:lnTo>
                    <a:pt x="35" y="126"/>
                  </a:lnTo>
                  <a:lnTo>
                    <a:pt x="13" y="117"/>
                  </a:lnTo>
                  <a:lnTo>
                    <a:pt x="18" y="106"/>
                  </a:lnTo>
                  <a:lnTo>
                    <a:pt x="30" y="58"/>
                  </a:lnTo>
                  <a:lnTo>
                    <a:pt x="18" y="48"/>
                  </a:lnTo>
                  <a:lnTo>
                    <a:pt x="17" y="24"/>
                  </a:lnTo>
                  <a:lnTo>
                    <a:pt x="46" y="17"/>
                  </a:lnTo>
                  <a:lnTo>
                    <a:pt x="91" y="15"/>
                  </a:lnTo>
                  <a:lnTo>
                    <a:pt x="97" y="0"/>
                  </a:lnTo>
                  <a:lnTo>
                    <a:pt x="133" y="0"/>
                  </a:lnTo>
                  <a:lnTo>
                    <a:pt x="149" y="27"/>
                  </a:lnTo>
                  <a:lnTo>
                    <a:pt x="183" y="29"/>
                  </a:lnTo>
                  <a:lnTo>
                    <a:pt x="217" y="37"/>
                  </a:lnTo>
                  <a:lnTo>
                    <a:pt x="233" y="34"/>
                  </a:lnTo>
                  <a:lnTo>
                    <a:pt x="243" y="53"/>
                  </a:lnTo>
                  <a:lnTo>
                    <a:pt x="280" y="69"/>
                  </a:lnTo>
                  <a:lnTo>
                    <a:pt x="322" y="75"/>
                  </a:lnTo>
                  <a:lnTo>
                    <a:pt x="347" y="79"/>
                  </a:lnTo>
                  <a:lnTo>
                    <a:pt x="374" y="97"/>
                  </a:lnTo>
                  <a:lnTo>
                    <a:pt x="407" y="98"/>
                  </a:lnTo>
                  <a:lnTo>
                    <a:pt x="434" y="113"/>
                  </a:lnTo>
                  <a:lnTo>
                    <a:pt x="443" y="121"/>
                  </a:lnTo>
                  <a:lnTo>
                    <a:pt x="458" y="116"/>
                  </a:lnTo>
                  <a:lnTo>
                    <a:pt x="474" y="136"/>
                  </a:lnTo>
                  <a:lnTo>
                    <a:pt x="469" y="154"/>
                  </a:lnTo>
                  <a:lnTo>
                    <a:pt x="498" y="170"/>
                  </a:lnTo>
                  <a:lnTo>
                    <a:pt x="520" y="183"/>
                  </a:lnTo>
                  <a:lnTo>
                    <a:pt x="527" y="183"/>
                  </a:lnTo>
                  <a:lnTo>
                    <a:pt x="555" y="192"/>
                  </a:lnTo>
                  <a:lnTo>
                    <a:pt x="575" y="203"/>
                  </a:lnTo>
                  <a:lnTo>
                    <a:pt x="587" y="212"/>
                  </a:lnTo>
                  <a:lnTo>
                    <a:pt x="597" y="193"/>
                  </a:lnTo>
                  <a:lnTo>
                    <a:pt x="620" y="214"/>
                  </a:lnTo>
                  <a:lnTo>
                    <a:pt x="632" y="234"/>
                  </a:lnTo>
                  <a:lnTo>
                    <a:pt x="667" y="233"/>
                  </a:lnTo>
                  <a:lnTo>
                    <a:pt x="686" y="245"/>
                  </a:lnTo>
                  <a:lnTo>
                    <a:pt x="704" y="253"/>
                  </a:lnTo>
                  <a:lnTo>
                    <a:pt x="721" y="250"/>
                  </a:lnTo>
                  <a:close/>
                  <a:moveTo>
                    <a:pt x="760" y="447"/>
                  </a:moveTo>
                  <a:lnTo>
                    <a:pt x="756" y="437"/>
                  </a:lnTo>
                  <a:lnTo>
                    <a:pt x="746" y="426"/>
                  </a:lnTo>
                  <a:lnTo>
                    <a:pt x="733" y="421"/>
                  </a:lnTo>
                  <a:lnTo>
                    <a:pt x="717" y="431"/>
                  </a:lnTo>
                  <a:lnTo>
                    <a:pt x="722" y="442"/>
                  </a:lnTo>
                  <a:lnTo>
                    <a:pt x="734" y="447"/>
                  </a:lnTo>
                  <a:lnTo>
                    <a:pt x="744" y="457"/>
                  </a:lnTo>
                  <a:lnTo>
                    <a:pt x="756" y="456"/>
                  </a:lnTo>
                  <a:lnTo>
                    <a:pt x="760" y="447"/>
                  </a:lnTo>
                  <a:close/>
                  <a:moveTo>
                    <a:pt x="704" y="462"/>
                  </a:moveTo>
                  <a:lnTo>
                    <a:pt x="697" y="445"/>
                  </a:lnTo>
                  <a:lnTo>
                    <a:pt x="686" y="447"/>
                  </a:lnTo>
                  <a:lnTo>
                    <a:pt x="679" y="435"/>
                  </a:lnTo>
                  <a:lnTo>
                    <a:pt x="667" y="435"/>
                  </a:lnTo>
                  <a:lnTo>
                    <a:pt x="654" y="438"/>
                  </a:lnTo>
                  <a:lnTo>
                    <a:pt x="640" y="443"/>
                  </a:lnTo>
                  <a:lnTo>
                    <a:pt x="627" y="455"/>
                  </a:lnTo>
                  <a:lnTo>
                    <a:pt x="626" y="467"/>
                  </a:lnTo>
                  <a:lnTo>
                    <a:pt x="638" y="464"/>
                  </a:lnTo>
                  <a:lnTo>
                    <a:pt x="655" y="469"/>
                  </a:lnTo>
                  <a:lnTo>
                    <a:pt x="662" y="481"/>
                  </a:lnTo>
                  <a:lnTo>
                    <a:pt x="675" y="490"/>
                  </a:lnTo>
                  <a:lnTo>
                    <a:pt x="683" y="479"/>
                  </a:lnTo>
                  <a:lnTo>
                    <a:pt x="696" y="469"/>
                  </a:lnTo>
                  <a:lnTo>
                    <a:pt x="704" y="462"/>
                  </a:lnTo>
                  <a:close/>
                  <a:moveTo>
                    <a:pt x="570" y="512"/>
                  </a:moveTo>
                  <a:lnTo>
                    <a:pt x="578" y="500"/>
                  </a:lnTo>
                  <a:lnTo>
                    <a:pt x="585" y="483"/>
                  </a:lnTo>
                  <a:lnTo>
                    <a:pt x="571" y="474"/>
                  </a:lnTo>
                  <a:lnTo>
                    <a:pt x="554" y="488"/>
                  </a:lnTo>
                  <a:lnTo>
                    <a:pt x="544" y="502"/>
                  </a:lnTo>
                  <a:lnTo>
                    <a:pt x="555" y="510"/>
                  </a:lnTo>
                  <a:lnTo>
                    <a:pt x="570" y="512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 noChangeAspect="1" noEditPoints="1"/>
            </p:cNvSpPr>
            <p:nvPr/>
          </p:nvSpPr>
          <p:spPr bwMode="gray">
            <a:xfrm>
              <a:off x="2928" y="2004"/>
              <a:ext cx="263" cy="182"/>
            </a:xfrm>
            <a:custGeom>
              <a:avLst/>
              <a:gdLst>
                <a:gd name="T0" fmla="*/ 108 w 246"/>
                <a:gd name="T1" fmla="*/ 131 h 170"/>
                <a:gd name="T2" fmla="*/ 116 w 246"/>
                <a:gd name="T3" fmla="*/ 119 h 170"/>
                <a:gd name="T4" fmla="*/ 108 w 246"/>
                <a:gd name="T5" fmla="*/ 100 h 170"/>
                <a:gd name="T6" fmla="*/ 93 w 246"/>
                <a:gd name="T7" fmla="*/ 103 h 170"/>
                <a:gd name="T8" fmla="*/ 89 w 246"/>
                <a:gd name="T9" fmla="*/ 109 h 170"/>
                <a:gd name="T10" fmla="*/ 89 w 246"/>
                <a:gd name="T11" fmla="*/ 92 h 170"/>
                <a:gd name="T12" fmla="*/ 81 w 246"/>
                <a:gd name="T13" fmla="*/ 94 h 170"/>
                <a:gd name="T14" fmla="*/ 71 w 246"/>
                <a:gd name="T15" fmla="*/ 94 h 170"/>
                <a:gd name="T16" fmla="*/ 76 w 246"/>
                <a:gd name="T17" fmla="*/ 72 h 170"/>
                <a:gd name="T18" fmla="*/ 65 w 246"/>
                <a:gd name="T19" fmla="*/ 62 h 170"/>
                <a:gd name="T20" fmla="*/ 78 w 246"/>
                <a:gd name="T21" fmla="*/ 39 h 170"/>
                <a:gd name="T22" fmla="*/ 93 w 246"/>
                <a:gd name="T23" fmla="*/ 39 h 170"/>
                <a:gd name="T24" fmla="*/ 99 w 246"/>
                <a:gd name="T25" fmla="*/ 15 h 170"/>
                <a:gd name="T26" fmla="*/ 110 w 246"/>
                <a:gd name="T27" fmla="*/ 13 h 170"/>
                <a:gd name="T28" fmla="*/ 127 w 246"/>
                <a:gd name="T29" fmla="*/ 24 h 170"/>
                <a:gd name="T30" fmla="*/ 143 w 246"/>
                <a:gd name="T31" fmla="*/ 5 h 170"/>
                <a:gd name="T32" fmla="*/ 165 w 246"/>
                <a:gd name="T33" fmla="*/ 0 h 170"/>
                <a:gd name="T34" fmla="*/ 183 w 246"/>
                <a:gd name="T35" fmla="*/ 3 h 170"/>
                <a:gd name="T36" fmla="*/ 203 w 246"/>
                <a:gd name="T37" fmla="*/ 8 h 170"/>
                <a:gd name="T38" fmla="*/ 223 w 246"/>
                <a:gd name="T39" fmla="*/ 11 h 170"/>
                <a:gd name="T40" fmla="*/ 234 w 246"/>
                <a:gd name="T41" fmla="*/ 13 h 170"/>
                <a:gd name="T42" fmla="*/ 246 w 246"/>
                <a:gd name="T43" fmla="*/ 21 h 170"/>
                <a:gd name="T44" fmla="*/ 239 w 246"/>
                <a:gd name="T45" fmla="*/ 33 h 170"/>
                <a:gd name="T46" fmla="*/ 244 w 246"/>
                <a:gd name="T47" fmla="*/ 37 h 170"/>
                <a:gd name="T48" fmla="*/ 230 w 246"/>
                <a:gd name="T49" fmla="*/ 40 h 170"/>
                <a:gd name="T50" fmla="*/ 223 w 246"/>
                <a:gd name="T51" fmla="*/ 48 h 170"/>
                <a:gd name="T52" fmla="*/ 213 w 246"/>
                <a:gd name="T53" fmla="*/ 65 h 170"/>
                <a:gd name="T54" fmla="*/ 214 w 246"/>
                <a:gd name="T55" fmla="*/ 78 h 170"/>
                <a:gd name="T56" fmla="*/ 222 w 246"/>
                <a:gd name="T57" fmla="*/ 104 h 170"/>
                <a:gd name="T58" fmla="*/ 228 w 246"/>
                <a:gd name="T59" fmla="*/ 115 h 170"/>
                <a:gd name="T60" fmla="*/ 238 w 246"/>
                <a:gd name="T61" fmla="*/ 147 h 170"/>
                <a:gd name="T62" fmla="*/ 234 w 246"/>
                <a:gd name="T63" fmla="*/ 152 h 170"/>
                <a:gd name="T64" fmla="*/ 229 w 246"/>
                <a:gd name="T65" fmla="*/ 161 h 170"/>
                <a:gd name="T66" fmla="*/ 227 w 246"/>
                <a:gd name="T67" fmla="*/ 166 h 170"/>
                <a:gd name="T68" fmla="*/ 216 w 246"/>
                <a:gd name="T69" fmla="*/ 166 h 170"/>
                <a:gd name="T70" fmla="*/ 209 w 246"/>
                <a:gd name="T71" fmla="*/ 167 h 170"/>
                <a:gd name="T72" fmla="*/ 198 w 246"/>
                <a:gd name="T73" fmla="*/ 170 h 170"/>
                <a:gd name="T74" fmla="*/ 187 w 246"/>
                <a:gd name="T75" fmla="*/ 164 h 170"/>
                <a:gd name="T76" fmla="*/ 172 w 246"/>
                <a:gd name="T77" fmla="*/ 155 h 170"/>
                <a:gd name="T78" fmla="*/ 157 w 246"/>
                <a:gd name="T79" fmla="*/ 147 h 170"/>
                <a:gd name="T80" fmla="*/ 146 w 246"/>
                <a:gd name="T81" fmla="*/ 140 h 170"/>
                <a:gd name="T82" fmla="*/ 136 w 246"/>
                <a:gd name="T83" fmla="*/ 130 h 170"/>
                <a:gd name="T84" fmla="*/ 123 w 246"/>
                <a:gd name="T85" fmla="*/ 141 h 170"/>
                <a:gd name="T86" fmla="*/ 108 w 246"/>
                <a:gd name="T87" fmla="*/ 131 h 170"/>
                <a:gd name="T88" fmla="*/ 13 w 246"/>
                <a:gd name="T89" fmla="*/ 128 h 170"/>
                <a:gd name="T90" fmla="*/ 26 w 246"/>
                <a:gd name="T91" fmla="*/ 118 h 170"/>
                <a:gd name="T92" fmla="*/ 45 w 246"/>
                <a:gd name="T93" fmla="*/ 110 h 170"/>
                <a:gd name="T94" fmla="*/ 51 w 246"/>
                <a:gd name="T95" fmla="*/ 97 h 170"/>
                <a:gd name="T96" fmla="*/ 43 w 246"/>
                <a:gd name="T97" fmla="*/ 87 h 170"/>
                <a:gd name="T98" fmla="*/ 21 w 246"/>
                <a:gd name="T99" fmla="*/ 93 h 170"/>
                <a:gd name="T100" fmla="*/ 4 w 246"/>
                <a:gd name="T101" fmla="*/ 100 h 170"/>
                <a:gd name="T102" fmla="*/ 0 w 246"/>
                <a:gd name="T103" fmla="*/ 118 h 170"/>
                <a:gd name="T104" fmla="*/ 13 w 246"/>
                <a:gd name="T105" fmla="*/ 128 h 170"/>
                <a:gd name="T106" fmla="*/ 19 w 246"/>
                <a:gd name="T107" fmla="*/ 56 h 170"/>
                <a:gd name="T108" fmla="*/ 15 w 246"/>
                <a:gd name="T109" fmla="*/ 47 h 170"/>
                <a:gd name="T110" fmla="*/ 4 w 246"/>
                <a:gd name="T111" fmla="*/ 38 h 170"/>
                <a:gd name="T112" fmla="*/ 10 w 246"/>
                <a:gd name="T113" fmla="*/ 27 h 170"/>
                <a:gd name="T114" fmla="*/ 23 w 246"/>
                <a:gd name="T115" fmla="*/ 31 h 170"/>
                <a:gd name="T116" fmla="*/ 35 w 246"/>
                <a:gd name="T117" fmla="*/ 31 h 170"/>
                <a:gd name="T118" fmla="*/ 37 w 246"/>
                <a:gd name="T119" fmla="*/ 42 h 170"/>
                <a:gd name="T120" fmla="*/ 40 w 246"/>
                <a:gd name="T121" fmla="*/ 59 h 170"/>
                <a:gd name="T122" fmla="*/ 19 w 246"/>
                <a:gd name="T123" fmla="*/ 56 h 17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46"/>
                <a:gd name="T187" fmla="*/ 0 h 170"/>
                <a:gd name="T188" fmla="*/ 246 w 246"/>
                <a:gd name="T189" fmla="*/ 170 h 17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46" h="170">
                  <a:moveTo>
                    <a:pt x="108" y="131"/>
                  </a:moveTo>
                  <a:lnTo>
                    <a:pt x="116" y="119"/>
                  </a:lnTo>
                  <a:lnTo>
                    <a:pt x="108" y="100"/>
                  </a:lnTo>
                  <a:lnTo>
                    <a:pt x="93" y="103"/>
                  </a:lnTo>
                  <a:lnTo>
                    <a:pt x="89" y="109"/>
                  </a:lnTo>
                  <a:lnTo>
                    <a:pt x="89" y="92"/>
                  </a:lnTo>
                  <a:lnTo>
                    <a:pt x="81" y="94"/>
                  </a:lnTo>
                  <a:lnTo>
                    <a:pt x="71" y="94"/>
                  </a:lnTo>
                  <a:lnTo>
                    <a:pt x="76" y="72"/>
                  </a:lnTo>
                  <a:lnTo>
                    <a:pt x="65" y="62"/>
                  </a:lnTo>
                  <a:lnTo>
                    <a:pt x="78" y="39"/>
                  </a:lnTo>
                  <a:lnTo>
                    <a:pt x="93" y="39"/>
                  </a:lnTo>
                  <a:lnTo>
                    <a:pt x="99" y="15"/>
                  </a:lnTo>
                  <a:lnTo>
                    <a:pt x="110" y="13"/>
                  </a:lnTo>
                  <a:lnTo>
                    <a:pt x="127" y="24"/>
                  </a:lnTo>
                  <a:lnTo>
                    <a:pt x="143" y="5"/>
                  </a:lnTo>
                  <a:lnTo>
                    <a:pt x="165" y="0"/>
                  </a:lnTo>
                  <a:lnTo>
                    <a:pt x="183" y="3"/>
                  </a:lnTo>
                  <a:lnTo>
                    <a:pt x="203" y="8"/>
                  </a:lnTo>
                  <a:lnTo>
                    <a:pt x="223" y="11"/>
                  </a:lnTo>
                  <a:lnTo>
                    <a:pt x="234" y="13"/>
                  </a:lnTo>
                  <a:lnTo>
                    <a:pt x="246" y="21"/>
                  </a:lnTo>
                  <a:lnTo>
                    <a:pt x="239" y="33"/>
                  </a:lnTo>
                  <a:lnTo>
                    <a:pt x="244" y="37"/>
                  </a:lnTo>
                  <a:lnTo>
                    <a:pt x="230" y="40"/>
                  </a:lnTo>
                  <a:lnTo>
                    <a:pt x="223" y="48"/>
                  </a:lnTo>
                  <a:lnTo>
                    <a:pt x="213" y="65"/>
                  </a:lnTo>
                  <a:lnTo>
                    <a:pt x="214" y="78"/>
                  </a:lnTo>
                  <a:lnTo>
                    <a:pt x="222" y="104"/>
                  </a:lnTo>
                  <a:lnTo>
                    <a:pt x="228" y="115"/>
                  </a:lnTo>
                  <a:lnTo>
                    <a:pt x="238" y="147"/>
                  </a:lnTo>
                  <a:lnTo>
                    <a:pt x="234" y="152"/>
                  </a:lnTo>
                  <a:lnTo>
                    <a:pt x="229" y="161"/>
                  </a:lnTo>
                  <a:lnTo>
                    <a:pt x="227" y="166"/>
                  </a:lnTo>
                  <a:lnTo>
                    <a:pt x="216" y="166"/>
                  </a:lnTo>
                  <a:lnTo>
                    <a:pt x="209" y="167"/>
                  </a:lnTo>
                  <a:lnTo>
                    <a:pt x="198" y="170"/>
                  </a:lnTo>
                  <a:lnTo>
                    <a:pt x="187" y="164"/>
                  </a:lnTo>
                  <a:lnTo>
                    <a:pt x="172" y="155"/>
                  </a:lnTo>
                  <a:lnTo>
                    <a:pt x="157" y="147"/>
                  </a:lnTo>
                  <a:lnTo>
                    <a:pt x="146" y="140"/>
                  </a:lnTo>
                  <a:lnTo>
                    <a:pt x="136" y="130"/>
                  </a:lnTo>
                  <a:lnTo>
                    <a:pt x="123" y="141"/>
                  </a:lnTo>
                  <a:lnTo>
                    <a:pt x="108" y="131"/>
                  </a:lnTo>
                  <a:close/>
                  <a:moveTo>
                    <a:pt x="13" y="128"/>
                  </a:moveTo>
                  <a:lnTo>
                    <a:pt x="26" y="118"/>
                  </a:lnTo>
                  <a:lnTo>
                    <a:pt x="45" y="110"/>
                  </a:lnTo>
                  <a:lnTo>
                    <a:pt x="51" y="97"/>
                  </a:lnTo>
                  <a:lnTo>
                    <a:pt x="43" y="87"/>
                  </a:lnTo>
                  <a:lnTo>
                    <a:pt x="21" y="93"/>
                  </a:lnTo>
                  <a:lnTo>
                    <a:pt x="4" y="100"/>
                  </a:lnTo>
                  <a:lnTo>
                    <a:pt x="0" y="118"/>
                  </a:lnTo>
                  <a:lnTo>
                    <a:pt x="13" y="128"/>
                  </a:lnTo>
                  <a:close/>
                  <a:moveTo>
                    <a:pt x="19" y="56"/>
                  </a:moveTo>
                  <a:lnTo>
                    <a:pt x="15" y="47"/>
                  </a:lnTo>
                  <a:lnTo>
                    <a:pt x="4" y="38"/>
                  </a:lnTo>
                  <a:lnTo>
                    <a:pt x="10" y="27"/>
                  </a:lnTo>
                  <a:lnTo>
                    <a:pt x="23" y="31"/>
                  </a:lnTo>
                  <a:lnTo>
                    <a:pt x="35" y="31"/>
                  </a:lnTo>
                  <a:lnTo>
                    <a:pt x="37" y="42"/>
                  </a:lnTo>
                  <a:lnTo>
                    <a:pt x="40" y="59"/>
                  </a:lnTo>
                  <a:lnTo>
                    <a:pt x="19" y="56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 noChangeAspect="1" noEditPoints="1"/>
            </p:cNvSpPr>
            <p:nvPr/>
          </p:nvSpPr>
          <p:spPr bwMode="gray">
            <a:xfrm>
              <a:off x="2876" y="1057"/>
              <a:ext cx="417" cy="921"/>
            </a:xfrm>
            <a:custGeom>
              <a:avLst/>
              <a:gdLst>
                <a:gd name="T0" fmla="*/ 248 w 390"/>
                <a:gd name="T1" fmla="*/ 805 h 861"/>
                <a:gd name="T2" fmla="*/ 195 w 390"/>
                <a:gd name="T3" fmla="*/ 829 h 861"/>
                <a:gd name="T4" fmla="*/ 152 w 390"/>
                <a:gd name="T5" fmla="*/ 861 h 861"/>
                <a:gd name="T6" fmla="*/ 88 w 390"/>
                <a:gd name="T7" fmla="*/ 847 h 861"/>
                <a:gd name="T8" fmla="*/ 55 w 390"/>
                <a:gd name="T9" fmla="*/ 823 h 861"/>
                <a:gd name="T10" fmla="*/ 16 w 390"/>
                <a:gd name="T11" fmla="*/ 755 h 861"/>
                <a:gd name="T12" fmla="*/ 19 w 390"/>
                <a:gd name="T13" fmla="*/ 671 h 861"/>
                <a:gd name="T14" fmla="*/ 34 w 390"/>
                <a:gd name="T15" fmla="*/ 601 h 861"/>
                <a:gd name="T16" fmla="*/ 79 w 390"/>
                <a:gd name="T17" fmla="*/ 549 h 861"/>
                <a:gd name="T18" fmla="*/ 121 w 390"/>
                <a:gd name="T19" fmla="*/ 474 h 861"/>
                <a:gd name="T20" fmla="*/ 167 w 390"/>
                <a:gd name="T21" fmla="*/ 432 h 861"/>
                <a:gd name="T22" fmla="*/ 136 w 390"/>
                <a:gd name="T23" fmla="*/ 382 h 861"/>
                <a:gd name="T24" fmla="*/ 92 w 390"/>
                <a:gd name="T25" fmla="*/ 336 h 861"/>
                <a:gd name="T26" fmla="*/ 87 w 390"/>
                <a:gd name="T27" fmla="*/ 235 h 861"/>
                <a:gd name="T28" fmla="*/ 67 w 390"/>
                <a:gd name="T29" fmla="*/ 178 h 861"/>
                <a:gd name="T30" fmla="*/ 13 w 390"/>
                <a:gd name="T31" fmla="*/ 118 h 861"/>
                <a:gd name="T32" fmla="*/ 13 w 390"/>
                <a:gd name="T33" fmla="*/ 67 h 861"/>
                <a:gd name="T34" fmla="*/ 102 w 390"/>
                <a:gd name="T35" fmla="*/ 117 h 861"/>
                <a:gd name="T36" fmla="*/ 150 w 390"/>
                <a:gd name="T37" fmla="*/ 63 h 861"/>
                <a:gd name="T38" fmla="*/ 206 w 390"/>
                <a:gd name="T39" fmla="*/ 7 h 861"/>
                <a:gd name="T40" fmla="*/ 236 w 390"/>
                <a:gd name="T41" fmla="*/ 83 h 861"/>
                <a:gd name="T42" fmla="*/ 242 w 390"/>
                <a:gd name="T43" fmla="*/ 136 h 861"/>
                <a:gd name="T44" fmla="*/ 269 w 390"/>
                <a:gd name="T45" fmla="*/ 199 h 861"/>
                <a:gd name="T46" fmla="*/ 265 w 390"/>
                <a:gd name="T47" fmla="*/ 272 h 861"/>
                <a:gd name="T48" fmla="*/ 300 w 390"/>
                <a:gd name="T49" fmla="*/ 340 h 861"/>
                <a:gd name="T50" fmla="*/ 299 w 390"/>
                <a:gd name="T51" fmla="*/ 398 h 861"/>
                <a:gd name="T52" fmla="*/ 324 w 390"/>
                <a:gd name="T53" fmla="*/ 462 h 861"/>
                <a:gd name="T54" fmla="*/ 358 w 390"/>
                <a:gd name="T55" fmla="*/ 548 h 861"/>
                <a:gd name="T56" fmla="*/ 374 w 390"/>
                <a:gd name="T57" fmla="*/ 644 h 861"/>
                <a:gd name="T58" fmla="*/ 329 w 390"/>
                <a:gd name="T59" fmla="*/ 721 h 861"/>
                <a:gd name="T60" fmla="*/ 277 w 390"/>
                <a:gd name="T61" fmla="*/ 781 h 861"/>
                <a:gd name="T62" fmla="*/ 267 w 390"/>
                <a:gd name="T63" fmla="*/ 730 h 861"/>
                <a:gd name="T64" fmla="*/ 293 w 390"/>
                <a:gd name="T65" fmla="*/ 723 h 861"/>
                <a:gd name="T66" fmla="*/ 336 w 390"/>
                <a:gd name="T67" fmla="*/ 660 h 861"/>
                <a:gd name="T68" fmla="*/ 341 w 390"/>
                <a:gd name="T69" fmla="*/ 620 h 861"/>
                <a:gd name="T70" fmla="*/ 324 w 390"/>
                <a:gd name="T71" fmla="*/ 637 h 861"/>
                <a:gd name="T72" fmla="*/ 302 w 390"/>
                <a:gd name="T73" fmla="*/ 620 h 861"/>
                <a:gd name="T74" fmla="*/ 278 w 390"/>
                <a:gd name="T75" fmla="*/ 608 h 861"/>
                <a:gd name="T76" fmla="*/ 259 w 390"/>
                <a:gd name="T77" fmla="*/ 591 h 861"/>
                <a:gd name="T78" fmla="*/ 233 w 390"/>
                <a:gd name="T79" fmla="*/ 597 h 861"/>
                <a:gd name="T80" fmla="*/ 250 w 390"/>
                <a:gd name="T81" fmla="*/ 628 h 861"/>
                <a:gd name="T82" fmla="*/ 263 w 390"/>
                <a:gd name="T83" fmla="*/ 620 h 861"/>
                <a:gd name="T84" fmla="*/ 279 w 390"/>
                <a:gd name="T85" fmla="*/ 652 h 861"/>
                <a:gd name="T86" fmla="*/ 285 w 390"/>
                <a:gd name="T87" fmla="*/ 687 h 861"/>
                <a:gd name="T88" fmla="*/ 261 w 390"/>
                <a:gd name="T89" fmla="*/ 709 h 861"/>
                <a:gd name="T90" fmla="*/ 226 w 390"/>
                <a:gd name="T91" fmla="*/ 707 h 861"/>
                <a:gd name="T92" fmla="*/ 236 w 390"/>
                <a:gd name="T93" fmla="*/ 686 h 861"/>
                <a:gd name="T94" fmla="*/ 204 w 390"/>
                <a:gd name="T95" fmla="*/ 695 h 861"/>
                <a:gd name="T96" fmla="*/ 214 w 390"/>
                <a:gd name="T97" fmla="*/ 707 h 861"/>
                <a:gd name="T98" fmla="*/ 185 w 390"/>
                <a:gd name="T99" fmla="*/ 723 h 861"/>
                <a:gd name="T100" fmla="*/ 191 w 390"/>
                <a:gd name="T101" fmla="*/ 667 h 861"/>
                <a:gd name="T102" fmla="*/ 171 w 390"/>
                <a:gd name="T103" fmla="*/ 695 h 861"/>
                <a:gd name="T104" fmla="*/ 172 w 390"/>
                <a:gd name="T105" fmla="*/ 738 h 86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390"/>
                <a:gd name="T160" fmla="*/ 0 h 861"/>
                <a:gd name="T161" fmla="*/ 390 w 390"/>
                <a:gd name="T162" fmla="*/ 861 h 86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390" h="861">
                  <a:moveTo>
                    <a:pt x="285" y="804"/>
                  </a:moveTo>
                  <a:lnTo>
                    <a:pt x="267" y="805"/>
                  </a:lnTo>
                  <a:lnTo>
                    <a:pt x="248" y="805"/>
                  </a:lnTo>
                  <a:lnTo>
                    <a:pt x="240" y="820"/>
                  </a:lnTo>
                  <a:lnTo>
                    <a:pt x="207" y="815"/>
                  </a:lnTo>
                  <a:lnTo>
                    <a:pt x="195" y="829"/>
                  </a:lnTo>
                  <a:lnTo>
                    <a:pt x="180" y="833"/>
                  </a:lnTo>
                  <a:lnTo>
                    <a:pt x="159" y="844"/>
                  </a:lnTo>
                  <a:lnTo>
                    <a:pt x="152" y="861"/>
                  </a:lnTo>
                  <a:lnTo>
                    <a:pt x="125" y="856"/>
                  </a:lnTo>
                  <a:lnTo>
                    <a:pt x="111" y="859"/>
                  </a:lnTo>
                  <a:lnTo>
                    <a:pt x="88" y="847"/>
                  </a:lnTo>
                  <a:lnTo>
                    <a:pt x="73" y="849"/>
                  </a:lnTo>
                  <a:lnTo>
                    <a:pt x="77" y="829"/>
                  </a:lnTo>
                  <a:lnTo>
                    <a:pt x="55" y="823"/>
                  </a:lnTo>
                  <a:lnTo>
                    <a:pt x="29" y="810"/>
                  </a:lnTo>
                  <a:lnTo>
                    <a:pt x="17" y="796"/>
                  </a:lnTo>
                  <a:lnTo>
                    <a:pt x="16" y="755"/>
                  </a:lnTo>
                  <a:lnTo>
                    <a:pt x="30" y="730"/>
                  </a:lnTo>
                  <a:lnTo>
                    <a:pt x="22" y="709"/>
                  </a:lnTo>
                  <a:lnTo>
                    <a:pt x="19" y="671"/>
                  </a:lnTo>
                  <a:lnTo>
                    <a:pt x="6" y="641"/>
                  </a:lnTo>
                  <a:lnTo>
                    <a:pt x="24" y="596"/>
                  </a:lnTo>
                  <a:lnTo>
                    <a:pt x="34" y="601"/>
                  </a:lnTo>
                  <a:lnTo>
                    <a:pt x="54" y="589"/>
                  </a:lnTo>
                  <a:lnTo>
                    <a:pt x="61" y="555"/>
                  </a:lnTo>
                  <a:lnTo>
                    <a:pt x="79" y="549"/>
                  </a:lnTo>
                  <a:lnTo>
                    <a:pt x="96" y="525"/>
                  </a:lnTo>
                  <a:lnTo>
                    <a:pt x="108" y="498"/>
                  </a:lnTo>
                  <a:lnTo>
                    <a:pt x="121" y="474"/>
                  </a:lnTo>
                  <a:lnTo>
                    <a:pt x="140" y="452"/>
                  </a:lnTo>
                  <a:lnTo>
                    <a:pt x="151" y="435"/>
                  </a:lnTo>
                  <a:lnTo>
                    <a:pt x="167" y="432"/>
                  </a:lnTo>
                  <a:lnTo>
                    <a:pt x="161" y="397"/>
                  </a:lnTo>
                  <a:lnTo>
                    <a:pt x="154" y="380"/>
                  </a:lnTo>
                  <a:lnTo>
                    <a:pt x="136" y="382"/>
                  </a:lnTo>
                  <a:lnTo>
                    <a:pt x="113" y="368"/>
                  </a:lnTo>
                  <a:lnTo>
                    <a:pt x="103" y="362"/>
                  </a:lnTo>
                  <a:lnTo>
                    <a:pt x="92" y="336"/>
                  </a:lnTo>
                  <a:lnTo>
                    <a:pt x="92" y="303"/>
                  </a:lnTo>
                  <a:lnTo>
                    <a:pt x="92" y="279"/>
                  </a:lnTo>
                  <a:lnTo>
                    <a:pt x="87" y="235"/>
                  </a:lnTo>
                  <a:lnTo>
                    <a:pt x="73" y="219"/>
                  </a:lnTo>
                  <a:lnTo>
                    <a:pt x="72" y="198"/>
                  </a:lnTo>
                  <a:lnTo>
                    <a:pt x="67" y="178"/>
                  </a:lnTo>
                  <a:lnTo>
                    <a:pt x="58" y="147"/>
                  </a:lnTo>
                  <a:lnTo>
                    <a:pt x="27" y="133"/>
                  </a:lnTo>
                  <a:lnTo>
                    <a:pt x="13" y="118"/>
                  </a:lnTo>
                  <a:lnTo>
                    <a:pt x="1" y="106"/>
                  </a:lnTo>
                  <a:lnTo>
                    <a:pt x="0" y="85"/>
                  </a:lnTo>
                  <a:lnTo>
                    <a:pt x="13" y="67"/>
                  </a:lnTo>
                  <a:lnTo>
                    <a:pt x="56" y="112"/>
                  </a:lnTo>
                  <a:lnTo>
                    <a:pt x="76" y="99"/>
                  </a:lnTo>
                  <a:lnTo>
                    <a:pt x="102" y="117"/>
                  </a:lnTo>
                  <a:lnTo>
                    <a:pt x="119" y="99"/>
                  </a:lnTo>
                  <a:lnTo>
                    <a:pt x="136" y="90"/>
                  </a:lnTo>
                  <a:lnTo>
                    <a:pt x="150" y="63"/>
                  </a:lnTo>
                  <a:lnTo>
                    <a:pt x="152" y="32"/>
                  </a:lnTo>
                  <a:lnTo>
                    <a:pt x="186" y="0"/>
                  </a:lnTo>
                  <a:lnTo>
                    <a:pt x="206" y="7"/>
                  </a:lnTo>
                  <a:lnTo>
                    <a:pt x="246" y="27"/>
                  </a:lnTo>
                  <a:lnTo>
                    <a:pt x="248" y="51"/>
                  </a:lnTo>
                  <a:lnTo>
                    <a:pt x="236" y="83"/>
                  </a:lnTo>
                  <a:lnTo>
                    <a:pt x="248" y="89"/>
                  </a:lnTo>
                  <a:lnTo>
                    <a:pt x="231" y="124"/>
                  </a:lnTo>
                  <a:lnTo>
                    <a:pt x="242" y="136"/>
                  </a:lnTo>
                  <a:lnTo>
                    <a:pt x="258" y="166"/>
                  </a:lnTo>
                  <a:lnTo>
                    <a:pt x="272" y="178"/>
                  </a:lnTo>
                  <a:lnTo>
                    <a:pt x="269" y="199"/>
                  </a:lnTo>
                  <a:lnTo>
                    <a:pt x="272" y="223"/>
                  </a:lnTo>
                  <a:lnTo>
                    <a:pt x="269" y="259"/>
                  </a:lnTo>
                  <a:lnTo>
                    <a:pt x="265" y="272"/>
                  </a:lnTo>
                  <a:lnTo>
                    <a:pt x="276" y="296"/>
                  </a:lnTo>
                  <a:lnTo>
                    <a:pt x="291" y="322"/>
                  </a:lnTo>
                  <a:lnTo>
                    <a:pt x="300" y="340"/>
                  </a:lnTo>
                  <a:lnTo>
                    <a:pt x="300" y="357"/>
                  </a:lnTo>
                  <a:lnTo>
                    <a:pt x="286" y="378"/>
                  </a:lnTo>
                  <a:lnTo>
                    <a:pt x="299" y="398"/>
                  </a:lnTo>
                  <a:lnTo>
                    <a:pt x="300" y="435"/>
                  </a:lnTo>
                  <a:lnTo>
                    <a:pt x="320" y="442"/>
                  </a:lnTo>
                  <a:lnTo>
                    <a:pt x="324" y="462"/>
                  </a:lnTo>
                  <a:lnTo>
                    <a:pt x="331" y="485"/>
                  </a:lnTo>
                  <a:lnTo>
                    <a:pt x="333" y="527"/>
                  </a:lnTo>
                  <a:lnTo>
                    <a:pt x="358" y="548"/>
                  </a:lnTo>
                  <a:lnTo>
                    <a:pt x="386" y="575"/>
                  </a:lnTo>
                  <a:lnTo>
                    <a:pt x="390" y="603"/>
                  </a:lnTo>
                  <a:lnTo>
                    <a:pt x="374" y="644"/>
                  </a:lnTo>
                  <a:lnTo>
                    <a:pt x="365" y="658"/>
                  </a:lnTo>
                  <a:lnTo>
                    <a:pt x="345" y="697"/>
                  </a:lnTo>
                  <a:lnTo>
                    <a:pt x="329" y="721"/>
                  </a:lnTo>
                  <a:lnTo>
                    <a:pt x="311" y="745"/>
                  </a:lnTo>
                  <a:lnTo>
                    <a:pt x="290" y="761"/>
                  </a:lnTo>
                  <a:lnTo>
                    <a:pt x="277" y="781"/>
                  </a:lnTo>
                  <a:lnTo>
                    <a:pt x="285" y="804"/>
                  </a:lnTo>
                  <a:close/>
                  <a:moveTo>
                    <a:pt x="255" y="730"/>
                  </a:moveTo>
                  <a:lnTo>
                    <a:pt x="267" y="730"/>
                  </a:lnTo>
                  <a:lnTo>
                    <a:pt x="275" y="735"/>
                  </a:lnTo>
                  <a:lnTo>
                    <a:pt x="284" y="735"/>
                  </a:lnTo>
                  <a:lnTo>
                    <a:pt x="293" y="723"/>
                  </a:lnTo>
                  <a:lnTo>
                    <a:pt x="312" y="703"/>
                  </a:lnTo>
                  <a:lnTo>
                    <a:pt x="328" y="683"/>
                  </a:lnTo>
                  <a:lnTo>
                    <a:pt x="336" y="660"/>
                  </a:lnTo>
                  <a:lnTo>
                    <a:pt x="347" y="646"/>
                  </a:lnTo>
                  <a:lnTo>
                    <a:pt x="342" y="636"/>
                  </a:lnTo>
                  <a:lnTo>
                    <a:pt x="341" y="620"/>
                  </a:lnTo>
                  <a:lnTo>
                    <a:pt x="332" y="614"/>
                  </a:lnTo>
                  <a:lnTo>
                    <a:pt x="327" y="627"/>
                  </a:lnTo>
                  <a:lnTo>
                    <a:pt x="324" y="637"/>
                  </a:lnTo>
                  <a:lnTo>
                    <a:pt x="315" y="647"/>
                  </a:lnTo>
                  <a:lnTo>
                    <a:pt x="309" y="634"/>
                  </a:lnTo>
                  <a:lnTo>
                    <a:pt x="302" y="620"/>
                  </a:lnTo>
                  <a:lnTo>
                    <a:pt x="293" y="610"/>
                  </a:lnTo>
                  <a:lnTo>
                    <a:pt x="284" y="615"/>
                  </a:lnTo>
                  <a:lnTo>
                    <a:pt x="278" y="608"/>
                  </a:lnTo>
                  <a:lnTo>
                    <a:pt x="276" y="596"/>
                  </a:lnTo>
                  <a:lnTo>
                    <a:pt x="270" y="579"/>
                  </a:lnTo>
                  <a:lnTo>
                    <a:pt x="259" y="591"/>
                  </a:lnTo>
                  <a:lnTo>
                    <a:pt x="244" y="587"/>
                  </a:lnTo>
                  <a:lnTo>
                    <a:pt x="233" y="589"/>
                  </a:lnTo>
                  <a:lnTo>
                    <a:pt x="233" y="597"/>
                  </a:lnTo>
                  <a:lnTo>
                    <a:pt x="243" y="601"/>
                  </a:lnTo>
                  <a:lnTo>
                    <a:pt x="251" y="613"/>
                  </a:lnTo>
                  <a:lnTo>
                    <a:pt x="250" y="628"/>
                  </a:lnTo>
                  <a:lnTo>
                    <a:pt x="250" y="637"/>
                  </a:lnTo>
                  <a:lnTo>
                    <a:pt x="260" y="637"/>
                  </a:lnTo>
                  <a:lnTo>
                    <a:pt x="263" y="620"/>
                  </a:lnTo>
                  <a:lnTo>
                    <a:pt x="273" y="631"/>
                  </a:lnTo>
                  <a:lnTo>
                    <a:pt x="282" y="642"/>
                  </a:lnTo>
                  <a:lnTo>
                    <a:pt x="279" y="652"/>
                  </a:lnTo>
                  <a:lnTo>
                    <a:pt x="272" y="668"/>
                  </a:lnTo>
                  <a:lnTo>
                    <a:pt x="284" y="674"/>
                  </a:lnTo>
                  <a:lnTo>
                    <a:pt x="285" y="687"/>
                  </a:lnTo>
                  <a:lnTo>
                    <a:pt x="279" y="698"/>
                  </a:lnTo>
                  <a:lnTo>
                    <a:pt x="272" y="707"/>
                  </a:lnTo>
                  <a:lnTo>
                    <a:pt x="261" y="709"/>
                  </a:lnTo>
                  <a:lnTo>
                    <a:pt x="255" y="715"/>
                  </a:lnTo>
                  <a:lnTo>
                    <a:pt x="255" y="730"/>
                  </a:lnTo>
                  <a:close/>
                  <a:moveTo>
                    <a:pt x="226" y="707"/>
                  </a:moveTo>
                  <a:lnTo>
                    <a:pt x="236" y="709"/>
                  </a:lnTo>
                  <a:lnTo>
                    <a:pt x="241" y="700"/>
                  </a:lnTo>
                  <a:lnTo>
                    <a:pt x="236" y="686"/>
                  </a:lnTo>
                  <a:lnTo>
                    <a:pt x="231" y="676"/>
                  </a:lnTo>
                  <a:lnTo>
                    <a:pt x="213" y="684"/>
                  </a:lnTo>
                  <a:lnTo>
                    <a:pt x="204" y="695"/>
                  </a:lnTo>
                  <a:lnTo>
                    <a:pt x="200" y="709"/>
                  </a:lnTo>
                  <a:lnTo>
                    <a:pt x="205" y="715"/>
                  </a:lnTo>
                  <a:lnTo>
                    <a:pt x="214" y="707"/>
                  </a:lnTo>
                  <a:lnTo>
                    <a:pt x="226" y="707"/>
                  </a:lnTo>
                  <a:close/>
                  <a:moveTo>
                    <a:pt x="190" y="733"/>
                  </a:moveTo>
                  <a:lnTo>
                    <a:pt x="185" y="723"/>
                  </a:lnTo>
                  <a:lnTo>
                    <a:pt x="187" y="705"/>
                  </a:lnTo>
                  <a:lnTo>
                    <a:pt x="189" y="690"/>
                  </a:lnTo>
                  <a:lnTo>
                    <a:pt x="191" y="667"/>
                  </a:lnTo>
                  <a:lnTo>
                    <a:pt x="183" y="659"/>
                  </a:lnTo>
                  <a:lnTo>
                    <a:pt x="175" y="678"/>
                  </a:lnTo>
                  <a:lnTo>
                    <a:pt x="171" y="695"/>
                  </a:lnTo>
                  <a:lnTo>
                    <a:pt x="164" y="709"/>
                  </a:lnTo>
                  <a:lnTo>
                    <a:pt x="163" y="723"/>
                  </a:lnTo>
                  <a:lnTo>
                    <a:pt x="172" y="738"/>
                  </a:lnTo>
                  <a:lnTo>
                    <a:pt x="183" y="743"/>
                  </a:lnTo>
                  <a:lnTo>
                    <a:pt x="190" y="733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 noChangeAspect="1" noEditPoints="1"/>
            </p:cNvSpPr>
            <p:nvPr/>
          </p:nvSpPr>
          <p:spPr bwMode="gray">
            <a:xfrm>
              <a:off x="1425" y="2661"/>
              <a:ext cx="752" cy="857"/>
            </a:xfrm>
            <a:custGeom>
              <a:avLst/>
              <a:gdLst>
                <a:gd name="T0" fmla="*/ 555 w 703"/>
                <a:gd name="T1" fmla="*/ 637 h 801"/>
                <a:gd name="T2" fmla="*/ 484 w 703"/>
                <a:gd name="T3" fmla="*/ 632 h 801"/>
                <a:gd name="T4" fmla="*/ 426 w 703"/>
                <a:gd name="T5" fmla="*/ 610 h 801"/>
                <a:gd name="T6" fmla="*/ 355 w 703"/>
                <a:gd name="T7" fmla="*/ 613 h 801"/>
                <a:gd name="T8" fmla="*/ 317 w 703"/>
                <a:gd name="T9" fmla="*/ 680 h 801"/>
                <a:gd name="T10" fmla="*/ 245 w 703"/>
                <a:gd name="T11" fmla="*/ 661 h 801"/>
                <a:gd name="T12" fmla="*/ 245 w 703"/>
                <a:gd name="T13" fmla="*/ 641 h 801"/>
                <a:gd name="T14" fmla="*/ 200 w 703"/>
                <a:gd name="T15" fmla="*/ 639 h 801"/>
                <a:gd name="T16" fmla="*/ 140 w 703"/>
                <a:gd name="T17" fmla="*/ 610 h 801"/>
                <a:gd name="T18" fmla="*/ 82 w 703"/>
                <a:gd name="T19" fmla="*/ 581 h 801"/>
                <a:gd name="T20" fmla="*/ 95 w 703"/>
                <a:gd name="T21" fmla="*/ 513 h 801"/>
                <a:gd name="T22" fmla="*/ 137 w 703"/>
                <a:gd name="T23" fmla="*/ 409 h 801"/>
                <a:gd name="T24" fmla="*/ 166 w 703"/>
                <a:gd name="T25" fmla="*/ 404 h 801"/>
                <a:gd name="T26" fmla="*/ 147 w 703"/>
                <a:gd name="T27" fmla="*/ 338 h 801"/>
                <a:gd name="T28" fmla="*/ 111 w 703"/>
                <a:gd name="T29" fmla="*/ 274 h 801"/>
                <a:gd name="T30" fmla="*/ 109 w 703"/>
                <a:gd name="T31" fmla="*/ 211 h 801"/>
                <a:gd name="T32" fmla="*/ 59 w 703"/>
                <a:gd name="T33" fmla="*/ 176 h 801"/>
                <a:gd name="T34" fmla="*/ 18 w 703"/>
                <a:gd name="T35" fmla="*/ 170 h 801"/>
                <a:gd name="T36" fmla="*/ 15 w 703"/>
                <a:gd name="T37" fmla="*/ 141 h 801"/>
                <a:gd name="T38" fmla="*/ 17 w 703"/>
                <a:gd name="T39" fmla="*/ 124 h 801"/>
                <a:gd name="T40" fmla="*/ 27 w 703"/>
                <a:gd name="T41" fmla="*/ 110 h 801"/>
                <a:gd name="T42" fmla="*/ 8 w 703"/>
                <a:gd name="T43" fmla="*/ 96 h 801"/>
                <a:gd name="T44" fmla="*/ 44 w 703"/>
                <a:gd name="T45" fmla="*/ 92 h 801"/>
                <a:gd name="T46" fmla="*/ 92 w 703"/>
                <a:gd name="T47" fmla="*/ 93 h 801"/>
                <a:gd name="T48" fmla="*/ 130 w 703"/>
                <a:gd name="T49" fmla="*/ 115 h 801"/>
                <a:gd name="T50" fmla="*/ 195 w 703"/>
                <a:gd name="T51" fmla="*/ 132 h 801"/>
                <a:gd name="T52" fmla="*/ 184 w 703"/>
                <a:gd name="T53" fmla="*/ 72 h 801"/>
                <a:gd name="T54" fmla="*/ 212 w 703"/>
                <a:gd name="T55" fmla="*/ 62 h 801"/>
                <a:gd name="T56" fmla="*/ 227 w 703"/>
                <a:gd name="T57" fmla="*/ 94 h 801"/>
                <a:gd name="T58" fmla="*/ 296 w 703"/>
                <a:gd name="T59" fmla="*/ 79 h 801"/>
                <a:gd name="T60" fmla="*/ 378 w 703"/>
                <a:gd name="T61" fmla="*/ 17 h 801"/>
                <a:gd name="T62" fmla="*/ 436 w 703"/>
                <a:gd name="T63" fmla="*/ 0 h 801"/>
                <a:gd name="T64" fmla="*/ 445 w 703"/>
                <a:gd name="T65" fmla="*/ 42 h 801"/>
                <a:gd name="T66" fmla="*/ 463 w 703"/>
                <a:gd name="T67" fmla="*/ 66 h 801"/>
                <a:gd name="T68" fmla="*/ 495 w 703"/>
                <a:gd name="T69" fmla="*/ 90 h 801"/>
                <a:gd name="T70" fmla="*/ 525 w 703"/>
                <a:gd name="T71" fmla="*/ 108 h 801"/>
                <a:gd name="T72" fmla="*/ 558 w 703"/>
                <a:gd name="T73" fmla="*/ 147 h 801"/>
                <a:gd name="T74" fmla="*/ 587 w 703"/>
                <a:gd name="T75" fmla="*/ 163 h 801"/>
                <a:gd name="T76" fmla="*/ 629 w 703"/>
                <a:gd name="T77" fmla="*/ 187 h 801"/>
                <a:gd name="T78" fmla="*/ 681 w 703"/>
                <a:gd name="T79" fmla="*/ 210 h 801"/>
                <a:gd name="T80" fmla="*/ 674 w 703"/>
                <a:gd name="T81" fmla="*/ 257 h 801"/>
                <a:gd name="T82" fmla="*/ 654 w 703"/>
                <a:gd name="T83" fmla="*/ 288 h 801"/>
                <a:gd name="T84" fmla="*/ 638 w 703"/>
                <a:gd name="T85" fmla="*/ 333 h 801"/>
                <a:gd name="T86" fmla="*/ 607 w 703"/>
                <a:gd name="T87" fmla="*/ 336 h 801"/>
                <a:gd name="T88" fmla="*/ 580 w 703"/>
                <a:gd name="T89" fmla="*/ 365 h 801"/>
                <a:gd name="T90" fmla="*/ 551 w 703"/>
                <a:gd name="T91" fmla="*/ 403 h 801"/>
                <a:gd name="T92" fmla="*/ 577 w 703"/>
                <a:gd name="T93" fmla="*/ 401 h 801"/>
                <a:gd name="T94" fmla="*/ 596 w 703"/>
                <a:gd name="T95" fmla="*/ 425 h 801"/>
                <a:gd name="T96" fmla="*/ 590 w 703"/>
                <a:gd name="T97" fmla="*/ 447 h 801"/>
                <a:gd name="T98" fmla="*/ 596 w 703"/>
                <a:gd name="T99" fmla="*/ 495 h 801"/>
                <a:gd name="T100" fmla="*/ 566 w 703"/>
                <a:gd name="T101" fmla="*/ 519 h 801"/>
                <a:gd name="T102" fmla="*/ 580 w 703"/>
                <a:gd name="T103" fmla="*/ 555 h 801"/>
                <a:gd name="T104" fmla="*/ 599 w 703"/>
                <a:gd name="T105" fmla="*/ 592 h 801"/>
                <a:gd name="T106" fmla="*/ 608 w 703"/>
                <a:gd name="T107" fmla="*/ 598 h 801"/>
                <a:gd name="T108" fmla="*/ 674 w 703"/>
                <a:gd name="T109" fmla="*/ 791 h 801"/>
                <a:gd name="T110" fmla="*/ 693 w 703"/>
                <a:gd name="T111" fmla="*/ 755 h 801"/>
                <a:gd name="T112" fmla="*/ 699 w 703"/>
                <a:gd name="T113" fmla="*/ 705 h 801"/>
                <a:gd name="T114" fmla="*/ 689 w 703"/>
                <a:gd name="T115" fmla="*/ 680 h 801"/>
                <a:gd name="T116" fmla="*/ 669 w 703"/>
                <a:gd name="T117" fmla="*/ 711 h 801"/>
                <a:gd name="T118" fmla="*/ 645 w 703"/>
                <a:gd name="T119" fmla="*/ 728 h 801"/>
                <a:gd name="T120" fmla="*/ 644 w 703"/>
                <a:gd name="T121" fmla="*/ 761 h 801"/>
                <a:gd name="T122" fmla="*/ 650 w 703"/>
                <a:gd name="T123" fmla="*/ 781 h 801"/>
                <a:gd name="T124" fmla="*/ 671 w 703"/>
                <a:gd name="T125" fmla="*/ 801 h 8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703"/>
                <a:gd name="T190" fmla="*/ 0 h 801"/>
                <a:gd name="T191" fmla="*/ 703 w 703"/>
                <a:gd name="T192" fmla="*/ 801 h 80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703" h="801">
                  <a:moveTo>
                    <a:pt x="599" y="608"/>
                  </a:moveTo>
                  <a:lnTo>
                    <a:pt x="578" y="625"/>
                  </a:lnTo>
                  <a:lnTo>
                    <a:pt x="555" y="637"/>
                  </a:lnTo>
                  <a:lnTo>
                    <a:pt x="531" y="653"/>
                  </a:lnTo>
                  <a:lnTo>
                    <a:pt x="524" y="662"/>
                  </a:lnTo>
                  <a:lnTo>
                    <a:pt x="484" y="632"/>
                  </a:lnTo>
                  <a:lnTo>
                    <a:pt x="452" y="612"/>
                  </a:lnTo>
                  <a:lnTo>
                    <a:pt x="441" y="622"/>
                  </a:lnTo>
                  <a:lnTo>
                    <a:pt x="426" y="610"/>
                  </a:lnTo>
                  <a:lnTo>
                    <a:pt x="404" y="608"/>
                  </a:lnTo>
                  <a:lnTo>
                    <a:pt x="375" y="612"/>
                  </a:lnTo>
                  <a:lnTo>
                    <a:pt x="355" y="613"/>
                  </a:lnTo>
                  <a:lnTo>
                    <a:pt x="339" y="651"/>
                  </a:lnTo>
                  <a:lnTo>
                    <a:pt x="334" y="677"/>
                  </a:lnTo>
                  <a:lnTo>
                    <a:pt x="317" y="680"/>
                  </a:lnTo>
                  <a:lnTo>
                    <a:pt x="299" y="672"/>
                  </a:lnTo>
                  <a:lnTo>
                    <a:pt x="280" y="660"/>
                  </a:lnTo>
                  <a:lnTo>
                    <a:pt x="245" y="661"/>
                  </a:lnTo>
                  <a:lnTo>
                    <a:pt x="253" y="650"/>
                  </a:lnTo>
                  <a:lnTo>
                    <a:pt x="252" y="644"/>
                  </a:lnTo>
                  <a:lnTo>
                    <a:pt x="245" y="641"/>
                  </a:lnTo>
                  <a:lnTo>
                    <a:pt x="233" y="641"/>
                  </a:lnTo>
                  <a:lnTo>
                    <a:pt x="210" y="620"/>
                  </a:lnTo>
                  <a:lnTo>
                    <a:pt x="200" y="639"/>
                  </a:lnTo>
                  <a:lnTo>
                    <a:pt x="188" y="630"/>
                  </a:lnTo>
                  <a:lnTo>
                    <a:pt x="168" y="619"/>
                  </a:lnTo>
                  <a:lnTo>
                    <a:pt x="140" y="610"/>
                  </a:lnTo>
                  <a:lnTo>
                    <a:pt x="133" y="610"/>
                  </a:lnTo>
                  <a:lnTo>
                    <a:pt x="111" y="597"/>
                  </a:lnTo>
                  <a:lnTo>
                    <a:pt x="82" y="581"/>
                  </a:lnTo>
                  <a:lnTo>
                    <a:pt x="87" y="563"/>
                  </a:lnTo>
                  <a:lnTo>
                    <a:pt x="71" y="543"/>
                  </a:lnTo>
                  <a:lnTo>
                    <a:pt x="95" y="513"/>
                  </a:lnTo>
                  <a:lnTo>
                    <a:pt x="115" y="481"/>
                  </a:lnTo>
                  <a:lnTo>
                    <a:pt x="131" y="437"/>
                  </a:lnTo>
                  <a:lnTo>
                    <a:pt x="137" y="409"/>
                  </a:lnTo>
                  <a:lnTo>
                    <a:pt x="142" y="388"/>
                  </a:lnTo>
                  <a:lnTo>
                    <a:pt x="156" y="432"/>
                  </a:lnTo>
                  <a:lnTo>
                    <a:pt x="166" y="404"/>
                  </a:lnTo>
                  <a:lnTo>
                    <a:pt x="157" y="379"/>
                  </a:lnTo>
                  <a:lnTo>
                    <a:pt x="143" y="363"/>
                  </a:lnTo>
                  <a:lnTo>
                    <a:pt x="147" y="338"/>
                  </a:lnTo>
                  <a:lnTo>
                    <a:pt x="135" y="309"/>
                  </a:lnTo>
                  <a:lnTo>
                    <a:pt x="121" y="286"/>
                  </a:lnTo>
                  <a:lnTo>
                    <a:pt x="111" y="274"/>
                  </a:lnTo>
                  <a:lnTo>
                    <a:pt x="127" y="244"/>
                  </a:lnTo>
                  <a:lnTo>
                    <a:pt x="109" y="239"/>
                  </a:lnTo>
                  <a:lnTo>
                    <a:pt x="109" y="211"/>
                  </a:lnTo>
                  <a:lnTo>
                    <a:pt x="90" y="200"/>
                  </a:lnTo>
                  <a:lnTo>
                    <a:pt x="80" y="190"/>
                  </a:lnTo>
                  <a:lnTo>
                    <a:pt x="59" y="176"/>
                  </a:lnTo>
                  <a:lnTo>
                    <a:pt x="41" y="166"/>
                  </a:lnTo>
                  <a:lnTo>
                    <a:pt x="26" y="166"/>
                  </a:lnTo>
                  <a:lnTo>
                    <a:pt x="18" y="170"/>
                  </a:lnTo>
                  <a:lnTo>
                    <a:pt x="7" y="154"/>
                  </a:lnTo>
                  <a:lnTo>
                    <a:pt x="0" y="146"/>
                  </a:lnTo>
                  <a:lnTo>
                    <a:pt x="15" y="141"/>
                  </a:lnTo>
                  <a:lnTo>
                    <a:pt x="26" y="141"/>
                  </a:lnTo>
                  <a:lnTo>
                    <a:pt x="26" y="129"/>
                  </a:lnTo>
                  <a:lnTo>
                    <a:pt x="17" y="124"/>
                  </a:lnTo>
                  <a:lnTo>
                    <a:pt x="19" y="118"/>
                  </a:lnTo>
                  <a:lnTo>
                    <a:pt x="26" y="121"/>
                  </a:lnTo>
                  <a:lnTo>
                    <a:pt x="27" y="110"/>
                  </a:lnTo>
                  <a:lnTo>
                    <a:pt x="20" y="106"/>
                  </a:lnTo>
                  <a:lnTo>
                    <a:pt x="7" y="105"/>
                  </a:lnTo>
                  <a:lnTo>
                    <a:pt x="8" y="96"/>
                  </a:lnTo>
                  <a:lnTo>
                    <a:pt x="20" y="93"/>
                  </a:lnTo>
                  <a:lnTo>
                    <a:pt x="31" y="93"/>
                  </a:lnTo>
                  <a:lnTo>
                    <a:pt x="44" y="92"/>
                  </a:lnTo>
                  <a:lnTo>
                    <a:pt x="51" y="101"/>
                  </a:lnTo>
                  <a:lnTo>
                    <a:pt x="68" y="92"/>
                  </a:lnTo>
                  <a:lnTo>
                    <a:pt x="92" y="93"/>
                  </a:lnTo>
                  <a:lnTo>
                    <a:pt x="107" y="105"/>
                  </a:lnTo>
                  <a:lnTo>
                    <a:pt x="115" y="117"/>
                  </a:lnTo>
                  <a:lnTo>
                    <a:pt x="130" y="115"/>
                  </a:lnTo>
                  <a:lnTo>
                    <a:pt x="153" y="122"/>
                  </a:lnTo>
                  <a:lnTo>
                    <a:pt x="178" y="126"/>
                  </a:lnTo>
                  <a:lnTo>
                    <a:pt x="195" y="132"/>
                  </a:lnTo>
                  <a:lnTo>
                    <a:pt x="193" y="102"/>
                  </a:lnTo>
                  <a:lnTo>
                    <a:pt x="193" y="80"/>
                  </a:lnTo>
                  <a:lnTo>
                    <a:pt x="184" y="72"/>
                  </a:lnTo>
                  <a:lnTo>
                    <a:pt x="183" y="55"/>
                  </a:lnTo>
                  <a:lnTo>
                    <a:pt x="197" y="61"/>
                  </a:lnTo>
                  <a:lnTo>
                    <a:pt x="212" y="62"/>
                  </a:lnTo>
                  <a:lnTo>
                    <a:pt x="209" y="77"/>
                  </a:lnTo>
                  <a:lnTo>
                    <a:pt x="217" y="88"/>
                  </a:lnTo>
                  <a:lnTo>
                    <a:pt x="227" y="94"/>
                  </a:lnTo>
                  <a:lnTo>
                    <a:pt x="253" y="96"/>
                  </a:lnTo>
                  <a:lnTo>
                    <a:pt x="285" y="101"/>
                  </a:lnTo>
                  <a:lnTo>
                    <a:pt x="296" y="79"/>
                  </a:lnTo>
                  <a:lnTo>
                    <a:pt x="325" y="72"/>
                  </a:lnTo>
                  <a:lnTo>
                    <a:pt x="373" y="62"/>
                  </a:lnTo>
                  <a:lnTo>
                    <a:pt x="378" y="17"/>
                  </a:lnTo>
                  <a:lnTo>
                    <a:pt x="391" y="7"/>
                  </a:lnTo>
                  <a:lnTo>
                    <a:pt x="413" y="2"/>
                  </a:lnTo>
                  <a:lnTo>
                    <a:pt x="436" y="0"/>
                  </a:lnTo>
                  <a:lnTo>
                    <a:pt x="443" y="15"/>
                  </a:lnTo>
                  <a:lnTo>
                    <a:pt x="441" y="31"/>
                  </a:lnTo>
                  <a:lnTo>
                    <a:pt x="445" y="42"/>
                  </a:lnTo>
                  <a:lnTo>
                    <a:pt x="458" y="41"/>
                  </a:lnTo>
                  <a:lnTo>
                    <a:pt x="467" y="48"/>
                  </a:lnTo>
                  <a:lnTo>
                    <a:pt x="463" y="66"/>
                  </a:lnTo>
                  <a:lnTo>
                    <a:pt x="476" y="69"/>
                  </a:lnTo>
                  <a:lnTo>
                    <a:pt x="486" y="76"/>
                  </a:lnTo>
                  <a:lnTo>
                    <a:pt x="495" y="90"/>
                  </a:lnTo>
                  <a:lnTo>
                    <a:pt x="501" y="103"/>
                  </a:lnTo>
                  <a:lnTo>
                    <a:pt x="506" y="111"/>
                  </a:lnTo>
                  <a:lnTo>
                    <a:pt x="525" y="108"/>
                  </a:lnTo>
                  <a:lnTo>
                    <a:pt x="535" y="107"/>
                  </a:lnTo>
                  <a:lnTo>
                    <a:pt x="550" y="125"/>
                  </a:lnTo>
                  <a:lnTo>
                    <a:pt x="558" y="147"/>
                  </a:lnTo>
                  <a:lnTo>
                    <a:pt x="570" y="159"/>
                  </a:lnTo>
                  <a:lnTo>
                    <a:pt x="577" y="160"/>
                  </a:lnTo>
                  <a:lnTo>
                    <a:pt x="587" y="163"/>
                  </a:lnTo>
                  <a:lnTo>
                    <a:pt x="604" y="163"/>
                  </a:lnTo>
                  <a:lnTo>
                    <a:pt x="616" y="175"/>
                  </a:lnTo>
                  <a:lnTo>
                    <a:pt x="629" y="187"/>
                  </a:lnTo>
                  <a:lnTo>
                    <a:pt x="649" y="198"/>
                  </a:lnTo>
                  <a:lnTo>
                    <a:pt x="664" y="204"/>
                  </a:lnTo>
                  <a:lnTo>
                    <a:pt x="681" y="210"/>
                  </a:lnTo>
                  <a:lnTo>
                    <a:pt x="700" y="216"/>
                  </a:lnTo>
                  <a:lnTo>
                    <a:pt x="678" y="245"/>
                  </a:lnTo>
                  <a:lnTo>
                    <a:pt x="674" y="257"/>
                  </a:lnTo>
                  <a:lnTo>
                    <a:pt x="669" y="267"/>
                  </a:lnTo>
                  <a:lnTo>
                    <a:pt x="659" y="279"/>
                  </a:lnTo>
                  <a:lnTo>
                    <a:pt x="654" y="288"/>
                  </a:lnTo>
                  <a:lnTo>
                    <a:pt x="644" y="307"/>
                  </a:lnTo>
                  <a:lnTo>
                    <a:pt x="644" y="327"/>
                  </a:lnTo>
                  <a:lnTo>
                    <a:pt x="638" y="333"/>
                  </a:lnTo>
                  <a:lnTo>
                    <a:pt x="631" y="332"/>
                  </a:lnTo>
                  <a:lnTo>
                    <a:pt x="623" y="329"/>
                  </a:lnTo>
                  <a:lnTo>
                    <a:pt x="607" y="336"/>
                  </a:lnTo>
                  <a:lnTo>
                    <a:pt x="594" y="344"/>
                  </a:lnTo>
                  <a:lnTo>
                    <a:pt x="584" y="355"/>
                  </a:lnTo>
                  <a:lnTo>
                    <a:pt x="580" y="365"/>
                  </a:lnTo>
                  <a:lnTo>
                    <a:pt x="573" y="381"/>
                  </a:lnTo>
                  <a:lnTo>
                    <a:pt x="561" y="389"/>
                  </a:lnTo>
                  <a:lnTo>
                    <a:pt x="551" y="403"/>
                  </a:lnTo>
                  <a:lnTo>
                    <a:pt x="551" y="415"/>
                  </a:lnTo>
                  <a:lnTo>
                    <a:pt x="559" y="415"/>
                  </a:lnTo>
                  <a:lnTo>
                    <a:pt x="577" y="401"/>
                  </a:lnTo>
                  <a:lnTo>
                    <a:pt x="585" y="401"/>
                  </a:lnTo>
                  <a:lnTo>
                    <a:pt x="592" y="415"/>
                  </a:lnTo>
                  <a:lnTo>
                    <a:pt x="596" y="425"/>
                  </a:lnTo>
                  <a:lnTo>
                    <a:pt x="599" y="438"/>
                  </a:lnTo>
                  <a:lnTo>
                    <a:pt x="604" y="446"/>
                  </a:lnTo>
                  <a:lnTo>
                    <a:pt x="590" y="447"/>
                  </a:lnTo>
                  <a:lnTo>
                    <a:pt x="592" y="464"/>
                  </a:lnTo>
                  <a:lnTo>
                    <a:pt x="595" y="476"/>
                  </a:lnTo>
                  <a:lnTo>
                    <a:pt x="596" y="495"/>
                  </a:lnTo>
                  <a:lnTo>
                    <a:pt x="586" y="497"/>
                  </a:lnTo>
                  <a:lnTo>
                    <a:pt x="576" y="511"/>
                  </a:lnTo>
                  <a:lnTo>
                    <a:pt x="566" y="519"/>
                  </a:lnTo>
                  <a:lnTo>
                    <a:pt x="573" y="527"/>
                  </a:lnTo>
                  <a:lnTo>
                    <a:pt x="580" y="541"/>
                  </a:lnTo>
                  <a:lnTo>
                    <a:pt x="580" y="555"/>
                  </a:lnTo>
                  <a:lnTo>
                    <a:pt x="575" y="581"/>
                  </a:lnTo>
                  <a:lnTo>
                    <a:pt x="586" y="591"/>
                  </a:lnTo>
                  <a:lnTo>
                    <a:pt x="599" y="592"/>
                  </a:lnTo>
                  <a:lnTo>
                    <a:pt x="614" y="596"/>
                  </a:lnTo>
                  <a:lnTo>
                    <a:pt x="613" y="609"/>
                  </a:lnTo>
                  <a:lnTo>
                    <a:pt x="608" y="598"/>
                  </a:lnTo>
                  <a:lnTo>
                    <a:pt x="599" y="599"/>
                  </a:lnTo>
                  <a:lnTo>
                    <a:pt x="599" y="608"/>
                  </a:lnTo>
                  <a:close/>
                  <a:moveTo>
                    <a:pt x="674" y="791"/>
                  </a:moveTo>
                  <a:lnTo>
                    <a:pt x="677" y="780"/>
                  </a:lnTo>
                  <a:lnTo>
                    <a:pt x="682" y="771"/>
                  </a:lnTo>
                  <a:lnTo>
                    <a:pt x="693" y="755"/>
                  </a:lnTo>
                  <a:lnTo>
                    <a:pt x="703" y="735"/>
                  </a:lnTo>
                  <a:lnTo>
                    <a:pt x="692" y="725"/>
                  </a:lnTo>
                  <a:lnTo>
                    <a:pt x="699" y="705"/>
                  </a:lnTo>
                  <a:lnTo>
                    <a:pt x="702" y="690"/>
                  </a:lnTo>
                  <a:lnTo>
                    <a:pt x="700" y="680"/>
                  </a:lnTo>
                  <a:lnTo>
                    <a:pt x="689" y="680"/>
                  </a:lnTo>
                  <a:lnTo>
                    <a:pt x="683" y="692"/>
                  </a:lnTo>
                  <a:lnTo>
                    <a:pt x="679" y="704"/>
                  </a:lnTo>
                  <a:lnTo>
                    <a:pt x="669" y="711"/>
                  </a:lnTo>
                  <a:lnTo>
                    <a:pt x="660" y="716"/>
                  </a:lnTo>
                  <a:lnTo>
                    <a:pt x="645" y="716"/>
                  </a:lnTo>
                  <a:lnTo>
                    <a:pt x="645" y="728"/>
                  </a:lnTo>
                  <a:lnTo>
                    <a:pt x="650" y="740"/>
                  </a:lnTo>
                  <a:lnTo>
                    <a:pt x="652" y="749"/>
                  </a:lnTo>
                  <a:lnTo>
                    <a:pt x="644" y="761"/>
                  </a:lnTo>
                  <a:lnTo>
                    <a:pt x="640" y="767"/>
                  </a:lnTo>
                  <a:lnTo>
                    <a:pt x="647" y="770"/>
                  </a:lnTo>
                  <a:lnTo>
                    <a:pt x="650" y="781"/>
                  </a:lnTo>
                  <a:lnTo>
                    <a:pt x="653" y="792"/>
                  </a:lnTo>
                  <a:lnTo>
                    <a:pt x="661" y="799"/>
                  </a:lnTo>
                  <a:lnTo>
                    <a:pt x="671" y="801"/>
                  </a:lnTo>
                  <a:lnTo>
                    <a:pt x="674" y="791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 noChangeAspect="1"/>
            </p:cNvSpPr>
            <p:nvPr/>
          </p:nvSpPr>
          <p:spPr bwMode="gray">
            <a:xfrm>
              <a:off x="4038" y="3285"/>
              <a:ext cx="435" cy="184"/>
            </a:xfrm>
            <a:custGeom>
              <a:avLst/>
              <a:gdLst>
                <a:gd name="T0" fmla="*/ 115 w 407"/>
                <a:gd name="T1" fmla="*/ 154 h 172"/>
                <a:gd name="T2" fmla="*/ 125 w 407"/>
                <a:gd name="T3" fmla="*/ 130 h 172"/>
                <a:gd name="T4" fmla="*/ 94 w 407"/>
                <a:gd name="T5" fmla="*/ 85 h 172"/>
                <a:gd name="T6" fmla="*/ 63 w 407"/>
                <a:gd name="T7" fmla="*/ 54 h 172"/>
                <a:gd name="T8" fmla="*/ 48 w 407"/>
                <a:gd name="T9" fmla="*/ 33 h 172"/>
                <a:gd name="T10" fmla="*/ 35 w 407"/>
                <a:gd name="T11" fmla="*/ 22 h 172"/>
                <a:gd name="T12" fmla="*/ 0 w 407"/>
                <a:gd name="T13" fmla="*/ 22 h 172"/>
                <a:gd name="T14" fmla="*/ 19 w 407"/>
                <a:gd name="T15" fmla="*/ 0 h 172"/>
                <a:gd name="T16" fmla="*/ 41 w 407"/>
                <a:gd name="T17" fmla="*/ 2 h 172"/>
                <a:gd name="T18" fmla="*/ 62 w 407"/>
                <a:gd name="T19" fmla="*/ 5 h 172"/>
                <a:gd name="T20" fmla="*/ 89 w 407"/>
                <a:gd name="T21" fmla="*/ 3 h 172"/>
                <a:gd name="T22" fmla="*/ 113 w 407"/>
                <a:gd name="T23" fmla="*/ 13 h 172"/>
                <a:gd name="T24" fmla="*/ 149 w 407"/>
                <a:gd name="T25" fmla="*/ 5 h 172"/>
                <a:gd name="T26" fmla="*/ 161 w 407"/>
                <a:gd name="T27" fmla="*/ 20 h 172"/>
                <a:gd name="T28" fmla="*/ 185 w 407"/>
                <a:gd name="T29" fmla="*/ 22 h 172"/>
                <a:gd name="T30" fmla="*/ 209 w 407"/>
                <a:gd name="T31" fmla="*/ 22 h 172"/>
                <a:gd name="T32" fmla="*/ 214 w 407"/>
                <a:gd name="T33" fmla="*/ 37 h 172"/>
                <a:gd name="T34" fmla="*/ 244 w 407"/>
                <a:gd name="T35" fmla="*/ 37 h 172"/>
                <a:gd name="T36" fmla="*/ 275 w 407"/>
                <a:gd name="T37" fmla="*/ 32 h 172"/>
                <a:gd name="T38" fmla="*/ 300 w 407"/>
                <a:gd name="T39" fmla="*/ 17 h 172"/>
                <a:gd name="T40" fmla="*/ 329 w 407"/>
                <a:gd name="T41" fmla="*/ 15 h 172"/>
                <a:gd name="T42" fmla="*/ 343 w 407"/>
                <a:gd name="T43" fmla="*/ 25 h 172"/>
                <a:gd name="T44" fmla="*/ 333 w 407"/>
                <a:gd name="T45" fmla="*/ 45 h 172"/>
                <a:gd name="T46" fmla="*/ 358 w 407"/>
                <a:gd name="T47" fmla="*/ 50 h 172"/>
                <a:gd name="T48" fmla="*/ 384 w 407"/>
                <a:gd name="T49" fmla="*/ 61 h 172"/>
                <a:gd name="T50" fmla="*/ 380 w 407"/>
                <a:gd name="T51" fmla="*/ 72 h 172"/>
                <a:gd name="T52" fmla="*/ 373 w 407"/>
                <a:gd name="T53" fmla="*/ 84 h 172"/>
                <a:gd name="T54" fmla="*/ 389 w 407"/>
                <a:gd name="T55" fmla="*/ 90 h 172"/>
                <a:gd name="T56" fmla="*/ 406 w 407"/>
                <a:gd name="T57" fmla="*/ 97 h 172"/>
                <a:gd name="T58" fmla="*/ 407 w 407"/>
                <a:gd name="T59" fmla="*/ 118 h 172"/>
                <a:gd name="T60" fmla="*/ 389 w 407"/>
                <a:gd name="T61" fmla="*/ 118 h 172"/>
                <a:gd name="T62" fmla="*/ 383 w 407"/>
                <a:gd name="T63" fmla="*/ 126 h 172"/>
                <a:gd name="T64" fmla="*/ 361 w 407"/>
                <a:gd name="T65" fmla="*/ 125 h 172"/>
                <a:gd name="T66" fmla="*/ 337 w 407"/>
                <a:gd name="T67" fmla="*/ 123 h 172"/>
                <a:gd name="T68" fmla="*/ 329 w 407"/>
                <a:gd name="T69" fmla="*/ 133 h 172"/>
                <a:gd name="T70" fmla="*/ 313 w 407"/>
                <a:gd name="T71" fmla="*/ 133 h 172"/>
                <a:gd name="T72" fmla="*/ 294 w 407"/>
                <a:gd name="T73" fmla="*/ 133 h 172"/>
                <a:gd name="T74" fmla="*/ 271 w 407"/>
                <a:gd name="T75" fmla="*/ 140 h 172"/>
                <a:gd name="T76" fmla="*/ 260 w 407"/>
                <a:gd name="T77" fmla="*/ 147 h 172"/>
                <a:gd name="T78" fmla="*/ 245 w 407"/>
                <a:gd name="T79" fmla="*/ 159 h 172"/>
                <a:gd name="T80" fmla="*/ 236 w 407"/>
                <a:gd name="T81" fmla="*/ 172 h 172"/>
                <a:gd name="T82" fmla="*/ 224 w 407"/>
                <a:gd name="T83" fmla="*/ 162 h 172"/>
                <a:gd name="T84" fmla="*/ 212 w 407"/>
                <a:gd name="T85" fmla="*/ 154 h 172"/>
                <a:gd name="T86" fmla="*/ 195 w 407"/>
                <a:gd name="T87" fmla="*/ 144 h 172"/>
                <a:gd name="T88" fmla="*/ 179 w 407"/>
                <a:gd name="T89" fmla="*/ 140 h 172"/>
                <a:gd name="T90" fmla="*/ 168 w 407"/>
                <a:gd name="T91" fmla="*/ 154 h 172"/>
                <a:gd name="T92" fmla="*/ 158 w 407"/>
                <a:gd name="T93" fmla="*/ 152 h 172"/>
                <a:gd name="T94" fmla="*/ 140 w 407"/>
                <a:gd name="T95" fmla="*/ 163 h 172"/>
                <a:gd name="T96" fmla="*/ 127 w 407"/>
                <a:gd name="T97" fmla="*/ 158 h 172"/>
                <a:gd name="T98" fmla="*/ 115 w 407"/>
                <a:gd name="T99" fmla="*/ 154 h 17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07"/>
                <a:gd name="T151" fmla="*/ 0 h 172"/>
                <a:gd name="T152" fmla="*/ 407 w 407"/>
                <a:gd name="T153" fmla="*/ 172 h 17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07" h="172">
                  <a:moveTo>
                    <a:pt x="115" y="154"/>
                  </a:moveTo>
                  <a:lnTo>
                    <a:pt x="125" y="130"/>
                  </a:lnTo>
                  <a:lnTo>
                    <a:pt x="94" y="85"/>
                  </a:lnTo>
                  <a:lnTo>
                    <a:pt x="63" y="54"/>
                  </a:lnTo>
                  <a:lnTo>
                    <a:pt x="48" y="33"/>
                  </a:lnTo>
                  <a:lnTo>
                    <a:pt x="35" y="22"/>
                  </a:lnTo>
                  <a:lnTo>
                    <a:pt x="0" y="22"/>
                  </a:lnTo>
                  <a:lnTo>
                    <a:pt x="19" y="0"/>
                  </a:lnTo>
                  <a:lnTo>
                    <a:pt x="41" y="2"/>
                  </a:lnTo>
                  <a:lnTo>
                    <a:pt x="62" y="5"/>
                  </a:lnTo>
                  <a:lnTo>
                    <a:pt x="89" y="3"/>
                  </a:lnTo>
                  <a:lnTo>
                    <a:pt x="113" y="13"/>
                  </a:lnTo>
                  <a:lnTo>
                    <a:pt x="149" y="5"/>
                  </a:lnTo>
                  <a:lnTo>
                    <a:pt x="161" y="20"/>
                  </a:lnTo>
                  <a:lnTo>
                    <a:pt x="185" y="22"/>
                  </a:lnTo>
                  <a:lnTo>
                    <a:pt x="209" y="22"/>
                  </a:lnTo>
                  <a:lnTo>
                    <a:pt x="214" y="37"/>
                  </a:lnTo>
                  <a:lnTo>
                    <a:pt x="244" y="37"/>
                  </a:lnTo>
                  <a:lnTo>
                    <a:pt x="275" y="32"/>
                  </a:lnTo>
                  <a:lnTo>
                    <a:pt x="300" y="17"/>
                  </a:lnTo>
                  <a:lnTo>
                    <a:pt x="329" y="15"/>
                  </a:lnTo>
                  <a:lnTo>
                    <a:pt x="343" y="25"/>
                  </a:lnTo>
                  <a:lnTo>
                    <a:pt x="333" y="45"/>
                  </a:lnTo>
                  <a:lnTo>
                    <a:pt x="358" y="50"/>
                  </a:lnTo>
                  <a:lnTo>
                    <a:pt x="384" y="61"/>
                  </a:lnTo>
                  <a:lnTo>
                    <a:pt x="380" y="72"/>
                  </a:lnTo>
                  <a:lnTo>
                    <a:pt x="373" y="84"/>
                  </a:lnTo>
                  <a:lnTo>
                    <a:pt x="389" y="90"/>
                  </a:lnTo>
                  <a:lnTo>
                    <a:pt x="406" y="97"/>
                  </a:lnTo>
                  <a:lnTo>
                    <a:pt x="407" y="118"/>
                  </a:lnTo>
                  <a:lnTo>
                    <a:pt x="389" y="118"/>
                  </a:lnTo>
                  <a:lnTo>
                    <a:pt x="383" y="126"/>
                  </a:lnTo>
                  <a:lnTo>
                    <a:pt x="361" y="125"/>
                  </a:lnTo>
                  <a:lnTo>
                    <a:pt x="337" y="123"/>
                  </a:lnTo>
                  <a:lnTo>
                    <a:pt x="329" y="133"/>
                  </a:lnTo>
                  <a:lnTo>
                    <a:pt x="313" y="133"/>
                  </a:lnTo>
                  <a:lnTo>
                    <a:pt x="294" y="133"/>
                  </a:lnTo>
                  <a:lnTo>
                    <a:pt x="271" y="140"/>
                  </a:lnTo>
                  <a:lnTo>
                    <a:pt x="260" y="147"/>
                  </a:lnTo>
                  <a:lnTo>
                    <a:pt x="245" y="159"/>
                  </a:lnTo>
                  <a:lnTo>
                    <a:pt x="236" y="172"/>
                  </a:lnTo>
                  <a:lnTo>
                    <a:pt x="224" y="162"/>
                  </a:lnTo>
                  <a:lnTo>
                    <a:pt x="212" y="154"/>
                  </a:lnTo>
                  <a:lnTo>
                    <a:pt x="195" y="144"/>
                  </a:lnTo>
                  <a:lnTo>
                    <a:pt x="179" y="140"/>
                  </a:lnTo>
                  <a:lnTo>
                    <a:pt x="168" y="154"/>
                  </a:lnTo>
                  <a:lnTo>
                    <a:pt x="158" y="152"/>
                  </a:lnTo>
                  <a:lnTo>
                    <a:pt x="140" y="163"/>
                  </a:lnTo>
                  <a:lnTo>
                    <a:pt x="127" y="158"/>
                  </a:lnTo>
                  <a:lnTo>
                    <a:pt x="115" y="154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21"/>
            <p:cNvSpPr>
              <a:spLocks noChangeAspect="1" noEditPoints="1"/>
            </p:cNvSpPr>
            <p:nvPr/>
          </p:nvSpPr>
          <p:spPr bwMode="gray">
            <a:xfrm>
              <a:off x="2787" y="3538"/>
              <a:ext cx="436" cy="562"/>
            </a:xfrm>
            <a:custGeom>
              <a:avLst/>
              <a:gdLst>
                <a:gd name="T0" fmla="*/ 360 w 408"/>
                <a:gd name="T1" fmla="*/ 68 h 525"/>
                <a:gd name="T2" fmla="*/ 266 w 408"/>
                <a:gd name="T3" fmla="*/ 77 h 525"/>
                <a:gd name="T4" fmla="*/ 273 w 408"/>
                <a:gd name="T5" fmla="*/ 105 h 525"/>
                <a:gd name="T6" fmla="*/ 253 w 408"/>
                <a:gd name="T7" fmla="*/ 123 h 525"/>
                <a:gd name="T8" fmla="*/ 256 w 408"/>
                <a:gd name="T9" fmla="*/ 155 h 525"/>
                <a:gd name="T10" fmla="*/ 232 w 408"/>
                <a:gd name="T11" fmla="*/ 143 h 525"/>
                <a:gd name="T12" fmla="*/ 193 w 408"/>
                <a:gd name="T13" fmla="*/ 120 h 525"/>
                <a:gd name="T14" fmla="*/ 167 w 408"/>
                <a:gd name="T15" fmla="*/ 125 h 525"/>
                <a:gd name="T16" fmla="*/ 213 w 408"/>
                <a:gd name="T17" fmla="*/ 196 h 525"/>
                <a:gd name="T18" fmla="*/ 184 w 408"/>
                <a:gd name="T19" fmla="*/ 210 h 525"/>
                <a:gd name="T20" fmla="*/ 201 w 408"/>
                <a:gd name="T21" fmla="*/ 244 h 525"/>
                <a:gd name="T22" fmla="*/ 261 w 408"/>
                <a:gd name="T23" fmla="*/ 309 h 525"/>
                <a:gd name="T24" fmla="*/ 214 w 408"/>
                <a:gd name="T25" fmla="*/ 297 h 525"/>
                <a:gd name="T26" fmla="*/ 233 w 408"/>
                <a:gd name="T27" fmla="*/ 324 h 525"/>
                <a:gd name="T28" fmla="*/ 189 w 408"/>
                <a:gd name="T29" fmla="*/ 330 h 525"/>
                <a:gd name="T30" fmla="*/ 215 w 408"/>
                <a:gd name="T31" fmla="*/ 404 h 525"/>
                <a:gd name="T32" fmla="*/ 183 w 408"/>
                <a:gd name="T33" fmla="*/ 386 h 525"/>
                <a:gd name="T34" fmla="*/ 170 w 408"/>
                <a:gd name="T35" fmla="*/ 415 h 525"/>
                <a:gd name="T36" fmla="*/ 142 w 408"/>
                <a:gd name="T37" fmla="*/ 375 h 525"/>
                <a:gd name="T38" fmla="*/ 115 w 408"/>
                <a:gd name="T39" fmla="*/ 384 h 525"/>
                <a:gd name="T40" fmla="*/ 112 w 408"/>
                <a:gd name="T41" fmla="*/ 331 h 525"/>
                <a:gd name="T42" fmla="*/ 86 w 408"/>
                <a:gd name="T43" fmla="*/ 300 h 525"/>
                <a:gd name="T44" fmla="*/ 153 w 408"/>
                <a:gd name="T45" fmla="*/ 287 h 525"/>
                <a:gd name="T46" fmla="*/ 200 w 408"/>
                <a:gd name="T47" fmla="*/ 279 h 525"/>
                <a:gd name="T48" fmla="*/ 156 w 408"/>
                <a:gd name="T49" fmla="*/ 266 h 525"/>
                <a:gd name="T50" fmla="*/ 90 w 408"/>
                <a:gd name="T51" fmla="*/ 268 h 525"/>
                <a:gd name="T52" fmla="*/ 88 w 408"/>
                <a:gd name="T53" fmla="*/ 208 h 525"/>
                <a:gd name="T54" fmla="*/ 33 w 408"/>
                <a:gd name="T55" fmla="*/ 160 h 525"/>
                <a:gd name="T56" fmla="*/ 58 w 408"/>
                <a:gd name="T57" fmla="*/ 150 h 525"/>
                <a:gd name="T58" fmla="*/ 75 w 408"/>
                <a:gd name="T59" fmla="*/ 126 h 525"/>
                <a:gd name="T60" fmla="*/ 88 w 408"/>
                <a:gd name="T61" fmla="*/ 83 h 525"/>
                <a:gd name="T62" fmla="*/ 127 w 408"/>
                <a:gd name="T63" fmla="*/ 62 h 525"/>
                <a:gd name="T64" fmla="*/ 178 w 408"/>
                <a:gd name="T65" fmla="*/ 57 h 525"/>
                <a:gd name="T66" fmla="*/ 215 w 408"/>
                <a:gd name="T67" fmla="*/ 29 h 525"/>
                <a:gd name="T68" fmla="*/ 253 w 408"/>
                <a:gd name="T69" fmla="*/ 30 h 525"/>
                <a:gd name="T70" fmla="*/ 299 w 408"/>
                <a:gd name="T71" fmla="*/ 18 h 525"/>
                <a:gd name="T72" fmla="*/ 340 w 408"/>
                <a:gd name="T73" fmla="*/ 35 h 525"/>
                <a:gd name="T74" fmla="*/ 371 w 408"/>
                <a:gd name="T75" fmla="*/ 22 h 525"/>
                <a:gd name="T76" fmla="*/ 404 w 408"/>
                <a:gd name="T77" fmla="*/ 12 h 525"/>
                <a:gd name="T78" fmla="*/ 393 w 408"/>
                <a:gd name="T79" fmla="*/ 49 h 525"/>
                <a:gd name="T80" fmla="*/ 18 w 408"/>
                <a:gd name="T81" fmla="*/ 192 h 525"/>
                <a:gd name="T82" fmla="*/ 17 w 408"/>
                <a:gd name="T83" fmla="*/ 160 h 525"/>
                <a:gd name="T84" fmla="*/ 10 w 408"/>
                <a:gd name="T85" fmla="*/ 173 h 525"/>
                <a:gd name="T86" fmla="*/ 63 w 408"/>
                <a:gd name="T87" fmla="*/ 290 h 525"/>
                <a:gd name="T88" fmla="*/ 59 w 408"/>
                <a:gd name="T89" fmla="*/ 259 h 525"/>
                <a:gd name="T90" fmla="*/ 72 w 408"/>
                <a:gd name="T91" fmla="*/ 297 h 525"/>
                <a:gd name="T92" fmla="*/ 234 w 408"/>
                <a:gd name="T93" fmla="*/ 480 h 525"/>
                <a:gd name="T94" fmla="*/ 270 w 408"/>
                <a:gd name="T95" fmla="*/ 478 h 525"/>
                <a:gd name="T96" fmla="*/ 328 w 408"/>
                <a:gd name="T97" fmla="*/ 491 h 525"/>
                <a:gd name="T98" fmla="*/ 360 w 408"/>
                <a:gd name="T99" fmla="*/ 509 h 525"/>
                <a:gd name="T100" fmla="*/ 408 w 408"/>
                <a:gd name="T101" fmla="*/ 510 h 525"/>
                <a:gd name="T102" fmla="*/ 364 w 408"/>
                <a:gd name="T103" fmla="*/ 524 h 525"/>
                <a:gd name="T104" fmla="*/ 319 w 408"/>
                <a:gd name="T105" fmla="*/ 523 h 525"/>
                <a:gd name="T106" fmla="*/ 273 w 408"/>
                <a:gd name="T107" fmla="*/ 510 h 525"/>
                <a:gd name="T108" fmla="*/ 233 w 408"/>
                <a:gd name="T109" fmla="*/ 508 h 525"/>
                <a:gd name="T110" fmla="*/ 271 w 408"/>
                <a:gd name="T111" fmla="*/ 249 h 525"/>
                <a:gd name="T112" fmla="*/ 293 w 408"/>
                <a:gd name="T113" fmla="*/ 285 h 525"/>
                <a:gd name="T114" fmla="*/ 275 w 408"/>
                <a:gd name="T115" fmla="*/ 311 h 525"/>
                <a:gd name="T116" fmla="*/ 246 w 408"/>
                <a:gd name="T117" fmla="*/ 261 h 525"/>
                <a:gd name="T118" fmla="*/ 200 w 408"/>
                <a:gd name="T119" fmla="*/ 227 h 525"/>
                <a:gd name="T120" fmla="*/ 231 w 408"/>
                <a:gd name="T121" fmla="*/ 210 h 5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525"/>
                <a:gd name="T185" fmla="*/ 408 w 408"/>
                <a:gd name="T186" fmla="*/ 525 h 5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525">
                  <a:moveTo>
                    <a:pt x="388" y="74"/>
                  </a:moveTo>
                  <a:lnTo>
                    <a:pt x="381" y="72"/>
                  </a:lnTo>
                  <a:lnTo>
                    <a:pt x="360" y="68"/>
                  </a:lnTo>
                  <a:lnTo>
                    <a:pt x="322" y="64"/>
                  </a:lnTo>
                  <a:lnTo>
                    <a:pt x="275" y="62"/>
                  </a:lnTo>
                  <a:lnTo>
                    <a:pt x="266" y="77"/>
                  </a:lnTo>
                  <a:lnTo>
                    <a:pt x="247" y="80"/>
                  </a:lnTo>
                  <a:lnTo>
                    <a:pt x="256" y="98"/>
                  </a:lnTo>
                  <a:lnTo>
                    <a:pt x="273" y="105"/>
                  </a:lnTo>
                  <a:lnTo>
                    <a:pt x="278" y="125"/>
                  </a:lnTo>
                  <a:lnTo>
                    <a:pt x="272" y="132"/>
                  </a:lnTo>
                  <a:lnTo>
                    <a:pt x="253" y="123"/>
                  </a:lnTo>
                  <a:lnTo>
                    <a:pt x="243" y="119"/>
                  </a:lnTo>
                  <a:lnTo>
                    <a:pt x="262" y="145"/>
                  </a:lnTo>
                  <a:lnTo>
                    <a:pt x="256" y="155"/>
                  </a:lnTo>
                  <a:lnTo>
                    <a:pt x="237" y="124"/>
                  </a:lnTo>
                  <a:lnTo>
                    <a:pt x="228" y="124"/>
                  </a:lnTo>
                  <a:lnTo>
                    <a:pt x="232" y="143"/>
                  </a:lnTo>
                  <a:lnTo>
                    <a:pt x="227" y="151"/>
                  </a:lnTo>
                  <a:lnTo>
                    <a:pt x="199" y="127"/>
                  </a:lnTo>
                  <a:lnTo>
                    <a:pt x="193" y="120"/>
                  </a:lnTo>
                  <a:lnTo>
                    <a:pt x="210" y="83"/>
                  </a:lnTo>
                  <a:lnTo>
                    <a:pt x="192" y="78"/>
                  </a:lnTo>
                  <a:lnTo>
                    <a:pt x="167" y="125"/>
                  </a:lnTo>
                  <a:lnTo>
                    <a:pt x="182" y="154"/>
                  </a:lnTo>
                  <a:lnTo>
                    <a:pt x="198" y="177"/>
                  </a:lnTo>
                  <a:lnTo>
                    <a:pt x="213" y="196"/>
                  </a:lnTo>
                  <a:lnTo>
                    <a:pt x="197" y="210"/>
                  </a:lnTo>
                  <a:lnTo>
                    <a:pt x="189" y="207"/>
                  </a:lnTo>
                  <a:lnTo>
                    <a:pt x="184" y="210"/>
                  </a:lnTo>
                  <a:lnTo>
                    <a:pt x="174" y="223"/>
                  </a:lnTo>
                  <a:lnTo>
                    <a:pt x="184" y="237"/>
                  </a:lnTo>
                  <a:lnTo>
                    <a:pt x="201" y="244"/>
                  </a:lnTo>
                  <a:lnTo>
                    <a:pt x="234" y="256"/>
                  </a:lnTo>
                  <a:lnTo>
                    <a:pt x="253" y="277"/>
                  </a:lnTo>
                  <a:lnTo>
                    <a:pt x="261" y="309"/>
                  </a:lnTo>
                  <a:lnTo>
                    <a:pt x="251" y="314"/>
                  </a:lnTo>
                  <a:lnTo>
                    <a:pt x="235" y="304"/>
                  </a:lnTo>
                  <a:lnTo>
                    <a:pt x="214" y="297"/>
                  </a:lnTo>
                  <a:lnTo>
                    <a:pt x="207" y="307"/>
                  </a:lnTo>
                  <a:lnTo>
                    <a:pt x="222" y="315"/>
                  </a:lnTo>
                  <a:lnTo>
                    <a:pt x="233" y="324"/>
                  </a:lnTo>
                  <a:lnTo>
                    <a:pt x="225" y="342"/>
                  </a:lnTo>
                  <a:lnTo>
                    <a:pt x="201" y="334"/>
                  </a:lnTo>
                  <a:lnTo>
                    <a:pt x="189" y="330"/>
                  </a:lnTo>
                  <a:lnTo>
                    <a:pt x="198" y="352"/>
                  </a:lnTo>
                  <a:lnTo>
                    <a:pt x="208" y="372"/>
                  </a:lnTo>
                  <a:lnTo>
                    <a:pt x="215" y="404"/>
                  </a:lnTo>
                  <a:lnTo>
                    <a:pt x="199" y="411"/>
                  </a:lnTo>
                  <a:lnTo>
                    <a:pt x="191" y="393"/>
                  </a:lnTo>
                  <a:lnTo>
                    <a:pt x="183" y="386"/>
                  </a:lnTo>
                  <a:lnTo>
                    <a:pt x="177" y="391"/>
                  </a:lnTo>
                  <a:lnTo>
                    <a:pt x="177" y="411"/>
                  </a:lnTo>
                  <a:lnTo>
                    <a:pt x="170" y="415"/>
                  </a:lnTo>
                  <a:lnTo>
                    <a:pt x="161" y="394"/>
                  </a:lnTo>
                  <a:lnTo>
                    <a:pt x="152" y="380"/>
                  </a:lnTo>
                  <a:lnTo>
                    <a:pt x="142" y="375"/>
                  </a:lnTo>
                  <a:lnTo>
                    <a:pt x="143" y="385"/>
                  </a:lnTo>
                  <a:lnTo>
                    <a:pt x="129" y="391"/>
                  </a:lnTo>
                  <a:lnTo>
                    <a:pt x="115" y="384"/>
                  </a:lnTo>
                  <a:lnTo>
                    <a:pt x="112" y="369"/>
                  </a:lnTo>
                  <a:lnTo>
                    <a:pt x="117" y="351"/>
                  </a:lnTo>
                  <a:lnTo>
                    <a:pt x="112" y="331"/>
                  </a:lnTo>
                  <a:lnTo>
                    <a:pt x="106" y="324"/>
                  </a:lnTo>
                  <a:lnTo>
                    <a:pt x="84" y="314"/>
                  </a:lnTo>
                  <a:lnTo>
                    <a:pt x="86" y="300"/>
                  </a:lnTo>
                  <a:lnTo>
                    <a:pt x="101" y="294"/>
                  </a:lnTo>
                  <a:lnTo>
                    <a:pt x="123" y="280"/>
                  </a:lnTo>
                  <a:lnTo>
                    <a:pt x="153" y="287"/>
                  </a:lnTo>
                  <a:lnTo>
                    <a:pt x="179" y="297"/>
                  </a:lnTo>
                  <a:lnTo>
                    <a:pt x="188" y="302"/>
                  </a:lnTo>
                  <a:lnTo>
                    <a:pt x="200" y="279"/>
                  </a:lnTo>
                  <a:lnTo>
                    <a:pt x="189" y="268"/>
                  </a:lnTo>
                  <a:lnTo>
                    <a:pt x="172" y="255"/>
                  </a:lnTo>
                  <a:lnTo>
                    <a:pt x="156" y="266"/>
                  </a:lnTo>
                  <a:lnTo>
                    <a:pt x="141" y="254"/>
                  </a:lnTo>
                  <a:lnTo>
                    <a:pt x="113" y="260"/>
                  </a:lnTo>
                  <a:lnTo>
                    <a:pt x="90" y="268"/>
                  </a:lnTo>
                  <a:lnTo>
                    <a:pt x="80" y="249"/>
                  </a:lnTo>
                  <a:lnTo>
                    <a:pt x="98" y="227"/>
                  </a:lnTo>
                  <a:lnTo>
                    <a:pt x="88" y="208"/>
                  </a:lnTo>
                  <a:lnTo>
                    <a:pt x="66" y="212"/>
                  </a:lnTo>
                  <a:lnTo>
                    <a:pt x="47" y="175"/>
                  </a:lnTo>
                  <a:lnTo>
                    <a:pt x="33" y="160"/>
                  </a:lnTo>
                  <a:lnTo>
                    <a:pt x="39" y="150"/>
                  </a:lnTo>
                  <a:lnTo>
                    <a:pt x="50" y="154"/>
                  </a:lnTo>
                  <a:lnTo>
                    <a:pt x="58" y="150"/>
                  </a:lnTo>
                  <a:lnTo>
                    <a:pt x="65" y="143"/>
                  </a:lnTo>
                  <a:lnTo>
                    <a:pt x="71" y="134"/>
                  </a:lnTo>
                  <a:lnTo>
                    <a:pt x="75" y="126"/>
                  </a:lnTo>
                  <a:lnTo>
                    <a:pt x="81" y="114"/>
                  </a:lnTo>
                  <a:lnTo>
                    <a:pt x="81" y="100"/>
                  </a:lnTo>
                  <a:lnTo>
                    <a:pt x="88" y="83"/>
                  </a:lnTo>
                  <a:lnTo>
                    <a:pt x="95" y="81"/>
                  </a:lnTo>
                  <a:lnTo>
                    <a:pt x="112" y="83"/>
                  </a:lnTo>
                  <a:lnTo>
                    <a:pt x="127" y="62"/>
                  </a:lnTo>
                  <a:lnTo>
                    <a:pt x="146" y="58"/>
                  </a:lnTo>
                  <a:lnTo>
                    <a:pt x="163" y="61"/>
                  </a:lnTo>
                  <a:lnTo>
                    <a:pt x="178" y="57"/>
                  </a:lnTo>
                  <a:lnTo>
                    <a:pt x="194" y="38"/>
                  </a:lnTo>
                  <a:lnTo>
                    <a:pt x="210" y="33"/>
                  </a:lnTo>
                  <a:lnTo>
                    <a:pt x="215" y="29"/>
                  </a:lnTo>
                  <a:lnTo>
                    <a:pt x="220" y="39"/>
                  </a:lnTo>
                  <a:lnTo>
                    <a:pt x="237" y="31"/>
                  </a:lnTo>
                  <a:lnTo>
                    <a:pt x="253" y="30"/>
                  </a:lnTo>
                  <a:lnTo>
                    <a:pt x="267" y="27"/>
                  </a:lnTo>
                  <a:lnTo>
                    <a:pt x="283" y="23"/>
                  </a:lnTo>
                  <a:lnTo>
                    <a:pt x="299" y="18"/>
                  </a:lnTo>
                  <a:lnTo>
                    <a:pt x="309" y="31"/>
                  </a:lnTo>
                  <a:lnTo>
                    <a:pt x="325" y="35"/>
                  </a:lnTo>
                  <a:lnTo>
                    <a:pt x="340" y="35"/>
                  </a:lnTo>
                  <a:lnTo>
                    <a:pt x="357" y="38"/>
                  </a:lnTo>
                  <a:lnTo>
                    <a:pt x="368" y="40"/>
                  </a:lnTo>
                  <a:lnTo>
                    <a:pt x="371" y="22"/>
                  </a:lnTo>
                  <a:lnTo>
                    <a:pt x="383" y="1"/>
                  </a:lnTo>
                  <a:lnTo>
                    <a:pt x="399" y="0"/>
                  </a:lnTo>
                  <a:lnTo>
                    <a:pt x="404" y="12"/>
                  </a:lnTo>
                  <a:lnTo>
                    <a:pt x="403" y="27"/>
                  </a:lnTo>
                  <a:lnTo>
                    <a:pt x="397" y="40"/>
                  </a:lnTo>
                  <a:lnTo>
                    <a:pt x="393" y="49"/>
                  </a:lnTo>
                  <a:lnTo>
                    <a:pt x="385" y="62"/>
                  </a:lnTo>
                  <a:lnTo>
                    <a:pt x="388" y="74"/>
                  </a:lnTo>
                  <a:close/>
                  <a:moveTo>
                    <a:pt x="18" y="192"/>
                  </a:moveTo>
                  <a:lnTo>
                    <a:pt x="27" y="197"/>
                  </a:lnTo>
                  <a:lnTo>
                    <a:pt x="30" y="182"/>
                  </a:lnTo>
                  <a:lnTo>
                    <a:pt x="17" y="160"/>
                  </a:lnTo>
                  <a:lnTo>
                    <a:pt x="6" y="159"/>
                  </a:lnTo>
                  <a:lnTo>
                    <a:pt x="0" y="162"/>
                  </a:lnTo>
                  <a:lnTo>
                    <a:pt x="10" y="173"/>
                  </a:lnTo>
                  <a:lnTo>
                    <a:pt x="12" y="186"/>
                  </a:lnTo>
                  <a:lnTo>
                    <a:pt x="18" y="192"/>
                  </a:lnTo>
                  <a:close/>
                  <a:moveTo>
                    <a:pt x="63" y="290"/>
                  </a:moveTo>
                  <a:lnTo>
                    <a:pt x="55" y="283"/>
                  </a:lnTo>
                  <a:lnTo>
                    <a:pt x="49" y="269"/>
                  </a:lnTo>
                  <a:lnTo>
                    <a:pt x="59" y="259"/>
                  </a:lnTo>
                  <a:lnTo>
                    <a:pt x="67" y="270"/>
                  </a:lnTo>
                  <a:lnTo>
                    <a:pt x="72" y="281"/>
                  </a:lnTo>
                  <a:lnTo>
                    <a:pt x="72" y="297"/>
                  </a:lnTo>
                  <a:lnTo>
                    <a:pt x="63" y="290"/>
                  </a:lnTo>
                  <a:close/>
                  <a:moveTo>
                    <a:pt x="234" y="497"/>
                  </a:moveTo>
                  <a:lnTo>
                    <a:pt x="234" y="480"/>
                  </a:lnTo>
                  <a:lnTo>
                    <a:pt x="244" y="483"/>
                  </a:lnTo>
                  <a:lnTo>
                    <a:pt x="257" y="492"/>
                  </a:lnTo>
                  <a:lnTo>
                    <a:pt x="270" y="478"/>
                  </a:lnTo>
                  <a:lnTo>
                    <a:pt x="275" y="493"/>
                  </a:lnTo>
                  <a:lnTo>
                    <a:pt x="302" y="494"/>
                  </a:lnTo>
                  <a:lnTo>
                    <a:pt x="328" y="491"/>
                  </a:lnTo>
                  <a:lnTo>
                    <a:pt x="345" y="494"/>
                  </a:lnTo>
                  <a:lnTo>
                    <a:pt x="362" y="496"/>
                  </a:lnTo>
                  <a:lnTo>
                    <a:pt x="360" y="509"/>
                  </a:lnTo>
                  <a:lnTo>
                    <a:pt x="374" y="505"/>
                  </a:lnTo>
                  <a:lnTo>
                    <a:pt x="400" y="499"/>
                  </a:lnTo>
                  <a:lnTo>
                    <a:pt x="408" y="510"/>
                  </a:lnTo>
                  <a:lnTo>
                    <a:pt x="399" y="521"/>
                  </a:lnTo>
                  <a:lnTo>
                    <a:pt x="379" y="525"/>
                  </a:lnTo>
                  <a:lnTo>
                    <a:pt x="364" y="524"/>
                  </a:lnTo>
                  <a:lnTo>
                    <a:pt x="349" y="524"/>
                  </a:lnTo>
                  <a:lnTo>
                    <a:pt x="333" y="524"/>
                  </a:lnTo>
                  <a:lnTo>
                    <a:pt x="319" y="523"/>
                  </a:lnTo>
                  <a:lnTo>
                    <a:pt x="302" y="520"/>
                  </a:lnTo>
                  <a:lnTo>
                    <a:pt x="286" y="513"/>
                  </a:lnTo>
                  <a:lnTo>
                    <a:pt x="273" y="510"/>
                  </a:lnTo>
                  <a:lnTo>
                    <a:pt x="258" y="509"/>
                  </a:lnTo>
                  <a:lnTo>
                    <a:pt x="245" y="509"/>
                  </a:lnTo>
                  <a:lnTo>
                    <a:pt x="233" y="508"/>
                  </a:lnTo>
                  <a:lnTo>
                    <a:pt x="234" y="497"/>
                  </a:lnTo>
                  <a:close/>
                  <a:moveTo>
                    <a:pt x="260" y="235"/>
                  </a:moveTo>
                  <a:lnTo>
                    <a:pt x="271" y="249"/>
                  </a:lnTo>
                  <a:lnTo>
                    <a:pt x="276" y="256"/>
                  </a:lnTo>
                  <a:lnTo>
                    <a:pt x="281" y="268"/>
                  </a:lnTo>
                  <a:lnTo>
                    <a:pt x="293" y="285"/>
                  </a:lnTo>
                  <a:lnTo>
                    <a:pt x="299" y="304"/>
                  </a:lnTo>
                  <a:lnTo>
                    <a:pt x="292" y="314"/>
                  </a:lnTo>
                  <a:lnTo>
                    <a:pt x="275" y="311"/>
                  </a:lnTo>
                  <a:lnTo>
                    <a:pt x="271" y="299"/>
                  </a:lnTo>
                  <a:lnTo>
                    <a:pt x="258" y="278"/>
                  </a:lnTo>
                  <a:lnTo>
                    <a:pt x="246" y="261"/>
                  </a:lnTo>
                  <a:lnTo>
                    <a:pt x="229" y="245"/>
                  </a:lnTo>
                  <a:lnTo>
                    <a:pt x="217" y="241"/>
                  </a:lnTo>
                  <a:lnTo>
                    <a:pt x="200" y="227"/>
                  </a:lnTo>
                  <a:lnTo>
                    <a:pt x="208" y="221"/>
                  </a:lnTo>
                  <a:lnTo>
                    <a:pt x="220" y="215"/>
                  </a:lnTo>
                  <a:lnTo>
                    <a:pt x="231" y="210"/>
                  </a:lnTo>
                  <a:lnTo>
                    <a:pt x="252" y="223"/>
                  </a:lnTo>
                  <a:lnTo>
                    <a:pt x="260" y="235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2"/>
            <p:cNvSpPr>
              <a:spLocks noChangeAspect="1"/>
            </p:cNvSpPr>
            <p:nvPr/>
          </p:nvSpPr>
          <p:spPr bwMode="gray">
            <a:xfrm>
              <a:off x="2602" y="2967"/>
              <a:ext cx="381" cy="247"/>
            </a:xfrm>
            <a:custGeom>
              <a:avLst/>
              <a:gdLst>
                <a:gd name="T0" fmla="*/ 49 w 356"/>
                <a:gd name="T1" fmla="*/ 42 h 231"/>
                <a:gd name="T2" fmla="*/ 48 w 356"/>
                <a:gd name="T3" fmla="*/ 60 h 231"/>
                <a:gd name="T4" fmla="*/ 24 w 356"/>
                <a:gd name="T5" fmla="*/ 61 h 231"/>
                <a:gd name="T6" fmla="*/ 14 w 356"/>
                <a:gd name="T7" fmla="*/ 81 h 231"/>
                <a:gd name="T8" fmla="*/ 29 w 356"/>
                <a:gd name="T9" fmla="*/ 89 h 231"/>
                <a:gd name="T10" fmla="*/ 14 w 356"/>
                <a:gd name="T11" fmla="*/ 113 h 231"/>
                <a:gd name="T12" fmla="*/ 1 w 356"/>
                <a:gd name="T13" fmla="*/ 126 h 231"/>
                <a:gd name="T14" fmla="*/ 5 w 356"/>
                <a:gd name="T15" fmla="*/ 139 h 231"/>
                <a:gd name="T16" fmla="*/ 21 w 356"/>
                <a:gd name="T17" fmla="*/ 151 h 231"/>
                <a:gd name="T18" fmla="*/ 49 w 356"/>
                <a:gd name="T19" fmla="*/ 173 h 231"/>
                <a:gd name="T20" fmla="*/ 66 w 356"/>
                <a:gd name="T21" fmla="*/ 196 h 231"/>
                <a:gd name="T22" fmla="*/ 90 w 356"/>
                <a:gd name="T23" fmla="*/ 220 h 231"/>
                <a:gd name="T24" fmla="*/ 127 w 356"/>
                <a:gd name="T25" fmla="*/ 229 h 231"/>
                <a:gd name="T26" fmla="*/ 157 w 356"/>
                <a:gd name="T27" fmla="*/ 221 h 231"/>
                <a:gd name="T28" fmla="*/ 188 w 356"/>
                <a:gd name="T29" fmla="*/ 209 h 231"/>
                <a:gd name="T30" fmla="*/ 210 w 356"/>
                <a:gd name="T31" fmla="*/ 190 h 231"/>
                <a:gd name="T32" fmla="*/ 234 w 356"/>
                <a:gd name="T33" fmla="*/ 199 h 231"/>
                <a:gd name="T34" fmla="*/ 261 w 356"/>
                <a:gd name="T35" fmla="*/ 176 h 231"/>
                <a:gd name="T36" fmla="*/ 284 w 356"/>
                <a:gd name="T37" fmla="*/ 132 h 231"/>
                <a:gd name="T38" fmla="*/ 321 w 356"/>
                <a:gd name="T39" fmla="*/ 82 h 231"/>
                <a:gd name="T40" fmla="*/ 345 w 356"/>
                <a:gd name="T41" fmla="*/ 60 h 231"/>
                <a:gd name="T42" fmla="*/ 346 w 356"/>
                <a:gd name="T43" fmla="*/ 41 h 231"/>
                <a:gd name="T44" fmla="*/ 327 w 356"/>
                <a:gd name="T45" fmla="*/ 14 h 231"/>
                <a:gd name="T46" fmla="*/ 312 w 356"/>
                <a:gd name="T47" fmla="*/ 12 h 231"/>
                <a:gd name="T48" fmla="*/ 282 w 356"/>
                <a:gd name="T49" fmla="*/ 7 h 231"/>
                <a:gd name="T50" fmla="*/ 261 w 356"/>
                <a:gd name="T51" fmla="*/ 0 h 231"/>
                <a:gd name="T52" fmla="*/ 242 w 356"/>
                <a:gd name="T53" fmla="*/ 5 h 231"/>
                <a:gd name="T54" fmla="*/ 222 w 356"/>
                <a:gd name="T55" fmla="*/ 36 h 231"/>
                <a:gd name="T56" fmla="*/ 194 w 356"/>
                <a:gd name="T57" fmla="*/ 41 h 231"/>
                <a:gd name="T58" fmla="*/ 179 w 356"/>
                <a:gd name="T59" fmla="*/ 56 h 231"/>
                <a:gd name="T60" fmla="*/ 161 w 356"/>
                <a:gd name="T61" fmla="*/ 51 h 231"/>
                <a:gd name="T62" fmla="*/ 152 w 356"/>
                <a:gd name="T63" fmla="*/ 67 h 231"/>
                <a:gd name="T64" fmla="*/ 111 w 356"/>
                <a:gd name="T65" fmla="*/ 64 h 231"/>
                <a:gd name="T66" fmla="*/ 81 w 356"/>
                <a:gd name="T67" fmla="*/ 63 h 231"/>
                <a:gd name="T68" fmla="*/ 65 w 356"/>
                <a:gd name="T69" fmla="*/ 43 h 23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6"/>
                <a:gd name="T106" fmla="*/ 0 h 231"/>
                <a:gd name="T107" fmla="*/ 356 w 356"/>
                <a:gd name="T108" fmla="*/ 231 h 23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6" h="231">
                  <a:moveTo>
                    <a:pt x="58" y="39"/>
                  </a:moveTo>
                  <a:lnTo>
                    <a:pt x="49" y="42"/>
                  </a:lnTo>
                  <a:lnTo>
                    <a:pt x="49" y="53"/>
                  </a:lnTo>
                  <a:lnTo>
                    <a:pt x="48" y="60"/>
                  </a:lnTo>
                  <a:lnTo>
                    <a:pt x="36" y="61"/>
                  </a:lnTo>
                  <a:lnTo>
                    <a:pt x="24" y="61"/>
                  </a:lnTo>
                  <a:lnTo>
                    <a:pt x="14" y="66"/>
                  </a:lnTo>
                  <a:lnTo>
                    <a:pt x="14" y="81"/>
                  </a:lnTo>
                  <a:lnTo>
                    <a:pt x="19" y="86"/>
                  </a:lnTo>
                  <a:lnTo>
                    <a:pt x="29" y="89"/>
                  </a:lnTo>
                  <a:lnTo>
                    <a:pt x="23" y="99"/>
                  </a:lnTo>
                  <a:lnTo>
                    <a:pt x="14" y="113"/>
                  </a:lnTo>
                  <a:lnTo>
                    <a:pt x="8" y="121"/>
                  </a:lnTo>
                  <a:lnTo>
                    <a:pt x="1" y="126"/>
                  </a:lnTo>
                  <a:lnTo>
                    <a:pt x="0" y="134"/>
                  </a:lnTo>
                  <a:lnTo>
                    <a:pt x="5" y="139"/>
                  </a:lnTo>
                  <a:lnTo>
                    <a:pt x="11" y="145"/>
                  </a:lnTo>
                  <a:lnTo>
                    <a:pt x="21" y="151"/>
                  </a:lnTo>
                  <a:lnTo>
                    <a:pt x="28" y="158"/>
                  </a:lnTo>
                  <a:lnTo>
                    <a:pt x="49" y="173"/>
                  </a:lnTo>
                  <a:lnTo>
                    <a:pt x="59" y="182"/>
                  </a:lnTo>
                  <a:lnTo>
                    <a:pt x="66" y="196"/>
                  </a:lnTo>
                  <a:lnTo>
                    <a:pt x="78" y="211"/>
                  </a:lnTo>
                  <a:lnTo>
                    <a:pt x="90" y="220"/>
                  </a:lnTo>
                  <a:lnTo>
                    <a:pt x="101" y="231"/>
                  </a:lnTo>
                  <a:lnTo>
                    <a:pt x="127" y="229"/>
                  </a:lnTo>
                  <a:lnTo>
                    <a:pt x="139" y="218"/>
                  </a:lnTo>
                  <a:lnTo>
                    <a:pt x="157" y="221"/>
                  </a:lnTo>
                  <a:lnTo>
                    <a:pt x="173" y="216"/>
                  </a:lnTo>
                  <a:lnTo>
                    <a:pt x="188" y="209"/>
                  </a:lnTo>
                  <a:lnTo>
                    <a:pt x="196" y="200"/>
                  </a:lnTo>
                  <a:lnTo>
                    <a:pt x="210" y="190"/>
                  </a:lnTo>
                  <a:lnTo>
                    <a:pt x="222" y="197"/>
                  </a:lnTo>
                  <a:lnTo>
                    <a:pt x="234" y="199"/>
                  </a:lnTo>
                  <a:lnTo>
                    <a:pt x="251" y="190"/>
                  </a:lnTo>
                  <a:lnTo>
                    <a:pt x="261" y="176"/>
                  </a:lnTo>
                  <a:lnTo>
                    <a:pt x="275" y="151"/>
                  </a:lnTo>
                  <a:lnTo>
                    <a:pt x="284" y="132"/>
                  </a:lnTo>
                  <a:lnTo>
                    <a:pt x="299" y="103"/>
                  </a:lnTo>
                  <a:lnTo>
                    <a:pt x="321" y="82"/>
                  </a:lnTo>
                  <a:lnTo>
                    <a:pt x="331" y="68"/>
                  </a:lnTo>
                  <a:lnTo>
                    <a:pt x="345" y="60"/>
                  </a:lnTo>
                  <a:lnTo>
                    <a:pt x="356" y="46"/>
                  </a:lnTo>
                  <a:lnTo>
                    <a:pt x="346" y="41"/>
                  </a:lnTo>
                  <a:lnTo>
                    <a:pt x="335" y="30"/>
                  </a:lnTo>
                  <a:lnTo>
                    <a:pt x="327" y="14"/>
                  </a:lnTo>
                  <a:lnTo>
                    <a:pt x="320" y="7"/>
                  </a:lnTo>
                  <a:lnTo>
                    <a:pt x="312" y="12"/>
                  </a:lnTo>
                  <a:lnTo>
                    <a:pt x="297" y="14"/>
                  </a:lnTo>
                  <a:lnTo>
                    <a:pt x="282" y="7"/>
                  </a:lnTo>
                  <a:lnTo>
                    <a:pt x="273" y="0"/>
                  </a:lnTo>
                  <a:lnTo>
                    <a:pt x="261" y="0"/>
                  </a:lnTo>
                  <a:lnTo>
                    <a:pt x="251" y="4"/>
                  </a:lnTo>
                  <a:lnTo>
                    <a:pt x="242" y="5"/>
                  </a:lnTo>
                  <a:lnTo>
                    <a:pt x="234" y="21"/>
                  </a:lnTo>
                  <a:lnTo>
                    <a:pt x="222" y="36"/>
                  </a:lnTo>
                  <a:lnTo>
                    <a:pt x="206" y="36"/>
                  </a:lnTo>
                  <a:lnTo>
                    <a:pt x="194" y="41"/>
                  </a:lnTo>
                  <a:lnTo>
                    <a:pt x="183" y="42"/>
                  </a:lnTo>
                  <a:lnTo>
                    <a:pt x="179" y="56"/>
                  </a:lnTo>
                  <a:lnTo>
                    <a:pt x="172" y="52"/>
                  </a:lnTo>
                  <a:lnTo>
                    <a:pt x="161" y="51"/>
                  </a:lnTo>
                  <a:lnTo>
                    <a:pt x="157" y="61"/>
                  </a:lnTo>
                  <a:lnTo>
                    <a:pt x="152" y="67"/>
                  </a:lnTo>
                  <a:lnTo>
                    <a:pt x="134" y="62"/>
                  </a:lnTo>
                  <a:lnTo>
                    <a:pt x="111" y="64"/>
                  </a:lnTo>
                  <a:lnTo>
                    <a:pt x="94" y="66"/>
                  </a:lnTo>
                  <a:lnTo>
                    <a:pt x="81" y="63"/>
                  </a:lnTo>
                  <a:lnTo>
                    <a:pt x="75" y="52"/>
                  </a:lnTo>
                  <a:lnTo>
                    <a:pt x="65" y="43"/>
                  </a:lnTo>
                  <a:lnTo>
                    <a:pt x="58" y="39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3"/>
            <p:cNvSpPr>
              <a:spLocks noChangeAspect="1"/>
            </p:cNvSpPr>
            <p:nvPr/>
          </p:nvSpPr>
          <p:spPr bwMode="gray">
            <a:xfrm>
              <a:off x="1228" y="2146"/>
              <a:ext cx="264" cy="309"/>
            </a:xfrm>
            <a:custGeom>
              <a:avLst/>
              <a:gdLst>
                <a:gd name="T0" fmla="*/ 180 w 247"/>
                <a:gd name="T1" fmla="*/ 251 h 289"/>
                <a:gd name="T2" fmla="*/ 120 w 247"/>
                <a:gd name="T3" fmla="*/ 269 h 289"/>
                <a:gd name="T4" fmla="*/ 59 w 247"/>
                <a:gd name="T5" fmla="*/ 267 h 289"/>
                <a:gd name="T6" fmla="*/ 34 w 247"/>
                <a:gd name="T7" fmla="*/ 274 h 289"/>
                <a:gd name="T8" fmla="*/ 26 w 247"/>
                <a:gd name="T9" fmla="*/ 243 h 289"/>
                <a:gd name="T10" fmla="*/ 0 w 247"/>
                <a:gd name="T11" fmla="*/ 235 h 289"/>
                <a:gd name="T12" fmla="*/ 21 w 247"/>
                <a:gd name="T13" fmla="*/ 220 h 289"/>
                <a:gd name="T14" fmla="*/ 15 w 247"/>
                <a:gd name="T15" fmla="*/ 201 h 289"/>
                <a:gd name="T16" fmla="*/ 38 w 247"/>
                <a:gd name="T17" fmla="*/ 206 h 289"/>
                <a:gd name="T18" fmla="*/ 58 w 247"/>
                <a:gd name="T19" fmla="*/ 196 h 289"/>
                <a:gd name="T20" fmla="*/ 90 w 247"/>
                <a:gd name="T21" fmla="*/ 187 h 289"/>
                <a:gd name="T22" fmla="*/ 69 w 247"/>
                <a:gd name="T23" fmla="*/ 173 h 289"/>
                <a:gd name="T24" fmla="*/ 68 w 247"/>
                <a:gd name="T25" fmla="*/ 156 h 289"/>
                <a:gd name="T26" fmla="*/ 84 w 247"/>
                <a:gd name="T27" fmla="*/ 126 h 289"/>
                <a:gd name="T28" fmla="*/ 70 w 247"/>
                <a:gd name="T29" fmla="*/ 109 h 289"/>
                <a:gd name="T30" fmla="*/ 98 w 247"/>
                <a:gd name="T31" fmla="*/ 78 h 289"/>
                <a:gd name="T32" fmla="*/ 95 w 247"/>
                <a:gd name="T33" fmla="*/ 49 h 289"/>
                <a:gd name="T34" fmla="*/ 116 w 247"/>
                <a:gd name="T35" fmla="*/ 45 h 289"/>
                <a:gd name="T36" fmla="*/ 135 w 247"/>
                <a:gd name="T37" fmla="*/ 56 h 289"/>
                <a:gd name="T38" fmla="*/ 152 w 247"/>
                <a:gd name="T39" fmla="*/ 64 h 289"/>
                <a:gd name="T40" fmla="*/ 180 w 247"/>
                <a:gd name="T41" fmla="*/ 49 h 289"/>
                <a:gd name="T42" fmla="*/ 177 w 247"/>
                <a:gd name="T43" fmla="*/ 20 h 289"/>
                <a:gd name="T44" fmla="*/ 216 w 247"/>
                <a:gd name="T45" fmla="*/ 4 h 289"/>
                <a:gd name="T46" fmla="*/ 234 w 247"/>
                <a:gd name="T47" fmla="*/ 40 h 289"/>
                <a:gd name="T48" fmla="*/ 202 w 247"/>
                <a:gd name="T49" fmla="*/ 59 h 289"/>
                <a:gd name="T50" fmla="*/ 197 w 247"/>
                <a:gd name="T51" fmla="*/ 94 h 289"/>
                <a:gd name="T52" fmla="*/ 218 w 247"/>
                <a:gd name="T53" fmla="*/ 97 h 289"/>
                <a:gd name="T54" fmla="*/ 233 w 247"/>
                <a:gd name="T55" fmla="*/ 101 h 289"/>
                <a:gd name="T56" fmla="*/ 247 w 247"/>
                <a:gd name="T57" fmla="*/ 124 h 289"/>
                <a:gd name="T58" fmla="*/ 244 w 247"/>
                <a:gd name="T59" fmla="*/ 160 h 289"/>
                <a:gd name="T60" fmla="*/ 238 w 247"/>
                <a:gd name="T61" fmla="*/ 196 h 289"/>
                <a:gd name="T62" fmla="*/ 224 w 247"/>
                <a:gd name="T63" fmla="*/ 244 h 289"/>
                <a:gd name="T64" fmla="*/ 209 w 247"/>
                <a:gd name="T65" fmla="*/ 277 h 28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47"/>
                <a:gd name="T100" fmla="*/ 0 h 289"/>
                <a:gd name="T101" fmla="*/ 247 w 247"/>
                <a:gd name="T102" fmla="*/ 289 h 28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47" h="289">
                  <a:moveTo>
                    <a:pt x="209" y="277"/>
                  </a:moveTo>
                  <a:lnTo>
                    <a:pt x="180" y="251"/>
                  </a:lnTo>
                  <a:lnTo>
                    <a:pt x="153" y="263"/>
                  </a:lnTo>
                  <a:lnTo>
                    <a:pt x="120" y="269"/>
                  </a:lnTo>
                  <a:lnTo>
                    <a:pt x="91" y="268"/>
                  </a:lnTo>
                  <a:lnTo>
                    <a:pt x="59" y="267"/>
                  </a:lnTo>
                  <a:lnTo>
                    <a:pt x="44" y="289"/>
                  </a:lnTo>
                  <a:lnTo>
                    <a:pt x="34" y="274"/>
                  </a:lnTo>
                  <a:lnTo>
                    <a:pt x="35" y="252"/>
                  </a:lnTo>
                  <a:lnTo>
                    <a:pt x="26" y="243"/>
                  </a:lnTo>
                  <a:lnTo>
                    <a:pt x="7" y="247"/>
                  </a:lnTo>
                  <a:lnTo>
                    <a:pt x="0" y="235"/>
                  </a:lnTo>
                  <a:lnTo>
                    <a:pt x="14" y="228"/>
                  </a:lnTo>
                  <a:lnTo>
                    <a:pt x="21" y="220"/>
                  </a:lnTo>
                  <a:lnTo>
                    <a:pt x="10" y="213"/>
                  </a:lnTo>
                  <a:lnTo>
                    <a:pt x="15" y="201"/>
                  </a:lnTo>
                  <a:lnTo>
                    <a:pt x="27" y="202"/>
                  </a:lnTo>
                  <a:lnTo>
                    <a:pt x="38" y="206"/>
                  </a:lnTo>
                  <a:lnTo>
                    <a:pt x="46" y="193"/>
                  </a:lnTo>
                  <a:lnTo>
                    <a:pt x="58" y="196"/>
                  </a:lnTo>
                  <a:lnTo>
                    <a:pt x="74" y="188"/>
                  </a:lnTo>
                  <a:lnTo>
                    <a:pt x="90" y="187"/>
                  </a:lnTo>
                  <a:lnTo>
                    <a:pt x="86" y="165"/>
                  </a:lnTo>
                  <a:lnTo>
                    <a:pt x="69" y="173"/>
                  </a:lnTo>
                  <a:lnTo>
                    <a:pt x="58" y="169"/>
                  </a:lnTo>
                  <a:lnTo>
                    <a:pt x="68" y="156"/>
                  </a:lnTo>
                  <a:lnTo>
                    <a:pt x="86" y="143"/>
                  </a:lnTo>
                  <a:lnTo>
                    <a:pt x="84" y="126"/>
                  </a:lnTo>
                  <a:lnTo>
                    <a:pt x="70" y="125"/>
                  </a:lnTo>
                  <a:lnTo>
                    <a:pt x="70" y="109"/>
                  </a:lnTo>
                  <a:lnTo>
                    <a:pt x="89" y="93"/>
                  </a:lnTo>
                  <a:lnTo>
                    <a:pt x="98" y="78"/>
                  </a:lnTo>
                  <a:lnTo>
                    <a:pt x="91" y="65"/>
                  </a:lnTo>
                  <a:lnTo>
                    <a:pt x="95" y="49"/>
                  </a:lnTo>
                  <a:lnTo>
                    <a:pt x="103" y="37"/>
                  </a:lnTo>
                  <a:lnTo>
                    <a:pt x="116" y="45"/>
                  </a:lnTo>
                  <a:lnTo>
                    <a:pt x="123" y="55"/>
                  </a:lnTo>
                  <a:lnTo>
                    <a:pt x="135" y="56"/>
                  </a:lnTo>
                  <a:lnTo>
                    <a:pt x="144" y="59"/>
                  </a:lnTo>
                  <a:lnTo>
                    <a:pt x="152" y="64"/>
                  </a:lnTo>
                  <a:lnTo>
                    <a:pt x="166" y="56"/>
                  </a:lnTo>
                  <a:lnTo>
                    <a:pt x="180" y="49"/>
                  </a:lnTo>
                  <a:lnTo>
                    <a:pt x="163" y="39"/>
                  </a:lnTo>
                  <a:lnTo>
                    <a:pt x="177" y="20"/>
                  </a:lnTo>
                  <a:lnTo>
                    <a:pt x="198" y="0"/>
                  </a:lnTo>
                  <a:lnTo>
                    <a:pt x="216" y="4"/>
                  </a:lnTo>
                  <a:lnTo>
                    <a:pt x="226" y="13"/>
                  </a:lnTo>
                  <a:lnTo>
                    <a:pt x="234" y="40"/>
                  </a:lnTo>
                  <a:lnTo>
                    <a:pt x="218" y="51"/>
                  </a:lnTo>
                  <a:lnTo>
                    <a:pt x="202" y="59"/>
                  </a:lnTo>
                  <a:lnTo>
                    <a:pt x="198" y="68"/>
                  </a:lnTo>
                  <a:lnTo>
                    <a:pt x="197" y="94"/>
                  </a:lnTo>
                  <a:lnTo>
                    <a:pt x="206" y="112"/>
                  </a:lnTo>
                  <a:lnTo>
                    <a:pt x="218" y="97"/>
                  </a:lnTo>
                  <a:lnTo>
                    <a:pt x="223" y="92"/>
                  </a:lnTo>
                  <a:lnTo>
                    <a:pt x="233" y="101"/>
                  </a:lnTo>
                  <a:lnTo>
                    <a:pt x="240" y="108"/>
                  </a:lnTo>
                  <a:lnTo>
                    <a:pt x="247" y="124"/>
                  </a:lnTo>
                  <a:lnTo>
                    <a:pt x="245" y="145"/>
                  </a:lnTo>
                  <a:lnTo>
                    <a:pt x="244" y="160"/>
                  </a:lnTo>
                  <a:lnTo>
                    <a:pt x="241" y="180"/>
                  </a:lnTo>
                  <a:lnTo>
                    <a:pt x="238" y="196"/>
                  </a:lnTo>
                  <a:lnTo>
                    <a:pt x="226" y="226"/>
                  </a:lnTo>
                  <a:lnTo>
                    <a:pt x="224" y="244"/>
                  </a:lnTo>
                  <a:lnTo>
                    <a:pt x="213" y="260"/>
                  </a:lnTo>
                  <a:lnTo>
                    <a:pt x="209" y="277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4"/>
            <p:cNvSpPr>
              <a:spLocks noChangeAspect="1"/>
            </p:cNvSpPr>
            <p:nvPr/>
          </p:nvSpPr>
          <p:spPr bwMode="gray">
            <a:xfrm>
              <a:off x="1202" y="929"/>
              <a:ext cx="401" cy="342"/>
            </a:xfrm>
            <a:custGeom>
              <a:avLst/>
              <a:gdLst>
                <a:gd name="T0" fmla="*/ 314 w 375"/>
                <a:gd name="T1" fmla="*/ 287 h 319"/>
                <a:gd name="T2" fmla="*/ 347 w 375"/>
                <a:gd name="T3" fmla="*/ 290 h 319"/>
                <a:gd name="T4" fmla="*/ 356 w 375"/>
                <a:gd name="T5" fmla="*/ 247 h 319"/>
                <a:gd name="T6" fmla="*/ 375 w 375"/>
                <a:gd name="T7" fmla="*/ 210 h 319"/>
                <a:gd name="T8" fmla="*/ 348 w 375"/>
                <a:gd name="T9" fmla="*/ 194 h 319"/>
                <a:gd name="T10" fmla="*/ 349 w 375"/>
                <a:gd name="T11" fmla="*/ 170 h 319"/>
                <a:gd name="T12" fmla="*/ 372 w 375"/>
                <a:gd name="T13" fmla="*/ 161 h 319"/>
                <a:gd name="T14" fmla="*/ 347 w 375"/>
                <a:gd name="T15" fmla="*/ 145 h 319"/>
                <a:gd name="T16" fmla="*/ 329 w 375"/>
                <a:gd name="T17" fmla="*/ 117 h 319"/>
                <a:gd name="T18" fmla="*/ 315 w 375"/>
                <a:gd name="T19" fmla="*/ 141 h 319"/>
                <a:gd name="T20" fmla="*/ 298 w 375"/>
                <a:gd name="T21" fmla="*/ 124 h 319"/>
                <a:gd name="T22" fmla="*/ 276 w 375"/>
                <a:gd name="T23" fmla="*/ 130 h 319"/>
                <a:gd name="T24" fmla="*/ 262 w 375"/>
                <a:gd name="T25" fmla="*/ 114 h 319"/>
                <a:gd name="T26" fmla="*/ 245 w 375"/>
                <a:gd name="T27" fmla="*/ 123 h 319"/>
                <a:gd name="T28" fmla="*/ 228 w 375"/>
                <a:gd name="T29" fmla="*/ 96 h 319"/>
                <a:gd name="T30" fmla="*/ 209 w 375"/>
                <a:gd name="T31" fmla="*/ 111 h 319"/>
                <a:gd name="T32" fmla="*/ 194 w 375"/>
                <a:gd name="T33" fmla="*/ 78 h 319"/>
                <a:gd name="T34" fmla="*/ 177 w 375"/>
                <a:gd name="T35" fmla="*/ 102 h 319"/>
                <a:gd name="T36" fmla="*/ 147 w 375"/>
                <a:gd name="T37" fmla="*/ 111 h 319"/>
                <a:gd name="T38" fmla="*/ 129 w 375"/>
                <a:gd name="T39" fmla="*/ 88 h 319"/>
                <a:gd name="T40" fmla="*/ 157 w 375"/>
                <a:gd name="T41" fmla="*/ 50 h 319"/>
                <a:gd name="T42" fmla="*/ 141 w 375"/>
                <a:gd name="T43" fmla="*/ 2 h 319"/>
                <a:gd name="T44" fmla="*/ 119 w 375"/>
                <a:gd name="T45" fmla="*/ 23 h 319"/>
                <a:gd name="T46" fmla="*/ 108 w 375"/>
                <a:gd name="T47" fmla="*/ 28 h 319"/>
                <a:gd name="T48" fmla="*/ 90 w 375"/>
                <a:gd name="T49" fmla="*/ 25 h 319"/>
                <a:gd name="T50" fmla="*/ 61 w 375"/>
                <a:gd name="T51" fmla="*/ 34 h 319"/>
                <a:gd name="T52" fmla="*/ 62 w 375"/>
                <a:gd name="T53" fmla="*/ 51 h 319"/>
                <a:gd name="T54" fmla="*/ 101 w 375"/>
                <a:gd name="T55" fmla="*/ 72 h 319"/>
                <a:gd name="T56" fmla="*/ 88 w 375"/>
                <a:gd name="T57" fmla="*/ 89 h 319"/>
                <a:gd name="T58" fmla="*/ 89 w 375"/>
                <a:gd name="T59" fmla="*/ 117 h 319"/>
                <a:gd name="T60" fmla="*/ 63 w 375"/>
                <a:gd name="T61" fmla="*/ 105 h 319"/>
                <a:gd name="T62" fmla="*/ 17 w 375"/>
                <a:gd name="T63" fmla="*/ 118 h 319"/>
                <a:gd name="T64" fmla="*/ 59 w 375"/>
                <a:gd name="T65" fmla="*/ 125 h 319"/>
                <a:gd name="T66" fmla="*/ 53 w 375"/>
                <a:gd name="T67" fmla="*/ 160 h 319"/>
                <a:gd name="T68" fmla="*/ 29 w 375"/>
                <a:gd name="T69" fmla="*/ 170 h 319"/>
                <a:gd name="T70" fmla="*/ 0 w 375"/>
                <a:gd name="T71" fmla="*/ 187 h 319"/>
                <a:gd name="T72" fmla="*/ 22 w 375"/>
                <a:gd name="T73" fmla="*/ 203 h 319"/>
                <a:gd name="T74" fmla="*/ 60 w 375"/>
                <a:gd name="T75" fmla="*/ 242 h 319"/>
                <a:gd name="T76" fmla="*/ 90 w 375"/>
                <a:gd name="T77" fmla="*/ 292 h 319"/>
                <a:gd name="T78" fmla="*/ 168 w 375"/>
                <a:gd name="T79" fmla="*/ 305 h 319"/>
                <a:gd name="T80" fmla="*/ 218 w 375"/>
                <a:gd name="T81" fmla="*/ 304 h 319"/>
                <a:gd name="T82" fmla="*/ 271 w 375"/>
                <a:gd name="T83" fmla="*/ 319 h 3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375"/>
                <a:gd name="T127" fmla="*/ 0 h 319"/>
                <a:gd name="T128" fmla="*/ 375 w 375"/>
                <a:gd name="T129" fmla="*/ 319 h 3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375" h="319">
                  <a:moveTo>
                    <a:pt x="271" y="319"/>
                  </a:moveTo>
                  <a:lnTo>
                    <a:pt x="314" y="287"/>
                  </a:lnTo>
                  <a:lnTo>
                    <a:pt x="332" y="281"/>
                  </a:lnTo>
                  <a:lnTo>
                    <a:pt x="347" y="290"/>
                  </a:lnTo>
                  <a:lnTo>
                    <a:pt x="356" y="273"/>
                  </a:lnTo>
                  <a:lnTo>
                    <a:pt x="356" y="247"/>
                  </a:lnTo>
                  <a:lnTo>
                    <a:pt x="368" y="241"/>
                  </a:lnTo>
                  <a:lnTo>
                    <a:pt x="375" y="210"/>
                  </a:lnTo>
                  <a:lnTo>
                    <a:pt x="354" y="211"/>
                  </a:lnTo>
                  <a:lnTo>
                    <a:pt x="348" y="194"/>
                  </a:lnTo>
                  <a:lnTo>
                    <a:pt x="358" y="186"/>
                  </a:lnTo>
                  <a:lnTo>
                    <a:pt x="349" y="170"/>
                  </a:lnTo>
                  <a:lnTo>
                    <a:pt x="362" y="166"/>
                  </a:lnTo>
                  <a:lnTo>
                    <a:pt x="372" y="161"/>
                  </a:lnTo>
                  <a:lnTo>
                    <a:pt x="363" y="141"/>
                  </a:lnTo>
                  <a:lnTo>
                    <a:pt x="347" y="145"/>
                  </a:lnTo>
                  <a:lnTo>
                    <a:pt x="346" y="116"/>
                  </a:lnTo>
                  <a:lnTo>
                    <a:pt x="329" y="117"/>
                  </a:lnTo>
                  <a:lnTo>
                    <a:pt x="322" y="128"/>
                  </a:lnTo>
                  <a:lnTo>
                    <a:pt x="315" y="141"/>
                  </a:lnTo>
                  <a:lnTo>
                    <a:pt x="302" y="136"/>
                  </a:lnTo>
                  <a:lnTo>
                    <a:pt x="298" y="124"/>
                  </a:lnTo>
                  <a:lnTo>
                    <a:pt x="281" y="129"/>
                  </a:lnTo>
                  <a:lnTo>
                    <a:pt x="276" y="130"/>
                  </a:lnTo>
                  <a:lnTo>
                    <a:pt x="269" y="118"/>
                  </a:lnTo>
                  <a:lnTo>
                    <a:pt x="262" y="114"/>
                  </a:lnTo>
                  <a:lnTo>
                    <a:pt x="251" y="117"/>
                  </a:lnTo>
                  <a:lnTo>
                    <a:pt x="245" y="123"/>
                  </a:lnTo>
                  <a:lnTo>
                    <a:pt x="243" y="109"/>
                  </a:lnTo>
                  <a:lnTo>
                    <a:pt x="228" y="96"/>
                  </a:lnTo>
                  <a:lnTo>
                    <a:pt x="215" y="102"/>
                  </a:lnTo>
                  <a:lnTo>
                    <a:pt x="209" y="111"/>
                  </a:lnTo>
                  <a:lnTo>
                    <a:pt x="200" y="88"/>
                  </a:lnTo>
                  <a:lnTo>
                    <a:pt x="194" y="78"/>
                  </a:lnTo>
                  <a:lnTo>
                    <a:pt x="184" y="85"/>
                  </a:lnTo>
                  <a:lnTo>
                    <a:pt x="177" y="102"/>
                  </a:lnTo>
                  <a:lnTo>
                    <a:pt x="161" y="106"/>
                  </a:lnTo>
                  <a:lnTo>
                    <a:pt x="147" y="111"/>
                  </a:lnTo>
                  <a:lnTo>
                    <a:pt x="133" y="108"/>
                  </a:lnTo>
                  <a:lnTo>
                    <a:pt x="129" y="88"/>
                  </a:lnTo>
                  <a:lnTo>
                    <a:pt x="147" y="70"/>
                  </a:lnTo>
                  <a:lnTo>
                    <a:pt x="157" y="50"/>
                  </a:lnTo>
                  <a:lnTo>
                    <a:pt x="150" y="28"/>
                  </a:lnTo>
                  <a:lnTo>
                    <a:pt x="141" y="2"/>
                  </a:lnTo>
                  <a:lnTo>
                    <a:pt x="130" y="0"/>
                  </a:lnTo>
                  <a:lnTo>
                    <a:pt x="119" y="23"/>
                  </a:lnTo>
                  <a:lnTo>
                    <a:pt x="115" y="42"/>
                  </a:lnTo>
                  <a:lnTo>
                    <a:pt x="108" y="28"/>
                  </a:lnTo>
                  <a:lnTo>
                    <a:pt x="101" y="17"/>
                  </a:lnTo>
                  <a:lnTo>
                    <a:pt x="90" y="25"/>
                  </a:lnTo>
                  <a:lnTo>
                    <a:pt x="79" y="35"/>
                  </a:lnTo>
                  <a:lnTo>
                    <a:pt x="61" y="34"/>
                  </a:lnTo>
                  <a:lnTo>
                    <a:pt x="46" y="45"/>
                  </a:lnTo>
                  <a:lnTo>
                    <a:pt x="62" y="51"/>
                  </a:lnTo>
                  <a:lnTo>
                    <a:pt x="80" y="58"/>
                  </a:lnTo>
                  <a:lnTo>
                    <a:pt x="101" y="72"/>
                  </a:lnTo>
                  <a:lnTo>
                    <a:pt x="96" y="93"/>
                  </a:lnTo>
                  <a:lnTo>
                    <a:pt x="88" y="89"/>
                  </a:lnTo>
                  <a:lnTo>
                    <a:pt x="84" y="107"/>
                  </a:lnTo>
                  <a:lnTo>
                    <a:pt x="89" y="117"/>
                  </a:lnTo>
                  <a:lnTo>
                    <a:pt x="76" y="119"/>
                  </a:lnTo>
                  <a:lnTo>
                    <a:pt x="63" y="105"/>
                  </a:lnTo>
                  <a:lnTo>
                    <a:pt x="30" y="93"/>
                  </a:lnTo>
                  <a:lnTo>
                    <a:pt x="17" y="118"/>
                  </a:lnTo>
                  <a:lnTo>
                    <a:pt x="40" y="120"/>
                  </a:lnTo>
                  <a:lnTo>
                    <a:pt x="59" y="125"/>
                  </a:lnTo>
                  <a:lnTo>
                    <a:pt x="60" y="138"/>
                  </a:lnTo>
                  <a:lnTo>
                    <a:pt x="53" y="160"/>
                  </a:lnTo>
                  <a:lnTo>
                    <a:pt x="47" y="172"/>
                  </a:lnTo>
                  <a:lnTo>
                    <a:pt x="29" y="170"/>
                  </a:lnTo>
                  <a:lnTo>
                    <a:pt x="13" y="160"/>
                  </a:lnTo>
                  <a:lnTo>
                    <a:pt x="0" y="187"/>
                  </a:lnTo>
                  <a:lnTo>
                    <a:pt x="2" y="200"/>
                  </a:lnTo>
                  <a:lnTo>
                    <a:pt x="22" y="203"/>
                  </a:lnTo>
                  <a:lnTo>
                    <a:pt x="46" y="216"/>
                  </a:lnTo>
                  <a:lnTo>
                    <a:pt x="60" y="242"/>
                  </a:lnTo>
                  <a:lnTo>
                    <a:pt x="72" y="268"/>
                  </a:lnTo>
                  <a:lnTo>
                    <a:pt x="90" y="292"/>
                  </a:lnTo>
                  <a:lnTo>
                    <a:pt x="130" y="300"/>
                  </a:lnTo>
                  <a:lnTo>
                    <a:pt x="168" y="305"/>
                  </a:lnTo>
                  <a:lnTo>
                    <a:pt x="195" y="310"/>
                  </a:lnTo>
                  <a:lnTo>
                    <a:pt x="218" y="304"/>
                  </a:lnTo>
                  <a:lnTo>
                    <a:pt x="249" y="310"/>
                  </a:lnTo>
                  <a:lnTo>
                    <a:pt x="271" y="319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5"/>
            <p:cNvSpPr>
              <a:spLocks noChangeAspect="1" noEditPoints="1"/>
            </p:cNvSpPr>
            <p:nvPr/>
          </p:nvSpPr>
          <p:spPr bwMode="gray">
            <a:xfrm>
              <a:off x="2030" y="3072"/>
              <a:ext cx="693" cy="882"/>
            </a:xfrm>
            <a:custGeom>
              <a:avLst/>
              <a:gdLst>
                <a:gd name="T0" fmla="*/ 324 w 647"/>
                <a:gd name="T1" fmla="*/ 134 h 824"/>
                <a:gd name="T2" fmla="*/ 322 w 647"/>
                <a:gd name="T3" fmla="*/ 231 h 824"/>
                <a:gd name="T4" fmla="*/ 388 w 647"/>
                <a:gd name="T5" fmla="*/ 304 h 824"/>
                <a:gd name="T6" fmla="*/ 517 w 647"/>
                <a:gd name="T7" fmla="*/ 413 h 824"/>
                <a:gd name="T8" fmla="*/ 559 w 647"/>
                <a:gd name="T9" fmla="*/ 481 h 824"/>
                <a:gd name="T10" fmla="*/ 647 w 647"/>
                <a:gd name="T11" fmla="*/ 584 h 824"/>
                <a:gd name="T12" fmla="*/ 576 w 647"/>
                <a:gd name="T13" fmla="*/ 521 h 824"/>
                <a:gd name="T14" fmla="*/ 558 w 647"/>
                <a:gd name="T15" fmla="*/ 605 h 824"/>
                <a:gd name="T16" fmla="*/ 505 w 647"/>
                <a:gd name="T17" fmla="*/ 699 h 824"/>
                <a:gd name="T18" fmla="*/ 502 w 647"/>
                <a:gd name="T19" fmla="*/ 671 h 824"/>
                <a:gd name="T20" fmla="*/ 456 w 647"/>
                <a:gd name="T21" fmla="*/ 576 h 824"/>
                <a:gd name="T22" fmla="*/ 422 w 647"/>
                <a:gd name="T23" fmla="*/ 507 h 824"/>
                <a:gd name="T24" fmla="*/ 390 w 647"/>
                <a:gd name="T25" fmla="*/ 469 h 824"/>
                <a:gd name="T26" fmla="*/ 270 w 647"/>
                <a:gd name="T27" fmla="*/ 388 h 824"/>
                <a:gd name="T28" fmla="*/ 225 w 647"/>
                <a:gd name="T29" fmla="*/ 325 h 824"/>
                <a:gd name="T30" fmla="*/ 192 w 647"/>
                <a:gd name="T31" fmla="*/ 257 h 824"/>
                <a:gd name="T32" fmla="*/ 122 w 647"/>
                <a:gd name="T33" fmla="*/ 185 h 824"/>
                <a:gd name="T34" fmla="*/ 47 w 647"/>
                <a:gd name="T35" fmla="*/ 225 h 824"/>
                <a:gd name="T36" fmla="*/ 9 w 647"/>
                <a:gd name="T37" fmla="*/ 197 h 824"/>
                <a:gd name="T38" fmla="*/ 0 w 647"/>
                <a:gd name="T39" fmla="*/ 135 h 824"/>
                <a:gd name="T40" fmla="*/ 29 w 647"/>
                <a:gd name="T41" fmla="*/ 92 h 824"/>
                <a:gd name="T42" fmla="*/ 55 w 647"/>
                <a:gd name="T43" fmla="*/ 67 h 824"/>
                <a:gd name="T44" fmla="*/ 91 w 647"/>
                <a:gd name="T45" fmla="*/ 51 h 824"/>
                <a:gd name="T46" fmla="*/ 127 w 647"/>
                <a:gd name="T47" fmla="*/ 65 h 824"/>
                <a:gd name="T48" fmla="*/ 158 w 647"/>
                <a:gd name="T49" fmla="*/ 51 h 824"/>
                <a:gd name="T50" fmla="*/ 189 w 647"/>
                <a:gd name="T51" fmla="*/ 49 h 824"/>
                <a:gd name="T52" fmla="*/ 208 w 647"/>
                <a:gd name="T53" fmla="*/ 45 h 824"/>
                <a:gd name="T54" fmla="*/ 235 w 647"/>
                <a:gd name="T55" fmla="*/ 26 h 824"/>
                <a:gd name="T56" fmla="*/ 277 w 647"/>
                <a:gd name="T57" fmla="*/ 19 h 824"/>
                <a:gd name="T58" fmla="*/ 326 w 647"/>
                <a:gd name="T59" fmla="*/ 22 h 824"/>
                <a:gd name="T60" fmla="*/ 381 w 647"/>
                <a:gd name="T61" fmla="*/ 39 h 824"/>
                <a:gd name="T62" fmla="*/ 396 w 647"/>
                <a:gd name="T63" fmla="*/ 72 h 824"/>
                <a:gd name="T64" fmla="*/ 392 w 647"/>
                <a:gd name="T65" fmla="*/ 111 h 824"/>
                <a:gd name="T66" fmla="*/ 113 w 647"/>
                <a:gd name="T67" fmla="*/ 527 h 824"/>
                <a:gd name="T68" fmla="*/ 117 w 647"/>
                <a:gd name="T69" fmla="*/ 430 h 824"/>
                <a:gd name="T70" fmla="*/ 72 w 647"/>
                <a:gd name="T71" fmla="*/ 463 h 824"/>
                <a:gd name="T72" fmla="*/ 27 w 647"/>
                <a:gd name="T73" fmla="*/ 474 h 824"/>
                <a:gd name="T74" fmla="*/ 42 w 647"/>
                <a:gd name="T75" fmla="*/ 544 h 824"/>
                <a:gd name="T76" fmla="*/ 41 w 647"/>
                <a:gd name="T77" fmla="*/ 606 h 824"/>
                <a:gd name="T78" fmla="*/ 83 w 647"/>
                <a:gd name="T79" fmla="*/ 593 h 824"/>
                <a:gd name="T80" fmla="*/ 369 w 647"/>
                <a:gd name="T81" fmla="*/ 726 h 824"/>
                <a:gd name="T82" fmla="*/ 328 w 647"/>
                <a:gd name="T83" fmla="*/ 706 h 824"/>
                <a:gd name="T84" fmla="*/ 290 w 647"/>
                <a:gd name="T85" fmla="*/ 699 h 824"/>
                <a:gd name="T86" fmla="*/ 299 w 647"/>
                <a:gd name="T87" fmla="*/ 737 h 824"/>
                <a:gd name="T88" fmla="*/ 365 w 647"/>
                <a:gd name="T89" fmla="*/ 781 h 824"/>
                <a:gd name="T90" fmla="*/ 437 w 647"/>
                <a:gd name="T91" fmla="*/ 812 h 824"/>
                <a:gd name="T92" fmla="*/ 447 w 647"/>
                <a:gd name="T93" fmla="*/ 734 h 824"/>
                <a:gd name="T94" fmla="*/ 424 w 647"/>
                <a:gd name="T95" fmla="*/ 721 h 82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47"/>
                <a:gd name="T145" fmla="*/ 0 h 824"/>
                <a:gd name="T146" fmla="*/ 647 w 647"/>
                <a:gd name="T147" fmla="*/ 824 h 824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47" h="824">
                  <a:moveTo>
                    <a:pt x="392" y="111"/>
                  </a:moveTo>
                  <a:lnTo>
                    <a:pt x="364" y="111"/>
                  </a:lnTo>
                  <a:lnTo>
                    <a:pt x="343" y="125"/>
                  </a:lnTo>
                  <a:lnTo>
                    <a:pt x="324" y="134"/>
                  </a:lnTo>
                  <a:lnTo>
                    <a:pt x="328" y="152"/>
                  </a:lnTo>
                  <a:lnTo>
                    <a:pt x="334" y="164"/>
                  </a:lnTo>
                  <a:lnTo>
                    <a:pt x="320" y="180"/>
                  </a:lnTo>
                  <a:lnTo>
                    <a:pt x="322" y="231"/>
                  </a:lnTo>
                  <a:lnTo>
                    <a:pt x="372" y="259"/>
                  </a:lnTo>
                  <a:lnTo>
                    <a:pt x="345" y="275"/>
                  </a:lnTo>
                  <a:lnTo>
                    <a:pt x="355" y="301"/>
                  </a:lnTo>
                  <a:lnTo>
                    <a:pt x="388" y="304"/>
                  </a:lnTo>
                  <a:lnTo>
                    <a:pt x="405" y="339"/>
                  </a:lnTo>
                  <a:lnTo>
                    <a:pt x="425" y="377"/>
                  </a:lnTo>
                  <a:lnTo>
                    <a:pt x="463" y="413"/>
                  </a:lnTo>
                  <a:lnTo>
                    <a:pt x="517" y="413"/>
                  </a:lnTo>
                  <a:lnTo>
                    <a:pt x="531" y="423"/>
                  </a:lnTo>
                  <a:lnTo>
                    <a:pt x="505" y="444"/>
                  </a:lnTo>
                  <a:lnTo>
                    <a:pt x="526" y="469"/>
                  </a:lnTo>
                  <a:lnTo>
                    <a:pt x="559" y="481"/>
                  </a:lnTo>
                  <a:lnTo>
                    <a:pt x="593" y="498"/>
                  </a:lnTo>
                  <a:lnTo>
                    <a:pt x="627" y="521"/>
                  </a:lnTo>
                  <a:lnTo>
                    <a:pt x="644" y="530"/>
                  </a:lnTo>
                  <a:lnTo>
                    <a:pt x="647" y="584"/>
                  </a:lnTo>
                  <a:lnTo>
                    <a:pt x="620" y="582"/>
                  </a:lnTo>
                  <a:lnTo>
                    <a:pt x="612" y="557"/>
                  </a:lnTo>
                  <a:lnTo>
                    <a:pt x="592" y="550"/>
                  </a:lnTo>
                  <a:lnTo>
                    <a:pt x="576" y="521"/>
                  </a:lnTo>
                  <a:lnTo>
                    <a:pt x="545" y="553"/>
                  </a:lnTo>
                  <a:lnTo>
                    <a:pt x="533" y="570"/>
                  </a:lnTo>
                  <a:lnTo>
                    <a:pt x="525" y="586"/>
                  </a:lnTo>
                  <a:lnTo>
                    <a:pt x="558" y="605"/>
                  </a:lnTo>
                  <a:lnTo>
                    <a:pt x="570" y="646"/>
                  </a:lnTo>
                  <a:lnTo>
                    <a:pt x="531" y="661"/>
                  </a:lnTo>
                  <a:lnTo>
                    <a:pt x="519" y="695"/>
                  </a:lnTo>
                  <a:lnTo>
                    <a:pt x="505" y="699"/>
                  </a:lnTo>
                  <a:lnTo>
                    <a:pt x="479" y="733"/>
                  </a:lnTo>
                  <a:lnTo>
                    <a:pt x="473" y="697"/>
                  </a:lnTo>
                  <a:lnTo>
                    <a:pt x="485" y="678"/>
                  </a:lnTo>
                  <a:lnTo>
                    <a:pt x="502" y="671"/>
                  </a:lnTo>
                  <a:lnTo>
                    <a:pt x="503" y="636"/>
                  </a:lnTo>
                  <a:lnTo>
                    <a:pt x="497" y="601"/>
                  </a:lnTo>
                  <a:lnTo>
                    <a:pt x="482" y="574"/>
                  </a:lnTo>
                  <a:lnTo>
                    <a:pt x="456" y="576"/>
                  </a:lnTo>
                  <a:lnTo>
                    <a:pt x="434" y="560"/>
                  </a:lnTo>
                  <a:lnTo>
                    <a:pt x="445" y="531"/>
                  </a:lnTo>
                  <a:lnTo>
                    <a:pt x="437" y="514"/>
                  </a:lnTo>
                  <a:lnTo>
                    <a:pt x="422" y="507"/>
                  </a:lnTo>
                  <a:lnTo>
                    <a:pt x="410" y="507"/>
                  </a:lnTo>
                  <a:lnTo>
                    <a:pt x="401" y="496"/>
                  </a:lnTo>
                  <a:lnTo>
                    <a:pt x="384" y="488"/>
                  </a:lnTo>
                  <a:lnTo>
                    <a:pt x="390" y="469"/>
                  </a:lnTo>
                  <a:lnTo>
                    <a:pt x="367" y="466"/>
                  </a:lnTo>
                  <a:lnTo>
                    <a:pt x="336" y="461"/>
                  </a:lnTo>
                  <a:lnTo>
                    <a:pt x="293" y="410"/>
                  </a:lnTo>
                  <a:lnTo>
                    <a:pt x="270" y="388"/>
                  </a:lnTo>
                  <a:lnTo>
                    <a:pt x="259" y="375"/>
                  </a:lnTo>
                  <a:lnTo>
                    <a:pt x="230" y="368"/>
                  </a:lnTo>
                  <a:lnTo>
                    <a:pt x="240" y="352"/>
                  </a:lnTo>
                  <a:lnTo>
                    <a:pt x="225" y="325"/>
                  </a:lnTo>
                  <a:lnTo>
                    <a:pt x="208" y="317"/>
                  </a:lnTo>
                  <a:lnTo>
                    <a:pt x="192" y="320"/>
                  </a:lnTo>
                  <a:lnTo>
                    <a:pt x="194" y="300"/>
                  </a:lnTo>
                  <a:lnTo>
                    <a:pt x="192" y="257"/>
                  </a:lnTo>
                  <a:lnTo>
                    <a:pt x="185" y="229"/>
                  </a:lnTo>
                  <a:lnTo>
                    <a:pt x="174" y="228"/>
                  </a:lnTo>
                  <a:lnTo>
                    <a:pt x="153" y="210"/>
                  </a:lnTo>
                  <a:lnTo>
                    <a:pt x="122" y="185"/>
                  </a:lnTo>
                  <a:lnTo>
                    <a:pt x="105" y="200"/>
                  </a:lnTo>
                  <a:lnTo>
                    <a:pt x="81" y="216"/>
                  </a:lnTo>
                  <a:lnTo>
                    <a:pt x="67" y="232"/>
                  </a:lnTo>
                  <a:lnTo>
                    <a:pt x="47" y="225"/>
                  </a:lnTo>
                  <a:lnTo>
                    <a:pt x="48" y="212"/>
                  </a:lnTo>
                  <a:lnTo>
                    <a:pt x="33" y="208"/>
                  </a:lnTo>
                  <a:lnTo>
                    <a:pt x="20" y="207"/>
                  </a:lnTo>
                  <a:lnTo>
                    <a:pt x="9" y="197"/>
                  </a:lnTo>
                  <a:lnTo>
                    <a:pt x="14" y="171"/>
                  </a:lnTo>
                  <a:lnTo>
                    <a:pt x="14" y="157"/>
                  </a:lnTo>
                  <a:lnTo>
                    <a:pt x="7" y="143"/>
                  </a:lnTo>
                  <a:lnTo>
                    <a:pt x="0" y="135"/>
                  </a:lnTo>
                  <a:lnTo>
                    <a:pt x="10" y="127"/>
                  </a:lnTo>
                  <a:lnTo>
                    <a:pt x="20" y="113"/>
                  </a:lnTo>
                  <a:lnTo>
                    <a:pt x="30" y="111"/>
                  </a:lnTo>
                  <a:lnTo>
                    <a:pt x="29" y="92"/>
                  </a:lnTo>
                  <a:lnTo>
                    <a:pt x="26" y="80"/>
                  </a:lnTo>
                  <a:lnTo>
                    <a:pt x="24" y="63"/>
                  </a:lnTo>
                  <a:lnTo>
                    <a:pt x="38" y="62"/>
                  </a:lnTo>
                  <a:lnTo>
                    <a:pt x="55" y="67"/>
                  </a:lnTo>
                  <a:lnTo>
                    <a:pt x="65" y="66"/>
                  </a:lnTo>
                  <a:lnTo>
                    <a:pt x="73" y="63"/>
                  </a:lnTo>
                  <a:lnTo>
                    <a:pt x="84" y="63"/>
                  </a:lnTo>
                  <a:lnTo>
                    <a:pt x="91" y="51"/>
                  </a:lnTo>
                  <a:lnTo>
                    <a:pt x="100" y="39"/>
                  </a:lnTo>
                  <a:lnTo>
                    <a:pt x="106" y="46"/>
                  </a:lnTo>
                  <a:lnTo>
                    <a:pt x="117" y="53"/>
                  </a:lnTo>
                  <a:lnTo>
                    <a:pt x="127" y="65"/>
                  </a:lnTo>
                  <a:lnTo>
                    <a:pt x="137" y="77"/>
                  </a:lnTo>
                  <a:lnTo>
                    <a:pt x="151" y="69"/>
                  </a:lnTo>
                  <a:lnTo>
                    <a:pt x="156" y="60"/>
                  </a:lnTo>
                  <a:lnTo>
                    <a:pt x="158" y="51"/>
                  </a:lnTo>
                  <a:lnTo>
                    <a:pt x="158" y="43"/>
                  </a:lnTo>
                  <a:lnTo>
                    <a:pt x="165" y="40"/>
                  </a:lnTo>
                  <a:lnTo>
                    <a:pt x="179" y="44"/>
                  </a:lnTo>
                  <a:lnTo>
                    <a:pt x="189" y="49"/>
                  </a:lnTo>
                  <a:lnTo>
                    <a:pt x="197" y="55"/>
                  </a:lnTo>
                  <a:lnTo>
                    <a:pt x="202" y="60"/>
                  </a:lnTo>
                  <a:lnTo>
                    <a:pt x="211" y="53"/>
                  </a:lnTo>
                  <a:lnTo>
                    <a:pt x="208" y="45"/>
                  </a:lnTo>
                  <a:lnTo>
                    <a:pt x="209" y="39"/>
                  </a:lnTo>
                  <a:lnTo>
                    <a:pt x="221" y="39"/>
                  </a:lnTo>
                  <a:lnTo>
                    <a:pt x="228" y="31"/>
                  </a:lnTo>
                  <a:lnTo>
                    <a:pt x="235" y="26"/>
                  </a:lnTo>
                  <a:lnTo>
                    <a:pt x="240" y="17"/>
                  </a:lnTo>
                  <a:lnTo>
                    <a:pt x="250" y="30"/>
                  </a:lnTo>
                  <a:lnTo>
                    <a:pt x="267" y="27"/>
                  </a:lnTo>
                  <a:lnTo>
                    <a:pt x="277" y="19"/>
                  </a:lnTo>
                  <a:lnTo>
                    <a:pt x="286" y="7"/>
                  </a:lnTo>
                  <a:lnTo>
                    <a:pt x="304" y="0"/>
                  </a:lnTo>
                  <a:lnTo>
                    <a:pt x="318" y="5"/>
                  </a:lnTo>
                  <a:lnTo>
                    <a:pt x="326" y="22"/>
                  </a:lnTo>
                  <a:lnTo>
                    <a:pt x="338" y="30"/>
                  </a:lnTo>
                  <a:lnTo>
                    <a:pt x="355" y="35"/>
                  </a:lnTo>
                  <a:lnTo>
                    <a:pt x="368" y="38"/>
                  </a:lnTo>
                  <a:lnTo>
                    <a:pt x="381" y="39"/>
                  </a:lnTo>
                  <a:lnTo>
                    <a:pt x="398" y="43"/>
                  </a:lnTo>
                  <a:lnTo>
                    <a:pt x="406" y="43"/>
                  </a:lnTo>
                  <a:lnTo>
                    <a:pt x="398" y="61"/>
                  </a:lnTo>
                  <a:lnTo>
                    <a:pt x="396" y="72"/>
                  </a:lnTo>
                  <a:lnTo>
                    <a:pt x="415" y="76"/>
                  </a:lnTo>
                  <a:lnTo>
                    <a:pt x="417" y="94"/>
                  </a:lnTo>
                  <a:lnTo>
                    <a:pt x="394" y="103"/>
                  </a:lnTo>
                  <a:lnTo>
                    <a:pt x="392" y="111"/>
                  </a:lnTo>
                  <a:close/>
                  <a:moveTo>
                    <a:pt x="103" y="598"/>
                  </a:moveTo>
                  <a:lnTo>
                    <a:pt x="104" y="575"/>
                  </a:lnTo>
                  <a:lnTo>
                    <a:pt x="108" y="553"/>
                  </a:lnTo>
                  <a:lnTo>
                    <a:pt x="113" y="527"/>
                  </a:lnTo>
                  <a:lnTo>
                    <a:pt x="131" y="503"/>
                  </a:lnTo>
                  <a:lnTo>
                    <a:pt x="130" y="472"/>
                  </a:lnTo>
                  <a:lnTo>
                    <a:pt x="127" y="445"/>
                  </a:lnTo>
                  <a:lnTo>
                    <a:pt x="117" y="430"/>
                  </a:lnTo>
                  <a:lnTo>
                    <a:pt x="102" y="433"/>
                  </a:lnTo>
                  <a:lnTo>
                    <a:pt x="93" y="450"/>
                  </a:lnTo>
                  <a:lnTo>
                    <a:pt x="81" y="457"/>
                  </a:lnTo>
                  <a:lnTo>
                    <a:pt x="72" y="463"/>
                  </a:lnTo>
                  <a:lnTo>
                    <a:pt x="59" y="457"/>
                  </a:lnTo>
                  <a:lnTo>
                    <a:pt x="48" y="445"/>
                  </a:lnTo>
                  <a:lnTo>
                    <a:pt x="38" y="459"/>
                  </a:lnTo>
                  <a:lnTo>
                    <a:pt x="27" y="474"/>
                  </a:lnTo>
                  <a:lnTo>
                    <a:pt x="50" y="486"/>
                  </a:lnTo>
                  <a:lnTo>
                    <a:pt x="52" y="510"/>
                  </a:lnTo>
                  <a:lnTo>
                    <a:pt x="50" y="526"/>
                  </a:lnTo>
                  <a:lnTo>
                    <a:pt x="42" y="544"/>
                  </a:lnTo>
                  <a:lnTo>
                    <a:pt x="50" y="554"/>
                  </a:lnTo>
                  <a:lnTo>
                    <a:pt x="42" y="577"/>
                  </a:lnTo>
                  <a:lnTo>
                    <a:pt x="35" y="595"/>
                  </a:lnTo>
                  <a:lnTo>
                    <a:pt x="41" y="606"/>
                  </a:lnTo>
                  <a:lnTo>
                    <a:pt x="53" y="617"/>
                  </a:lnTo>
                  <a:lnTo>
                    <a:pt x="69" y="603"/>
                  </a:lnTo>
                  <a:lnTo>
                    <a:pt x="73" y="594"/>
                  </a:lnTo>
                  <a:lnTo>
                    <a:pt x="83" y="593"/>
                  </a:lnTo>
                  <a:lnTo>
                    <a:pt x="92" y="604"/>
                  </a:lnTo>
                  <a:lnTo>
                    <a:pt x="103" y="598"/>
                  </a:lnTo>
                  <a:close/>
                  <a:moveTo>
                    <a:pt x="413" y="710"/>
                  </a:moveTo>
                  <a:lnTo>
                    <a:pt x="369" y="726"/>
                  </a:lnTo>
                  <a:lnTo>
                    <a:pt x="359" y="728"/>
                  </a:lnTo>
                  <a:lnTo>
                    <a:pt x="346" y="728"/>
                  </a:lnTo>
                  <a:lnTo>
                    <a:pt x="334" y="725"/>
                  </a:lnTo>
                  <a:lnTo>
                    <a:pt x="328" y="706"/>
                  </a:lnTo>
                  <a:lnTo>
                    <a:pt x="319" y="690"/>
                  </a:lnTo>
                  <a:lnTo>
                    <a:pt x="317" y="699"/>
                  </a:lnTo>
                  <a:lnTo>
                    <a:pt x="309" y="713"/>
                  </a:lnTo>
                  <a:lnTo>
                    <a:pt x="290" y="699"/>
                  </a:lnTo>
                  <a:lnTo>
                    <a:pt x="280" y="711"/>
                  </a:lnTo>
                  <a:lnTo>
                    <a:pt x="264" y="729"/>
                  </a:lnTo>
                  <a:lnTo>
                    <a:pt x="273" y="738"/>
                  </a:lnTo>
                  <a:lnTo>
                    <a:pt x="299" y="737"/>
                  </a:lnTo>
                  <a:lnTo>
                    <a:pt x="306" y="750"/>
                  </a:lnTo>
                  <a:lnTo>
                    <a:pt x="325" y="767"/>
                  </a:lnTo>
                  <a:lnTo>
                    <a:pt x="341" y="768"/>
                  </a:lnTo>
                  <a:lnTo>
                    <a:pt x="365" y="781"/>
                  </a:lnTo>
                  <a:lnTo>
                    <a:pt x="380" y="803"/>
                  </a:lnTo>
                  <a:lnTo>
                    <a:pt x="399" y="814"/>
                  </a:lnTo>
                  <a:lnTo>
                    <a:pt x="419" y="824"/>
                  </a:lnTo>
                  <a:lnTo>
                    <a:pt x="437" y="812"/>
                  </a:lnTo>
                  <a:lnTo>
                    <a:pt x="437" y="784"/>
                  </a:lnTo>
                  <a:lnTo>
                    <a:pt x="429" y="765"/>
                  </a:lnTo>
                  <a:lnTo>
                    <a:pt x="441" y="746"/>
                  </a:lnTo>
                  <a:lnTo>
                    <a:pt x="447" y="734"/>
                  </a:lnTo>
                  <a:lnTo>
                    <a:pt x="451" y="716"/>
                  </a:lnTo>
                  <a:lnTo>
                    <a:pt x="451" y="707"/>
                  </a:lnTo>
                  <a:lnTo>
                    <a:pt x="439" y="716"/>
                  </a:lnTo>
                  <a:lnTo>
                    <a:pt x="424" y="721"/>
                  </a:lnTo>
                  <a:lnTo>
                    <a:pt x="421" y="711"/>
                  </a:lnTo>
                  <a:lnTo>
                    <a:pt x="413" y="710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6"/>
            <p:cNvSpPr>
              <a:spLocks noChangeAspect="1"/>
            </p:cNvSpPr>
            <p:nvPr/>
          </p:nvSpPr>
          <p:spPr bwMode="gray">
            <a:xfrm>
              <a:off x="2889" y="2143"/>
              <a:ext cx="334" cy="215"/>
            </a:xfrm>
            <a:custGeom>
              <a:avLst/>
              <a:gdLst>
                <a:gd name="T0" fmla="*/ 0 w 313"/>
                <a:gd name="T1" fmla="*/ 157 h 200"/>
                <a:gd name="T2" fmla="*/ 2 w 313"/>
                <a:gd name="T3" fmla="*/ 107 h 200"/>
                <a:gd name="T4" fmla="*/ 17 w 313"/>
                <a:gd name="T5" fmla="*/ 97 h 200"/>
                <a:gd name="T6" fmla="*/ 39 w 313"/>
                <a:gd name="T7" fmla="*/ 54 h 200"/>
                <a:gd name="T8" fmla="*/ 59 w 313"/>
                <a:gd name="T9" fmla="*/ 48 h 200"/>
                <a:gd name="T10" fmla="*/ 74 w 313"/>
                <a:gd name="T11" fmla="*/ 33 h 200"/>
                <a:gd name="T12" fmla="*/ 89 w 313"/>
                <a:gd name="T13" fmla="*/ 52 h 200"/>
                <a:gd name="T14" fmla="*/ 104 w 313"/>
                <a:gd name="T15" fmla="*/ 68 h 200"/>
                <a:gd name="T16" fmla="*/ 118 w 313"/>
                <a:gd name="T17" fmla="*/ 90 h 200"/>
                <a:gd name="T18" fmla="*/ 135 w 313"/>
                <a:gd name="T19" fmla="*/ 85 h 200"/>
                <a:gd name="T20" fmla="*/ 151 w 313"/>
                <a:gd name="T21" fmla="*/ 74 h 200"/>
                <a:gd name="T22" fmla="*/ 149 w 313"/>
                <a:gd name="T23" fmla="*/ 37 h 200"/>
                <a:gd name="T24" fmla="*/ 148 w 313"/>
                <a:gd name="T25" fmla="*/ 20 h 200"/>
                <a:gd name="T26" fmla="*/ 145 w 313"/>
                <a:gd name="T27" fmla="*/ 1 h 200"/>
                <a:gd name="T28" fmla="*/ 160 w 313"/>
                <a:gd name="T29" fmla="*/ 11 h 200"/>
                <a:gd name="T30" fmla="*/ 173 w 313"/>
                <a:gd name="T31" fmla="*/ 0 h 200"/>
                <a:gd name="T32" fmla="*/ 183 w 313"/>
                <a:gd name="T33" fmla="*/ 10 h 200"/>
                <a:gd name="T34" fmla="*/ 194 w 313"/>
                <a:gd name="T35" fmla="*/ 17 h 200"/>
                <a:gd name="T36" fmla="*/ 209 w 313"/>
                <a:gd name="T37" fmla="*/ 25 h 200"/>
                <a:gd name="T38" fmla="*/ 224 w 313"/>
                <a:gd name="T39" fmla="*/ 34 h 200"/>
                <a:gd name="T40" fmla="*/ 235 w 313"/>
                <a:gd name="T41" fmla="*/ 40 h 200"/>
                <a:gd name="T42" fmla="*/ 246 w 313"/>
                <a:gd name="T43" fmla="*/ 37 h 200"/>
                <a:gd name="T44" fmla="*/ 253 w 313"/>
                <a:gd name="T45" fmla="*/ 36 h 200"/>
                <a:gd name="T46" fmla="*/ 264 w 313"/>
                <a:gd name="T47" fmla="*/ 36 h 200"/>
                <a:gd name="T48" fmla="*/ 273 w 313"/>
                <a:gd name="T49" fmla="*/ 42 h 200"/>
                <a:gd name="T50" fmla="*/ 286 w 313"/>
                <a:gd name="T51" fmla="*/ 53 h 200"/>
                <a:gd name="T52" fmla="*/ 291 w 313"/>
                <a:gd name="T53" fmla="*/ 63 h 200"/>
                <a:gd name="T54" fmla="*/ 281 w 313"/>
                <a:gd name="T55" fmla="*/ 73 h 200"/>
                <a:gd name="T56" fmla="*/ 284 w 313"/>
                <a:gd name="T57" fmla="*/ 88 h 200"/>
                <a:gd name="T58" fmla="*/ 293 w 313"/>
                <a:gd name="T59" fmla="*/ 101 h 200"/>
                <a:gd name="T60" fmla="*/ 303 w 313"/>
                <a:gd name="T61" fmla="*/ 112 h 200"/>
                <a:gd name="T62" fmla="*/ 313 w 313"/>
                <a:gd name="T63" fmla="*/ 121 h 200"/>
                <a:gd name="T64" fmla="*/ 311 w 313"/>
                <a:gd name="T65" fmla="*/ 133 h 200"/>
                <a:gd name="T66" fmla="*/ 308 w 313"/>
                <a:gd name="T67" fmla="*/ 139 h 200"/>
                <a:gd name="T68" fmla="*/ 303 w 313"/>
                <a:gd name="T69" fmla="*/ 149 h 200"/>
                <a:gd name="T70" fmla="*/ 296 w 313"/>
                <a:gd name="T71" fmla="*/ 157 h 200"/>
                <a:gd name="T72" fmla="*/ 285 w 313"/>
                <a:gd name="T73" fmla="*/ 169 h 200"/>
                <a:gd name="T74" fmla="*/ 274 w 313"/>
                <a:gd name="T75" fmla="*/ 174 h 200"/>
                <a:gd name="T76" fmla="*/ 260 w 313"/>
                <a:gd name="T77" fmla="*/ 173 h 200"/>
                <a:gd name="T78" fmla="*/ 250 w 313"/>
                <a:gd name="T79" fmla="*/ 186 h 200"/>
                <a:gd name="T80" fmla="*/ 242 w 313"/>
                <a:gd name="T81" fmla="*/ 200 h 200"/>
                <a:gd name="T82" fmla="*/ 233 w 313"/>
                <a:gd name="T83" fmla="*/ 189 h 200"/>
                <a:gd name="T84" fmla="*/ 223 w 313"/>
                <a:gd name="T85" fmla="*/ 179 h 200"/>
                <a:gd name="T86" fmla="*/ 207 w 313"/>
                <a:gd name="T87" fmla="*/ 166 h 200"/>
                <a:gd name="T88" fmla="*/ 190 w 313"/>
                <a:gd name="T89" fmla="*/ 153 h 200"/>
                <a:gd name="T90" fmla="*/ 168 w 313"/>
                <a:gd name="T91" fmla="*/ 139 h 200"/>
                <a:gd name="T92" fmla="*/ 156 w 313"/>
                <a:gd name="T93" fmla="*/ 144 h 200"/>
                <a:gd name="T94" fmla="*/ 144 w 313"/>
                <a:gd name="T95" fmla="*/ 153 h 200"/>
                <a:gd name="T96" fmla="*/ 130 w 313"/>
                <a:gd name="T97" fmla="*/ 150 h 200"/>
                <a:gd name="T98" fmla="*/ 112 w 313"/>
                <a:gd name="T99" fmla="*/ 145 h 200"/>
                <a:gd name="T100" fmla="*/ 91 w 313"/>
                <a:gd name="T101" fmla="*/ 143 h 200"/>
                <a:gd name="T102" fmla="*/ 82 w 313"/>
                <a:gd name="T103" fmla="*/ 152 h 200"/>
                <a:gd name="T104" fmla="*/ 75 w 313"/>
                <a:gd name="T105" fmla="*/ 143 h 200"/>
                <a:gd name="T106" fmla="*/ 60 w 313"/>
                <a:gd name="T107" fmla="*/ 144 h 200"/>
                <a:gd name="T108" fmla="*/ 43 w 313"/>
                <a:gd name="T109" fmla="*/ 151 h 200"/>
                <a:gd name="T110" fmla="*/ 20 w 313"/>
                <a:gd name="T111" fmla="*/ 150 h 200"/>
                <a:gd name="T112" fmla="*/ 5 w 313"/>
                <a:gd name="T113" fmla="*/ 153 h 200"/>
                <a:gd name="T114" fmla="*/ 0 w 313"/>
                <a:gd name="T115" fmla="*/ 157 h 20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13"/>
                <a:gd name="T175" fmla="*/ 0 h 200"/>
                <a:gd name="T176" fmla="*/ 313 w 313"/>
                <a:gd name="T177" fmla="*/ 200 h 20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13" h="200">
                  <a:moveTo>
                    <a:pt x="0" y="157"/>
                  </a:moveTo>
                  <a:lnTo>
                    <a:pt x="2" y="107"/>
                  </a:lnTo>
                  <a:lnTo>
                    <a:pt x="17" y="97"/>
                  </a:lnTo>
                  <a:lnTo>
                    <a:pt x="39" y="54"/>
                  </a:lnTo>
                  <a:lnTo>
                    <a:pt x="59" y="48"/>
                  </a:lnTo>
                  <a:lnTo>
                    <a:pt x="74" y="33"/>
                  </a:lnTo>
                  <a:lnTo>
                    <a:pt x="89" y="52"/>
                  </a:lnTo>
                  <a:lnTo>
                    <a:pt x="104" y="68"/>
                  </a:lnTo>
                  <a:lnTo>
                    <a:pt x="118" y="90"/>
                  </a:lnTo>
                  <a:lnTo>
                    <a:pt x="135" y="85"/>
                  </a:lnTo>
                  <a:lnTo>
                    <a:pt x="151" y="74"/>
                  </a:lnTo>
                  <a:lnTo>
                    <a:pt x="149" y="37"/>
                  </a:lnTo>
                  <a:lnTo>
                    <a:pt x="148" y="20"/>
                  </a:lnTo>
                  <a:lnTo>
                    <a:pt x="145" y="1"/>
                  </a:lnTo>
                  <a:lnTo>
                    <a:pt x="160" y="11"/>
                  </a:lnTo>
                  <a:lnTo>
                    <a:pt x="173" y="0"/>
                  </a:lnTo>
                  <a:lnTo>
                    <a:pt x="183" y="10"/>
                  </a:lnTo>
                  <a:lnTo>
                    <a:pt x="194" y="17"/>
                  </a:lnTo>
                  <a:lnTo>
                    <a:pt x="209" y="25"/>
                  </a:lnTo>
                  <a:lnTo>
                    <a:pt x="224" y="34"/>
                  </a:lnTo>
                  <a:lnTo>
                    <a:pt x="235" y="40"/>
                  </a:lnTo>
                  <a:lnTo>
                    <a:pt x="246" y="37"/>
                  </a:lnTo>
                  <a:lnTo>
                    <a:pt x="253" y="36"/>
                  </a:lnTo>
                  <a:lnTo>
                    <a:pt x="264" y="36"/>
                  </a:lnTo>
                  <a:lnTo>
                    <a:pt x="273" y="42"/>
                  </a:lnTo>
                  <a:lnTo>
                    <a:pt x="286" y="53"/>
                  </a:lnTo>
                  <a:lnTo>
                    <a:pt x="291" y="63"/>
                  </a:lnTo>
                  <a:lnTo>
                    <a:pt x="281" y="73"/>
                  </a:lnTo>
                  <a:lnTo>
                    <a:pt x="284" y="88"/>
                  </a:lnTo>
                  <a:lnTo>
                    <a:pt x="293" y="101"/>
                  </a:lnTo>
                  <a:lnTo>
                    <a:pt x="303" y="112"/>
                  </a:lnTo>
                  <a:lnTo>
                    <a:pt x="313" y="121"/>
                  </a:lnTo>
                  <a:lnTo>
                    <a:pt x="311" y="133"/>
                  </a:lnTo>
                  <a:lnTo>
                    <a:pt x="308" y="139"/>
                  </a:lnTo>
                  <a:lnTo>
                    <a:pt x="303" y="149"/>
                  </a:lnTo>
                  <a:lnTo>
                    <a:pt x="296" y="157"/>
                  </a:lnTo>
                  <a:lnTo>
                    <a:pt x="285" y="169"/>
                  </a:lnTo>
                  <a:lnTo>
                    <a:pt x="274" y="174"/>
                  </a:lnTo>
                  <a:lnTo>
                    <a:pt x="260" y="173"/>
                  </a:lnTo>
                  <a:lnTo>
                    <a:pt x="250" y="186"/>
                  </a:lnTo>
                  <a:lnTo>
                    <a:pt x="242" y="200"/>
                  </a:lnTo>
                  <a:lnTo>
                    <a:pt x="233" y="189"/>
                  </a:lnTo>
                  <a:lnTo>
                    <a:pt x="223" y="179"/>
                  </a:lnTo>
                  <a:lnTo>
                    <a:pt x="207" y="166"/>
                  </a:lnTo>
                  <a:lnTo>
                    <a:pt x="190" y="153"/>
                  </a:lnTo>
                  <a:lnTo>
                    <a:pt x="168" y="139"/>
                  </a:lnTo>
                  <a:lnTo>
                    <a:pt x="156" y="144"/>
                  </a:lnTo>
                  <a:lnTo>
                    <a:pt x="144" y="153"/>
                  </a:lnTo>
                  <a:lnTo>
                    <a:pt x="130" y="150"/>
                  </a:lnTo>
                  <a:lnTo>
                    <a:pt x="112" y="145"/>
                  </a:lnTo>
                  <a:lnTo>
                    <a:pt x="91" y="143"/>
                  </a:lnTo>
                  <a:lnTo>
                    <a:pt x="82" y="152"/>
                  </a:lnTo>
                  <a:lnTo>
                    <a:pt x="75" y="143"/>
                  </a:lnTo>
                  <a:lnTo>
                    <a:pt x="60" y="144"/>
                  </a:lnTo>
                  <a:lnTo>
                    <a:pt x="43" y="151"/>
                  </a:lnTo>
                  <a:lnTo>
                    <a:pt x="20" y="150"/>
                  </a:lnTo>
                  <a:lnTo>
                    <a:pt x="5" y="153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7"/>
            <p:cNvSpPr>
              <a:spLocks noChangeAspect="1"/>
            </p:cNvSpPr>
            <p:nvPr/>
          </p:nvSpPr>
          <p:spPr bwMode="gray">
            <a:xfrm>
              <a:off x="2246" y="3041"/>
              <a:ext cx="27" cy="23"/>
            </a:xfrm>
            <a:custGeom>
              <a:avLst/>
              <a:gdLst>
                <a:gd name="T0" fmla="*/ 0 w 26"/>
                <a:gd name="T1" fmla="*/ 20 h 22"/>
                <a:gd name="T2" fmla="*/ 3 w 26"/>
                <a:gd name="T3" fmla="*/ 10 h 22"/>
                <a:gd name="T4" fmla="*/ 9 w 26"/>
                <a:gd name="T5" fmla="*/ 5 h 22"/>
                <a:gd name="T6" fmla="*/ 22 w 26"/>
                <a:gd name="T7" fmla="*/ 0 h 22"/>
                <a:gd name="T8" fmla="*/ 26 w 26"/>
                <a:gd name="T9" fmla="*/ 10 h 22"/>
                <a:gd name="T10" fmla="*/ 22 w 26"/>
                <a:gd name="T11" fmla="*/ 22 h 22"/>
                <a:gd name="T12" fmla="*/ 10 w 26"/>
                <a:gd name="T13" fmla="*/ 20 h 22"/>
                <a:gd name="T14" fmla="*/ 0 w 26"/>
                <a:gd name="T15" fmla="*/ 2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2"/>
                <a:gd name="T26" fmla="*/ 26 w 26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2">
                  <a:moveTo>
                    <a:pt x="0" y="20"/>
                  </a:moveTo>
                  <a:lnTo>
                    <a:pt x="3" y="10"/>
                  </a:lnTo>
                  <a:lnTo>
                    <a:pt x="9" y="5"/>
                  </a:lnTo>
                  <a:lnTo>
                    <a:pt x="22" y="0"/>
                  </a:lnTo>
                  <a:lnTo>
                    <a:pt x="26" y="10"/>
                  </a:lnTo>
                  <a:lnTo>
                    <a:pt x="22" y="22"/>
                  </a:lnTo>
                  <a:lnTo>
                    <a:pt x="10" y="2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8"/>
            <p:cNvSpPr>
              <a:spLocks noChangeAspect="1"/>
            </p:cNvSpPr>
            <p:nvPr/>
          </p:nvSpPr>
          <p:spPr bwMode="gray">
            <a:xfrm>
              <a:off x="2889" y="2292"/>
              <a:ext cx="275" cy="232"/>
            </a:xfrm>
            <a:custGeom>
              <a:avLst/>
              <a:gdLst>
                <a:gd name="T0" fmla="*/ 8 w 257"/>
                <a:gd name="T1" fmla="*/ 99 h 217"/>
                <a:gd name="T2" fmla="*/ 2 w 257"/>
                <a:gd name="T3" fmla="*/ 83 h 217"/>
                <a:gd name="T4" fmla="*/ 0 w 257"/>
                <a:gd name="T5" fmla="*/ 18 h 217"/>
                <a:gd name="T6" fmla="*/ 5 w 257"/>
                <a:gd name="T7" fmla="*/ 14 h 217"/>
                <a:gd name="T8" fmla="*/ 20 w 257"/>
                <a:gd name="T9" fmla="*/ 11 h 217"/>
                <a:gd name="T10" fmla="*/ 43 w 257"/>
                <a:gd name="T11" fmla="*/ 12 h 217"/>
                <a:gd name="T12" fmla="*/ 60 w 257"/>
                <a:gd name="T13" fmla="*/ 5 h 217"/>
                <a:gd name="T14" fmla="*/ 75 w 257"/>
                <a:gd name="T15" fmla="*/ 4 h 217"/>
                <a:gd name="T16" fmla="*/ 82 w 257"/>
                <a:gd name="T17" fmla="*/ 13 h 217"/>
                <a:gd name="T18" fmla="*/ 91 w 257"/>
                <a:gd name="T19" fmla="*/ 4 h 217"/>
                <a:gd name="T20" fmla="*/ 112 w 257"/>
                <a:gd name="T21" fmla="*/ 6 h 217"/>
                <a:gd name="T22" fmla="*/ 130 w 257"/>
                <a:gd name="T23" fmla="*/ 11 h 217"/>
                <a:gd name="T24" fmla="*/ 144 w 257"/>
                <a:gd name="T25" fmla="*/ 14 h 217"/>
                <a:gd name="T26" fmla="*/ 156 w 257"/>
                <a:gd name="T27" fmla="*/ 5 h 217"/>
                <a:gd name="T28" fmla="*/ 168 w 257"/>
                <a:gd name="T29" fmla="*/ 0 h 217"/>
                <a:gd name="T30" fmla="*/ 190 w 257"/>
                <a:gd name="T31" fmla="*/ 14 h 217"/>
                <a:gd name="T32" fmla="*/ 207 w 257"/>
                <a:gd name="T33" fmla="*/ 27 h 217"/>
                <a:gd name="T34" fmla="*/ 223 w 257"/>
                <a:gd name="T35" fmla="*/ 40 h 217"/>
                <a:gd name="T36" fmla="*/ 233 w 257"/>
                <a:gd name="T37" fmla="*/ 50 h 217"/>
                <a:gd name="T38" fmla="*/ 242 w 257"/>
                <a:gd name="T39" fmla="*/ 61 h 217"/>
                <a:gd name="T40" fmla="*/ 239 w 257"/>
                <a:gd name="T41" fmla="*/ 75 h 217"/>
                <a:gd name="T42" fmla="*/ 246 w 257"/>
                <a:gd name="T43" fmla="*/ 86 h 217"/>
                <a:gd name="T44" fmla="*/ 257 w 257"/>
                <a:gd name="T45" fmla="*/ 93 h 217"/>
                <a:gd name="T46" fmla="*/ 250 w 257"/>
                <a:gd name="T47" fmla="*/ 104 h 217"/>
                <a:gd name="T48" fmla="*/ 236 w 257"/>
                <a:gd name="T49" fmla="*/ 113 h 217"/>
                <a:gd name="T50" fmla="*/ 228 w 257"/>
                <a:gd name="T51" fmla="*/ 122 h 217"/>
                <a:gd name="T52" fmla="*/ 211 w 257"/>
                <a:gd name="T53" fmla="*/ 131 h 217"/>
                <a:gd name="T54" fmla="*/ 213 w 257"/>
                <a:gd name="T55" fmla="*/ 147 h 217"/>
                <a:gd name="T56" fmla="*/ 213 w 257"/>
                <a:gd name="T57" fmla="*/ 156 h 217"/>
                <a:gd name="T58" fmla="*/ 209 w 257"/>
                <a:gd name="T59" fmla="*/ 169 h 217"/>
                <a:gd name="T60" fmla="*/ 212 w 257"/>
                <a:gd name="T61" fmla="*/ 176 h 217"/>
                <a:gd name="T62" fmla="*/ 209 w 257"/>
                <a:gd name="T63" fmla="*/ 188 h 217"/>
                <a:gd name="T64" fmla="*/ 200 w 257"/>
                <a:gd name="T65" fmla="*/ 184 h 217"/>
                <a:gd name="T66" fmla="*/ 190 w 257"/>
                <a:gd name="T67" fmla="*/ 180 h 217"/>
                <a:gd name="T68" fmla="*/ 183 w 257"/>
                <a:gd name="T69" fmla="*/ 185 h 217"/>
                <a:gd name="T70" fmla="*/ 177 w 257"/>
                <a:gd name="T71" fmla="*/ 191 h 217"/>
                <a:gd name="T72" fmla="*/ 171 w 257"/>
                <a:gd name="T73" fmla="*/ 197 h 217"/>
                <a:gd name="T74" fmla="*/ 163 w 257"/>
                <a:gd name="T75" fmla="*/ 199 h 217"/>
                <a:gd name="T76" fmla="*/ 157 w 257"/>
                <a:gd name="T77" fmla="*/ 208 h 217"/>
                <a:gd name="T78" fmla="*/ 150 w 257"/>
                <a:gd name="T79" fmla="*/ 217 h 217"/>
                <a:gd name="T80" fmla="*/ 140 w 257"/>
                <a:gd name="T81" fmla="*/ 211 h 217"/>
                <a:gd name="T82" fmla="*/ 129 w 257"/>
                <a:gd name="T83" fmla="*/ 205 h 217"/>
                <a:gd name="T84" fmla="*/ 113 w 257"/>
                <a:gd name="T85" fmla="*/ 201 h 217"/>
                <a:gd name="T86" fmla="*/ 105 w 257"/>
                <a:gd name="T87" fmla="*/ 188 h 217"/>
                <a:gd name="T88" fmla="*/ 96 w 257"/>
                <a:gd name="T89" fmla="*/ 182 h 217"/>
                <a:gd name="T90" fmla="*/ 90 w 257"/>
                <a:gd name="T91" fmla="*/ 172 h 217"/>
                <a:gd name="T92" fmla="*/ 91 w 257"/>
                <a:gd name="T93" fmla="*/ 157 h 217"/>
                <a:gd name="T94" fmla="*/ 83 w 257"/>
                <a:gd name="T95" fmla="*/ 154 h 217"/>
                <a:gd name="T96" fmla="*/ 82 w 257"/>
                <a:gd name="T97" fmla="*/ 142 h 217"/>
                <a:gd name="T98" fmla="*/ 69 w 257"/>
                <a:gd name="T99" fmla="*/ 140 h 217"/>
                <a:gd name="T100" fmla="*/ 66 w 257"/>
                <a:gd name="T101" fmla="*/ 128 h 217"/>
                <a:gd name="T102" fmla="*/ 51 w 257"/>
                <a:gd name="T103" fmla="*/ 112 h 217"/>
                <a:gd name="T104" fmla="*/ 31 w 257"/>
                <a:gd name="T105" fmla="*/ 109 h 217"/>
                <a:gd name="T106" fmla="*/ 13 w 257"/>
                <a:gd name="T107" fmla="*/ 102 h 217"/>
                <a:gd name="T108" fmla="*/ 8 w 257"/>
                <a:gd name="T109" fmla="*/ 99 h 2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257"/>
                <a:gd name="T166" fmla="*/ 0 h 217"/>
                <a:gd name="T167" fmla="*/ 257 w 257"/>
                <a:gd name="T168" fmla="*/ 217 h 2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257" h="217">
                  <a:moveTo>
                    <a:pt x="8" y="99"/>
                  </a:moveTo>
                  <a:lnTo>
                    <a:pt x="2" y="83"/>
                  </a:lnTo>
                  <a:lnTo>
                    <a:pt x="0" y="18"/>
                  </a:lnTo>
                  <a:lnTo>
                    <a:pt x="5" y="14"/>
                  </a:lnTo>
                  <a:lnTo>
                    <a:pt x="20" y="11"/>
                  </a:lnTo>
                  <a:lnTo>
                    <a:pt x="43" y="12"/>
                  </a:lnTo>
                  <a:lnTo>
                    <a:pt x="60" y="5"/>
                  </a:lnTo>
                  <a:lnTo>
                    <a:pt x="75" y="4"/>
                  </a:lnTo>
                  <a:lnTo>
                    <a:pt x="82" y="13"/>
                  </a:lnTo>
                  <a:lnTo>
                    <a:pt x="91" y="4"/>
                  </a:lnTo>
                  <a:lnTo>
                    <a:pt x="112" y="6"/>
                  </a:lnTo>
                  <a:lnTo>
                    <a:pt x="130" y="11"/>
                  </a:lnTo>
                  <a:lnTo>
                    <a:pt x="144" y="14"/>
                  </a:lnTo>
                  <a:lnTo>
                    <a:pt x="156" y="5"/>
                  </a:lnTo>
                  <a:lnTo>
                    <a:pt x="168" y="0"/>
                  </a:lnTo>
                  <a:lnTo>
                    <a:pt x="190" y="14"/>
                  </a:lnTo>
                  <a:lnTo>
                    <a:pt x="207" y="27"/>
                  </a:lnTo>
                  <a:lnTo>
                    <a:pt x="223" y="40"/>
                  </a:lnTo>
                  <a:lnTo>
                    <a:pt x="233" y="50"/>
                  </a:lnTo>
                  <a:lnTo>
                    <a:pt x="242" y="61"/>
                  </a:lnTo>
                  <a:lnTo>
                    <a:pt x="239" y="75"/>
                  </a:lnTo>
                  <a:lnTo>
                    <a:pt x="246" y="86"/>
                  </a:lnTo>
                  <a:lnTo>
                    <a:pt x="257" y="93"/>
                  </a:lnTo>
                  <a:lnTo>
                    <a:pt x="250" y="104"/>
                  </a:lnTo>
                  <a:lnTo>
                    <a:pt x="236" y="113"/>
                  </a:lnTo>
                  <a:lnTo>
                    <a:pt x="228" y="122"/>
                  </a:lnTo>
                  <a:lnTo>
                    <a:pt x="211" y="131"/>
                  </a:lnTo>
                  <a:lnTo>
                    <a:pt x="213" y="147"/>
                  </a:lnTo>
                  <a:lnTo>
                    <a:pt x="213" y="156"/>
                  </a:lnTo>
                  <a:lnTo>
                    <a:pt x="209" y="169"/>
                  </a:lnTo>
                  <a:lnTo>
                    <a:pt x="212" y="176"/>
                  </a:lnTo>
                  <a:lnTo>
                    <a:pt x="209" y="188"/>
                  </a:lnTo>
                  <a:lnTo>
                    <a:pt x="200" y="184"/>
                  </a:lnTo>
                  <a:lnTo>
                    <a:pt x="190" y="180"/>
                  </a:lnTo>
                  <a:lnTo>
                    <a:pt x="183" y="185"/>
                  </a:lnTo>
                  <a:lnTo>
                    <a:pt x="177" y="191"/>
                  </a:lnTo>
                  <a:lnTo>
                    <a:pt x="171" y="197"/>
                  </a:lnTo>
                  <a:lnTo>
                    <a:pt x="163" y="199"/>
                  </a:lnTo>
                  <a:lnTo>
                    <a:pt x="157" y="208"/>
                  </a:lnTo>
                  <a:lnTo>
                    <a:pt x="150" y="217"/>
                  </a:lnTo>
                  <a:lnTo>
                    <a:pt x="140" y="211"/>
                  </a:lnTo>
                  <a:lnTo>
                    <a:pt x="129" y="205"/>
                  </a:lnTo>
                  <a:lnTo>
                    <a:pt x="113" y="201"/>
                  </a:lnTo>
                  <a:lnTo>
                    <a:pt x="105" y="188"/>
                  </a:lnTo>
                  <a:lnTo>
                    <a:pt x="96" y="182"/>
                  </a:lnTo>
                  <a:lnTo>
                    <a:pt x="90" y="172"/>
                  </a:lnTo>
                  <a:lnTo>
                    <a:pt x="91" y="157"/>
                  </a:lnTo>
                  <a:lnTo>
                    <a:pt x="83" y="154"/>
                  </a:lnTo>
                  <a:lnTo>
                    <a:pt x="82" y="142"/>
                  </a:lnTo>
                  <a:lnTo>
                    <a:pt x="69" y="140"/>
                  </a:lnTo>
                  <a:lnTo>
                    <a:pt x="66" y="128"/>
                  </a:lnTo>
                  <a:lnTo>
                    <a:pt x="51" y="112"/>
                  </a:lnTo>
                  <a:lnTo>
                    <a:pt x="31" y="109"/>
                  </a:lnTo>
                  <a:lnTo>
                    <a:pt x="13" y="102"/>
                  </a:lnTo>
                  <a:lnTo>
                    <a:pt x="8" y="99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9"/>
            <p:cNvSpPr>
              <a:spLocks noChangeAspect="1"/>
            </p:cNvSpPr>
            <p:nvPr/>
          </p:nvSpPr>
          <p:spPr bwMode="gray">
            <a:xfrm>
              <a:off x="2039" y="2774"/>
              <a:ext cx="43" cy="62"/>
            </a:xfrm>
            <a:custGeom>
              <a:avLst/>
              <a:gdLst>
                <a:gd name="T0" fmla="*/ 3 w 40"/>
                <a:gd name="T1" fmla="*/ 55 h 58"/>
                <a:gd name="T2" fmla="*/ 13 w 40"/>
                <a:gd name="T3" fmla="*/ 58 h 58"/>
                <a:gd name="T4" fmla="*/ 30 w 40"/>
                <a:gd name="T5" fmla="*/ 58 h 58"/>
                <a:gd name="T6" fmla="*/ 34 w 40"/>
                <a:gd name="T7" fmla="*/ 41 h 58"/>
                <a:gd name="T8" fmla="*/ 40 w 40"/>
                <a:gd name="T9" fmla="*/ 21 h 58"/>
                <a:gd name="T10" fmla="*/ 35 w 40"/>
                <a:gd name="T11" fmla="*/ 0 h 58"/>
                <a:gd name="T12" fmla="*/ 13 w 40"/>
                <a:gd name="T13" fmla="*/ 12 h 58"/>
                <a:gd name="T14" fmla="*/ 1 w 40"/>
                <a:gd name="T15" fmla="*/ 17 h 58"/>
                <a:gd name="T16" fmla="*/ 0 w 40"/>
                <a:gd name="T17" fmla="*/ 40 h 58"/>
                <a:gd name="T18" fmla="*/ 3 w 40"/>
                <a:gd name="T19" fmla="*/ 55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0"/>
                <a:gd name="T31" fmla="*/ 0 h 58"/>
                <a:gd name="T32" fmla="*/ 40 w 40"/>
                <a:gd name="T33" fmla="*/ 58 h 5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0" h="58">
                  <a:moveTo>
                    <a:pt x="3" y="55"/>
                  </a:moveTo>
                  <a:lnTo>
                    <a:pt x="13" y="58"/>
                  </a:lnTo>
                  <a:lnTo>
                    <a:pt x="30" y="58"/>
                  </a:lnTo>
                  <a:lnTo>
                    <a:pt x="34" y="41"/>
                  </a:lnTo>
                  <a:lnTo>
                    <a:pt x="40" y="21"/>
                  </a:lnTo>
                  <a:lnTo>
                    <a:pt x="35" y="0"/>
                  </a:lnTo>
                  <a:lnTo>
                    <a:pt x="13" y="12"/>
                  </a:lnTo>
                  <a:lnTo>
                    <a:pt x="1" y="17"/>
                  </a:lnTo>
                  <a:lnTo>
                    <a:pt x="0" y="40"/>
                  </a:lnTo>
                  <a:lnTo>
                    <a:pt x="3" y="55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30"/>
            <p:cNvSpPr>
              <a:spLocks noChangeAspect="1"/>
            </p:cNvSpPr>
            <p:nvPr/>
          </p:nvSpPr>
          <p:spPr bwMode="gray">
            <a:xfrm>
              <a:off x="2857" y="3497"/>
              <a:ext cx="155" cy="130"/>
            </a:xfrm>
            <a:custGeom>
              <a:avLst/>
              <a:gdLst>
                <a:gd name="T0" fmla="*/ 5 w 145"/>
                <a:gd name="T1" fmla="*/ 17 h 122"/>
                <a:gd name="T2" fmla="*/ 1 w 145"/>
                <a:gd name="T3" fmla="*/ 28 h 122"/>
                <a:gd name="T4" fmla="*/ 1 w 145"/>
                <a:gd name="T5" fmla="*/ 45 h 122"/>
                <a:gd name="T6" fmla="*/ 1 w 145"/>
                <a:gd name="T7" fmla="*/ 65 h 122"/>
                <a:gd name="T8" fmla="*/ 0 w 145"/>
                <a:gd name="T9" fmla="*/ 79 h 122"/>
                <a:gd name="T10" fmla="*/ 2 w 145"/>
                <a:gd name="T11" fmla="*/ 95 h 122"/>
                <a:gd name="T12" fmla="*/ 6 w 145"/>
                <a:gd name="T13" fmla="*/ 109 h 122"/>
                <a:gd name="T14" fmla="*/ 16 w 145"/>
                <a:gd name="T15" fmla="*/ 116 h 122"/>
                <a:gd name="T16" fmla="*/ 23 w 145"/>
                <a:gd name="T17" fmla="*/ 122 h 122"/>
                <a:gd name="T18" fmla="*/ 30 w 145"/>
                <a:gd name="T19" fmla="*/ 120 h 122"/>
                <a:gd name="T20" fmla="*/ 47 w 145"/>
                <a:gd name="T21" fmla="*/ 122 h 122"/>
                <a:gd name="T22" fmla="*/ 62 w 145"/>
                <a:gd name="T23" fmla="*/ 101 h 122"/>
                <a:gd name="T24" fmla="*/ 81 w 145"/>
                <a:gd name="T25" fmla="*/ 97 h 122"/>
                <a:gd name="T26" fmla="*/ 98 w 145"/>
                <a:gd name="T27" fmla="*/ 100 h 122"/>
                <a:gd name="T28" fmla="*/ 113 w 145"/>
                <a:gd name="T29" fmla="*/ 96 h 122"/>
                <a:gd name="T30" fmla="*/ 129 w 145"/>
                <a:gd name="T31" fmla="*/ 77 h 122"/>
                <a:gd name="T32" fmla="*/ 145 w 145"/>
                <a:gd name="T33" fmla="*/ 72 h 122"/>
                <a:gd name="T34" fmla="*/ 141 w 145"/>
                <a:gd name="T35" fmla="*/ 52 h 122"/>
                <a:gd name="T36" fmla="*/ 133 w 145"/>
                <a:gd name="T37" fmla="*/ 36 h 122"/>
                <a:gd name="T38" fmla="*/ 124 w 145"/>
                <a:gd name="T39" fmla="*/ 24 h 122"/>
                <a:gd name="T40" fmla="*/ 111 w 145"/>
                <a:gd name="T41" fmla="*/ 9 h 122"/>
                <a:gd name="T42" fmla="*/ 102 w 145"/>
                <a:gd name="T43" fmla="*/ 2 h 122"/>
                <a:gd name="T44" fmla="*/ 91 w 145"/>
                <a:gd name="T45" fmla="*/ 2 h 122"/>
                <a:gd name="T46" fmla="*/ 79 w 145"/>
                <a:gd name="T47" fmla="*/ 0 h 122"/>
                <a:gd name="T48" fmla="*/ 56 w 145"/>
                <a:gd name="T49" fmla="*/ 0 h 122"/>
                <a:gd name="T50" fmla="*/ 42 w 145"/>
                <a:gd name="T51" fmla="*/ 3 h 122"/>
                <a:gd name="T52" fmla="*/ 31 w 145"/>
                <a:gd name="T53" fmla="*/ 10 h 122"/>
                <a:gd name="T54" fmla="*/ 20 w 145"/>
                <a:gd name="T55" fmla="*/ 18 h 122"/>
                <a:gd name="T56" fmla="*/ 5 w 145"/>
                <a:gd name="T57" fmla="*/ 17 h 1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5"/>
                <a:gd name="T88" fmla="*/ 0 h 122"/>
                <a:gd name="T89" fmla="*/ 145 w 145"/>
                <a:gd name="T90" fmla="*/ 122 h 1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5" h="122">
                  <a:moveTo>
                    <a:pt x="5" y="17"/>
                  </a:moveTo>
                  <a:lnTo>
                    <a:pt x="1" y="28"/>
                  </a:lnTo>
                  <a:lnTo>
                    <a:pt x="1" y="45"/>
                  </a:lnTo>
                  <a:lnTo>
                    <a:pt x="1" y="65"/>
                  </a:lnTo>
                  <a:lnTo>
                    <a:pt x="0" y="79"/>
                  </a:lnTo>
                  <a:lnTo>
                    <a:pt x="2" y="95"/>
                  </a:lnTo>
                  <a:lnTo>
                    <a:pt x="6" y="109"/>
                  </a:lnTo>
                  <a:lnTo>
                    <a:pt x="16" y="116"/>
                  </a:lnTo>
                  <a:lnTo>
                    <a:pt x="23" y="122"/>
                  </a:lnTo>
                  <a:lnTo>
                    <a:pt x="30" y="120"/>
                  </a:lnTo>
                  <a:lnTo>
                    <a:pt x="47" y="122"/>
                  </a:lnTo>
                  <a:lnTo>
                    <a:pt x="62" y="101"/>
                  </a:lnTo>
                  <a:lnTo>
                    <a:pt x="81" y="97"/>
                  </a:lnTo>
                  <a:lnTo>
                    <a:pt x="98" y="100"/>
                  </a:lnTo>
                  <a:lnTo>
                    <a:pt x="113" y="96"/>
                  </a:lnTo>
                  <a:lnTo>
                    <a:pt x="129" y="77"/>
                  </a:lnTo>
                  <a:lnTo>
                    <a:pt x="145" y="72"/>
                  </a:lnTo>
                  <a:lnTo>
                    <a:pt x="141" y="52"/>
                  </a:lnTo>
                  <a:lnTo>
                    <a:pt x="133" y="36"/>
                  </a:lnTo>
                  <a:lnTo>
                    <a:pt x="124" y="24"/>
                  </a:lnTo>
                  <a:lnTo>
                    <a:pt x="111" y="9"/>
                  </a:lnTo>
                  <a:lnTo>
                    <a:pt x="102" y="2"/>
                  </a:lnTo>
                  <a:lnTo>
                    <a:pt x="91" y="2"/>
                  </a:lnTo>
                  <a:lnTo>
                    <a:pt x="79" y="0"/>
                  </a:lnTo>
                  <a:lnTo>
                    <a:pt x="56" y="0"/>
                  </a:lnTo>
                  <a:lnTo>
                    <a:pt x="42" y="3"/>
                  </a:lnTo>
                  <a:lnTo>
                    <a:pt x="31" y="10"/>
                  </a:lnTo>
                  <a:lnTo>
                    <a:pt x="20" y="18"/>
                  </a:lnTo>
                  <a:lnTo>
                    <a:pt x="5" y="17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31"/>
            <p:cNvSpPr>
              <a:spLocks noChangeAspect="1" noEditPoints="1"/>
            </p:cNvSpPr>
            <p:nvPr/>
          </p:nvSpPr>
          <p:spPr bwMode="gray">
            <a:xfrm>
              <a:off x="2388" y="3986"/>
              <a:ext cx="48" cy="19"/>
            </a:xfrm>
            <a:custGeom>
              <a:avLst/>
              <a:gdLst>
                <a:gd name="T0" fmla="*/ 31 w 45"/>
                <a:gd name="T1" fmla="*/ 7 h 18"/>
                <a:gd name="T2" fmla="*/ 24 w 45"/>
                <a:gd name="T3" fmla="*/ 7 h 18"/>
                <a:gd name="T4" fmla="*/ 24 w 45"/>
                <a:gd name="T5" fmla="*/ 14 h 18"/>
                <a:gd name="T6" fmla="*/ 38 w 45"/>
                <a:gd name="T7" fmla="*/ 18 h 18"/>
                <a:gd name="T8" fmla="*/ 45 w 45"/>
                <a:gd name="T9" fmla="*/ 11 h 18"/>
                <a:gd name="T10" fmla="*/ 31 w 45"/>
                <a:gd name="T11" fmla="*/ 7 h 18"/>
                <a:gd name="T12" fmla="*/ 3 w 45"/>
                <a:gd name="T13" fmla="*/ 0 h 18"/>
                <a:gd name="T14" fmla="*/ 0 w 45"/>
                <a:gd name="T15" fmla="*/ 4 h 18"/>
                <a:gd name="T16" fmla="*/ 3 w 45"/>
                <a:gd name="T17" fmla="*/ 7 h 18"/>
                <a:gd name="T18" fmla="*/ 7 w 45"/>
                <a:gd name="T19" fmla="*/ 7 h 18"/>
                <a:gd name="T20" fmla="*/ 10 w 45"/>
                <a:gd name="T21" fmla="*/ 4 h 18"/>
                <a:gd name="T22" fmla="*/ 3 w 45"/>
                <a:gd name="T23" fmla="*/ 0 h 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5"/>
                <a:gd name="T37" fmla="*/ 0 h 18"/>
                <a:gd name="T38" fmla="*/ 45 w 45"/>
                <a:gd name="T39" fmla="*/ 18 h 18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5" h="18">
                  <a:moveTo>
                    <a:pt x="31" y="7"/>
                  </a:moveTo>
                  <a:lnTo>
                    <a:pt x="24" y="7"/>
                  </a:lnTo>
                  <a:lnTo>
                    <a:pt x="24" y="14"/>
                  </a:lnTo>
                  <a:lnTo>
                    <a:pt x="38" y="18"/>
                  </a:lnTo>
                  <a:lnTo>
                    <a:pt x="45" y="11"/>
                  </a:lnTo>
                  <a:lnTo>
                    <a:pt x="31" y="7"/>
                  </a:lnTo>
                  <a:close/>
                  <a:moveTo>
                    <a:pt x="3" y="0"/>
                  </a:moveTo>
                  <a:lnTo>
                    <a:pt x="0" y="4"/>
                  </a:lnTo>
                  <a:lnTo>
                    <a:pt x="3" y="7"/>
                  </a:lnTo>
                  <a:lnTo>
                    <a:pt x="7" y="7"/>
                  </a:lnTo>
                  <a:lnTo>
                    <a:pt x="10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2"/>
            <p:cNvSpPr>
              <a:spLocks noChangeAspect="1"/>
            </p:cNvSpPr>
            <p:nvPr/>
          </p:nvSpPr>
          <p:spPr bwMode="gray">
            <a:xfrm>
              <a:off x="3172" y="2972"/>
              <a:ext cx="221" cy="249"/>
            </a:xfrm>
            <a:custGeom>
              <a:avLst/>
              <a:gdLst>
                <a:gd name="T0" fmla="*/ 0 w 206"/>
                <a:gd name="T1" fmla="*/ 29 h 233"/>
                <a:gd name="T2" fmla="*/ 21 w 206"/>
                <a:gd name="T3" fmla="*/ 32 h 233"/>
                <a:gd name="T4" fmla="*/ 38 w 206"/>
                <a:gd name="T5" fmla="*/ 45 h 233"/>
                <a:gd name="T6" fmla="*/ 56 w 206"/>
                <a:gd name="T7" fmla="*/ 63 h 233"/>
                <a:gd name="T8" fmla="*/ 75 w 206"/>
                <a:gd name="T9" fmla="*/ 82 h 233"/>
                <a:gd name="T10" fmla="*/ 91 w 206"/>
                <a:gd name="T11" fmla="*/ 104 h 233"/>
                <a:gd name="T12" fmla="*/ 104 w 206"/>
                <a:gd name="T13" fmla="*/ 130 h 233"/>
                <a:gd name="T14" fmla="*/ 112 w 206"/>
                <a:gd name="T15" fmla="*/ 152 h 233"/>
                <a:gd name="T16" fmla="*/ 104 w 206"/>
                <a:gd name="T17" fmla="*/ 174 h 233"/>
                <a:gd name="T18" fmla="*/ 88 w 206"/>
                <a:gd name="T19" fmla="*/ 217 h 233"/>
                <a:gd name="T20" fmla="*/ 110 w 206"/>
                <a:gd name="T21" fmla="*/ 233 h 233"/>
                <a:gd name="T22" fmla="*/ 136 w 206"/>
                <a:gd name="T23" fmla="*/ 222 h 233"/>
                <a:gd name="T24" fmla="*/ 144 w 206"/>
                <a:gd name="T25" fmla="*/ 200 h 233"/>
                <a:gd name="T26" fmla="*/ 149 w 206"/>
                <a:gd name="T27" fmla="*/ 161 h 233"/>
                <a:gd name="T28" fmla="*/ 165 w 206"/>
                <a:gd name="T29" fmla="*/ 159 h 233"/>
                <a:gd name="T30" fmla="*/ 190 w 206"/>
                <a:gd name="T31" fmla="*/ 153 h 233"/>
                <a:gd name="T32" fmla="*/ 206 w 206"/>
                <a:gd name="T33" fmla="*/ 135 h 233"/>
                <a:gd name="T34" fmla="*/ 190 w 206"/>
                <a:gd name="T35" fmla="*/ 121 h 233"/>
                <a:gd name="T36" fmla="*/ 177 w 206"/>
                <a:gd name="T37" fmla="*/ 97 h 233"/>
                <a:gd name="T38" fmla="*/ 165 w 206"/>
                <a:gd name="T39" fmla="*/ 97 h 233"/>
                <a:gd name="T40" fmla="*/ 158 w 206"/>
                <a:gd name="T41" fmla="*/ 70 h 233"/>
                <a:gd name="T42" fmla="*/ 145 w 206"/>
                <a:gd name="T43" fmla="*/ 49 h 233"/>
                <a:gd name="T44" fmla="*/ 144 w 206"/>
                <a:gd name="T45" fmla="*/ 34 h 233"/>
                <a:gd name="T46" fmla="*/ 125 w 206"/>
                <a:gd name="T47" fmla="*/ 25 h 233"/>
                <a:gd name="T48" fmla="*/ 98 w 206"/>
                <a:gd name="T49" fmla="*/ 25 h 233"/>
                <a:gd name="T50" fmla="*/ 82 w 206"/>
                <a:gd name="T51" fmla="*/ 0 h 233"/>
                <a:gd name="T52" fmla="*/ 51 w 206"/>
                <a:gd name="T53" fmla="*/ 5 h 233"/>
                <a:gd name="T54" fmla="*/ 12 w 206"/>
                <a:gd name="T55" fmla="*/ 6 h 233"/>
                <a:gd name="T56" fmla="*/ 0 w 206"/>
                <a:gd name="T57" fmla="*/ 29 h 233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06"/>
                <a:gd name="T88" fmla="*/ 0 h 233"/>
                <a:gd name="T89" fmla="*/ 206 w 206"/>
                <a:gd name="T90" fmla="*/ 233 h 233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06" h="233">
                  <a:moveTo>
                    <a:pt x="0" y="29"/>
                  </a:moveTo>
                  <a:lnTo>
                    <a:pt x="21" y="32"/>
                  </a:lnTo>
                  <a:lnTo>
                    <a:pt x="38" y="45"/>
                  </a:lnTo>
                  <a:lnTo>
                    <a:pt x="56" y="63"/>
                  </a:lnTo>
                  <a:lnTo>
                    <a:pt x="75" y="82"/>
                  </a:lnTo>
                  <a:lnTo>
                    <a:pt x="91" y="104"/>
                  </a:lnTo>
                  <a:lnTo>
                    <a:pt x="104" y="130"/>
                  </a:lnTo>
                  <a:lnTo>
                    <a:pt x="112" y="152"/>
                  </a:lnTo>
                  <a:lnTo>
                    <a:pt x="104" y="174"/>
                  </a:lnTo>
                  <a:lnTo>
                    <a:pt x="88" y="217"/>
                  </a:lnTo>
                  <a:lnTo>
                    <a:pt x="110" y="233"/>
                  </a:lnTo>
                  <a:lnTo>
                    <a:pt x="136" y="222"/>
                  </a:lnTo>
                  <a:lnTo>
                    <a:pt x="144" y="200"/>
                  </a:lnTo>
                  <a:lnTo>
                    <a:pt x="149" y="161"/>
                  </a:lnTo>
                  <a:lnTo>
                    <a:pt x="165" y="159"/>
                  </a:lnTo>
                  <a:lnTo>
                    <a:pt x="190" y="153"/>
                  </a:lnTo>
                  <a:lnTo>
                    <a:pt x="206" y="135"/>
                  </a:lnTo>
                  <a:lnTo>
                    <a:pt x="190" y="121"/>
                  </a:lnTo>
                  <a:lnTo>
                    <a:pt x="177" y="97"/>
                  </a:lnTo>
                  <a:lnTo>
                    <a:pt x="165" y="97"/>
                  </a:lnTo>
                  <a:lnTo>
                    <a:pt x="158" y="70"/>
                  </a:lnTo>
                  <a:lnTo>
                    <a:pt x="145" y="49"/>
                  </a:lnTo>
                  <a:lnTo>
                    <a:pt x="144" y="34"/>
                  </a:lnTo>
                  <a:lnTo>
                    <a:pt x="125" y="25"/>
                  </a:lnTo>
                  <a:lnTo>
                    <a:pt x="98" y="25"/>
                  </a:lnTo>
                  <a:lnTo>
                    <a:pt x="82" y="0"/>
                  </a:lnTo>
                  <a:lnTo>
                    <a:pt x="51" y="5"/>
                  </a:lnTo>
                  <a:lnTo>
                    <a:pt x="12" y="6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3"/>
            <p:cNvSpPr>
              <a:spLocks noChangeAspect="1"/>
            </p:cNvSpPr>
            <p:nvPr/>
          </p:nvSpPr>
          <p:spPr bwMode="gray">
            <a:xfrm>
              <a:off x="2066" y="3301"/>
              <a:ext cx="15" cy="12"/>
            </a:xfrm>
            <a:custGeom>
              <a:avLst/>
              <a:gdLst>
                <a:gd name="T0" fmla="*/ 0 w 14"/>
                <a:gd name="T1" fmla="*/ 1 h 11"/>
                <a:gd name="T2" fmla="*/ 0 w 14"/>
                <a:gd name="T3" fmla="*/ 10 h 11"/>
                <a:gd name="T4" fmla="*/ 14 w 14"/>
                <a:gd name="T5" fmla="*/ 11 h 11"/>
                <a:gd name="T6" fmla="*/ 9 w 14"/>
                <a:gd name="T7" fmla="*/ 0 h 11"/>
                <a:gd name="T8" fmla="*/ 0 w 14"/>
                <a:gd name="T9" fmla="*/ 1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"/>
                <a:gd name="T16" fmla="*/ 0 h 11"/>
                <a:gd name="T17" fmla="*/ 14 w 14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" h="11">
                  <a:moveTo>
                    <a:pt x="0" y="1"/>
                  </a:moveTo>
                  <a:lnTo>
                    <a:pt x="0" y="10"/>
                  </a:lnTo>
                  <a:lnTo>
                    <a:pt x="14" y="11"/>
                  </a:lnTo>
                  <a:lnTo>
                    <a:pt x="9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4"/>
            <p:cNvSpPr>
              <a:spLocks noChangeAspect="1"/>
            </p:cNvSpPr>
            <p:nvPr/>
          </p:nvSpPr>
          <p:spPr bwMode="gray">
            <a:xfrm>
              <a:off x="2185" y="952"/>
              <a:ext cx="1012" cy="1154"/>
            </a:xfrm>
            <a:custGeom>
              <a:avLst/>
              <a:gdLst>
                <a:gd name="T0" fmla="*/ 232 w 945"/>
                <a:gd name="T1" fmla="*/ 971 h 1079"/>
                <a:gd name="T2" fmla="*/ 210 w 945"/>
                <a:gd name="T3" fmla="*/ 992 h 1079"/>
                <a:gd name="T4" fmla="*/ 181 w 945"/>
                <a:gd name="T5" fmla="*/ 999 h 1079"/>
                <a:gd name="T6" fmla="*/ 108 w 945"/>
                <a:gd name="T7" fmla="*/ 1073 h 1079"/>
                <a:gd name="T8" fmla="*/ 56 w 945"/>
                <a:gd name="T9" fmla="*/ 1065 h 1079"/>
                <a:gd name="T10" fmla="*/ 4 w 945"/>
                <a:gd name="T11" fmla="*/ 1009 h 1079"/>
                <a:gd name="T12" fmla="*/ 33 w 945"/>
                <a:gd name="T13" fmla="*/ 990 h 1079"/>
                <a:gd name="T14" fmla="*/ 42 w 945"/>
                <a:gd name="T15" fmla="*/ 930 h 1079"/>
                <a:gd name="T16" fmla="*/ 28 w 945"/>
                <a:gd name="T17" fmla="*/ 918 h 1079"/>
                <a:gd name="T18" fmla="*/ 85 w 945"/>
                <a:gd name="T19" fmla="*/ 884 h 1079"/>
                <a:gd name="T20" fmla="*/ 47 w 945"/>
                <a:gd name="T21" fmla="*/ 873 h 1079"/>
                <a:gd name="T22" fmla="*/ 28 w 945"/>
                <a:gd name="T23" fmla="*/ 864 h 1079"/>
                <a:gd name="T24" fmla="*/ 20 w 945"/>
                <a:gd name="T25" fmla="*/ 814 h 1079"/>
                <a:gd name="T26" fmla="*/ 85 w 945"/>
                <a:gd name="T27" fmla="*/ 827 h 1079"/>
                <a:gd name="T28" fmla="*/ 104 w 945"/>
                <a:gd name="T29" fmla="*/ 795 h 1079"/>
                <a:gd name="T30" fmla="*/ 44 w 945"/>
                <a:gd name="T31" fmla="*/ 790 h 1079"/>
                <a:gd name="T32" fmla="*/ 52 w 945"/>
                <a:gd name="T33" fmla="*/ 749 h 1079"/>
                <a:gd name="T34" fmla="*/ 92 w 945"/>
                <a:gd name="T35" fmla="*/ 737 h 1079"/>
                <a:gd name="T36" fmla="*/ 58 w 945"/>
                <a:gd name="T37" fmla="*/ 718 h 1079"/>
                <a:gd name="T38" fmla="*/ 108 w 945"/>
                <a:gd name="T39" fmla="*/ 707 h 1079"/>
                <a:gd name="T40" fmla="*/ 130 w 945"/>
                <a:gd name="T41" fmla="*/ 698 h 1079"/>
                <a:gd name="T42" fmla="*/ 120 w 945"/>
                <a:gd name="T43" fmla="*/ 665 h 1079"/>
                <a:gd name="T44" fmla="*/ 174 w 945"/>
                <a:gd name="T45" fmla="*/ 659 h 1079"/>
                <a:gd name="T46" fmla="*/ 212 w 945"/>
                <a:gd name="T47" fmla="*/ 641 h 1079"/>
                <a:gd name="T48" fmla="*/ 265 w 945"/>
                <a:gd name="T49" fmla="*/ 641 h 1079"/>
                <a:gd name="T50" fmla="*/ 254 w 945"/>
                <a:gd name="T51" fmla="*/ 620 h 1079"/>
                <a:gd name="T52" fmla="*/ 272 w 945"/>
                <a:gd name="T53" fmla="*/ 571 h 1079"/>
                <a:gd name="T54" fmla="*/ 315 w 945"/>
                <a:gd name="T55" fmla="*/ 532 h 1079"/>
                <a:gd name="T56" fmla="*/ 357 w 945"/>
                <a:gd name="T57" fmla="*/ 473 h 1079"/>
                <a:gd name="T58" fmla="*/ 388 w 945"/>
                <a:gd name="T59" fmla="*/ 423 h 1079"/>
                <a:gd name="T60" fmla="*/ 375 w 945"/>
                <a:gd name="T61" fmla="*/ 412 h 1079"/>
                <a:gd name="T62" fmla="*/ 403 w 945"/>
                <a:gd name="T63" fmla="*/ 358 h 1079"/>
                <a:gd name="T64" fmla="*/ 455 w 945"/>
                <a:gd name="T65" fmla="*/ 322 h 1079"/>
                <a:gd name="T66" fmla="*/ 472 w 945"/>
                <a:gd name="T67" fmla="*/ 297 h 1079"/>
                <a:gd name="T68" fmla="*/ 454 w 945"/>
                <a:gd name="T69" fmla="*/ 269 h 1079"/>
                <a:gd name="T70" fmla="*/ 503 w 945"/>
                <a:gd name="T71" fmla="*/ 242 h 1079"/>
                <a:gd name="T72" fmla="*/ 538 w 945"/>
                <a:gd name="T73" fmla="*/ 212 h 1079"/>
                <a:gd name="T74" fmla="*/ 590 w 945"/>
                <a:gd name="T75" fmla="*/ 156 h 1079"/>
                <a:gd name="T76" fmla="*/ 620 w 945"/>
                <a:gd name="T77" fmla="*/ 132 h 1079"/>
                <a:gd name="T78" fmla="*/ 668 w 945"/>
                <a:gd name="T79" fmla="*/ 127 h 1079"/>
                <a:gd name="T80" fmla="*/ 737 w 945"/>
                <a:gd name="T81" fmla="*/ 68 h 1079"/>
                <a:gd name="T82" fmla="*/ 766 w 945"/>
                <a:gd name="T83" fmla="*/ 83 h 1079"/>
                <a:gd name="T84" fmla="*/ 827 w 945"/>
                <a:gd name="T85" fmla="*/ 20 h 1079"/>
                <a:gd name="T86" fmla="*/ 848 w 945"/>
                <a:gd name="T87" fmla="*/ 7 h 1079"/>
                <a:gd name="T88" fmla="*/ 861 w 945"/>
                <a:gd name="T89" fmla="*/ 46 h 1079"/>
                <a:gd name="T90" fmla="*/ 923 w 945"/>
                <a:gd name="T91" fmla="*/ 36 h 1079"/>
                <a:gd name="T92" fmla="*/ 904 w 945"/>
                <a:gd name="T93" fmla="*/ 85 h 1079"/>
                <a:gd name="T94" fmla="*/ 914 w 945"/>
                <a:gd name="T95" fmla="*/ 103 h 1079"/>
                <a:gd name="T96" fmla="*/ 893 w 945"/>
                <a:gd name="T97" fmla="*/ 187 h 1079"/>
                <a:gd name="T98" fmla="*/ 851 w 945"/>
                <a:gd name="T99" fmla="*/ 105 h 1079"/>
                <a:gd name="T100" fmla="*/ 781 w 945"/>
                <a:gd name="T101" fmla="*/ 188 h 1079"/>
                <a:gd name="T102" fmla="*/ 701 w 945"/>
                <a:gd name="T103" fmla="*/ 210 h 1079"/>
                <a:gd name="T104" fmla="*/ 628 w 945"/>
                <a:gd name="T105" fmla="*/ 213 h 1079"/>
                <a:gd name="T106" fmla="*/ 538 w 945"/>
                <a:gd name="T107" fmla="*/ 278 h 1079"/>
                <a:gd name="T108" fmla="*/ 460 w 945"/>
                <a:gd name="T109" fmla="*/ 386 h 1079"/>
                <a:gd name="T110" fmla="*/ 403 w 945"/>
                <a:gd name="T111" fmla="*/ 518 h 1079"/>
                <a:gd name="T112" fmla="*/ 357 w 945"/>
                <a:gd name="T113" fmla="*/ 605 h 1079"/>
                <a:gd name="T114" fmla="*/ 304 w 945"/>
                <a:gd name="T115" fmla="*/ 805 h 1079"/>
                <a:gd name="T116" fmla="*/ 292 w 945"/>
                <a:gd name="T117" fmla="*/ 906 h 1079"/>
                <a:gd name="T118" fmla="*/ 271 w 945"/>
                <a:gd name="T119" fmla="*/ 1004 h 107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945"/>
                <a:gd name="T181" fmla="*/ 0 h 1079"/>
                <a:gd name="T182" fmla="*/ 945 w 945"/>
                <a:gd name="T183" fmla="*/ 1079 h 107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945" h="1079">
                  <a:moveTo>
                    <a:pt x="260" y="1005"/>
                  </a:moveTo>
                  <a:lnTo>
                    <a:pt x="253" y="994"/>
                  </a:lnTo>
                  <a:lnTo>
                    <a:pt x="234" y="996"/>
                  </a:lnTo>
                  <a:lnTo>
                    <a:pt x="232" y="971"/>
                  </a:lnTo>
                  <a:lnTo>
                    <a:pt x="229" y="947"/>
                  </a:lnTo>
                  <a:lnTo>
                    <a:pt x="218" y="949"/>
                  </a:lnTo>
                  <a:lnTo>
                    <a:pt x="210" y="973"/>
                  </a:lnTo>
                  <a:lnTo>
                    <a:pt x="210" y="992"/>
                  </a:lnTo>
                  <a:lnTo>
                    <a:pt x="210" y="1005"/>
                  </a:lnTo>
                  <a:lnTo>
                    <a:pt x="202" y="1014"/>
                  </a:lnTo>
                  <a:lnTo>
                    <a:pt x="191" y="1010"/>
                  </a:lnTo>
                  <a:lnTo>
                    <a:pt x="181" y="999"/>
                  </a:lnTo>
                  <a:lnTo>
                    <a:pt x="172" y="1019"/>
                  </a:lnTo>
                  <a:lnTo>
                    <a:pt x="149" y="1043"/>
                  </a:lnTo>
                  <a:lnTo>
                    <a:pt x="119" y="1053"/>
                  </a:lnTo>
                  <a:lnTo>
                    <a:pt x="108" y="1073"/>
                  </a:lnTo>
                  <a:lnTo>
                    <a:pt x="93" y="1076"/>
                  </a:lnTo>
                  <a:lnTo>
                    <a:pt x="86" y="1077"/>
                  </a:lnTo>
                  <a:lnTo>
                    <a:pt x="76" y="1079"/>
                  </a:lnTo>
                  <a:lnTo>
                    <a:pt x="56" y="1065"/>
                  </a:lnTo>
                  <a:lnTo>
                    <a:pt x="34" y="1058"/>
                  </a:lnTo>
                  <a:lnTo>
                    <a:pt x="29" y="1057"/>
                  </a:lnTo>
                  <a:lnTo>
                    <a:pt x="11" y="1045"/>
                  </a:lnTo>
                  <a:lnTo>
                    <a:pt x="4" y="1009"/>
                  </a:lnTo>
                  <a:lnTo>
                    <a:pt x="0" y="987"/>
                  </a:lnTo>
                  <a:lnTo>
                    <a:pt x="4" y="974"/>
                  </a:lnTo>
                  <a:lnTo>
                    <a:pt x="20" y="979"/>
                  </a:lnTo>
                  <a:lnTo>
                    <a:pt x="33" y="990"/>
                  </a:lnTo>
                  <a:lnTo>
                    <a:pt x="49" y="975"/>
                  </a:lnTo>
                  <a:lnTo>
                    <a:pt x="32" y="973"/>
                  </a:lnTo>
                  <a:lnTo>
                    <a:pt x="42" y="944"/>
                  </a:lnTo>
                  <a:lnTo>
                    <a:pt x="42" y="930"/>
                  </a:lnTo>
                  <a:lnTo>
                    <a:pt x="23" y="949"/>
                  </a:lnTo>
                  <a:lnTo>
                    <a:pt x="7" y="957"/>
                  </a:lnTo>
                  <a:lnTo>
                    <a:pt x="6" y="932"/>
                  </a:lnTo>
                  <a:lnTo>
                    <a:pt x="28" y="918"/>
                  </a:lnTo>
                  <a:lnTo>
                    <a:pt x="42" y="903"/>
                  </a:lnTo>
                  <a:lnTo>
                    <a:pt x="49" y="889"/>
                  </a:lnTo>
                  <a:lnTo>
                    <a:pt x="67" y="877"/>
                  </a:lnTo>
                  <a:lnTo>
                    <a:pt x="85" y="884"/>
                  </a:lnTo>
                  <a:lnTo>
                    <a:pt x="92" y="868"/>
                  </a:lnTo>
                  <a:lnTo>
                    <a:pt x="77" y="854"/>
                  </a:lnTo>
                  <a:lnTo>
                    <a:pt x="63" y="856"/>
                  </a:lnTo>
                  <a:lnTo>
                    <a:pt x="47" y="873"/>
                  </a:lnTo>
                  <a:lnTo>
                    <a:pt x="30" y="887"/>
                  </a:lnTo>
                  <a:lnTo>
                    <a:pt x="25" y="888"/>
                  </a:lnTo>
                  <a:lnTo>
                    <a:pt x="19" y="884"/>
                  </a:lnTo>
                  <a:lnTo>
                    <a:pt x="28" y="864"/>
                  </a:lnTo>
                  <a:lnTo>
                    <a:pt x="38" y="844"/>
                  </a:lnTo>
                  <a:lnTo>
                    <a:pt x="27" y="834"/>
                  </a:lnTo>
                  <a:lnTo>
                    <a:pt x="15" y="828"/>
                  </a:lnTo>
                  <a:lnTo>
                    <a:pt x="20" y="814"/>
                  </a:lnTo>
                  <a:lnTo>
                    <a:pt x="35" y="813"/>
                  </a:lnTo>
                  <a:lnTo>
                    <a:pt x="50" y="812"/>
                  </a:lnTo>
                  <a:lnTo>
                    <a:pt x="66" y="814"/>
                  </a:lnTo>
                  <a:lnTo>
                    <a:pt x="85" y="827"/>
                  </a:lnTo>
                  <a:lnTo>
                    <a:pt x="100" y="832"/>
                  </a:lnTo>
                  <a:lnTo>
                    <a:pt x="111" y="822"/>
                  </a:lnTo>
                  <a:lnTo>
                    <a:pt x="111" y="808"/>
                  </a:lnTo>
                  <a:lnTo>
                    <a:pt x="104" y="795"/>
                  </a:lnTo>
                  <a:lnTo>
                    <a:pt x="94" y="793"/>
                  </a:lnTo>
                  <a:lnTo>
                    <a:pt x="78" y="795"/>
                  </a:lnTo>
                  <a:lnTo>
                    <a:pt x="61" y="795"/>
                  </a:lnTo>
                  <a:lnTo>
                    <a:pt x="44" y="790"/>
                  </a:lnTo>
                  <a:lnTo>
                    <a:pt x="32" y="787"/>
                  </a:lnTo>
                  <a:lnTo>
                    <a:pt x="37" y="763"/>
                  </a:lnTo>
                  <a:lnTo>
                    <a:pt x="39" y="751"/>
                  </a:lnTo>
                  <a:lnTo>
                    <a:pt x="52" y="749"/>
                  </a:lnTo>
                  <a:lnTo>
                    <a:pt x="67" y="752"/>
                  </a:lnTo>
                  <a:lnTo>
                    <a:pt x="93" y="756"/>
                  </a:lnTo>
                  <a:lnTo>
                    <a:pt x="100" y="745"/>
                  </a:lnTo>
                  <a:lnTo>
                    <a:pt x="92" y="737"/>
                  </a:lnTo>
                  <a:lnTo>
                    <a:pt x="87" y="737"/>
                  </a:lnTo>
                  <a:lnTo>
                    <a:pt x="71" y="735"/>
                  </a:lnTo>
                  <a:lnTo>
                    <a:pt x="59" y="726"/>
                  </a:lnTo>
                  <a:lnTo>
                    <a:pt x="58" y="718"/>
                  </a:lnTo>
                  <a:lnTo>
                    <a:pt x="78" y="715"/>
                  </a:lnTo>
                  <a:lnTo>
                    <a:pt x="100" y="732"/>
                  </a:lnTo>
                  <a:lnTo>
                    <a:pt x="112" y="716"/>
                  </a:lnTo>
                  <a:lnTo>
                    <a:pt x="108" y="707"/>
                  </a:lnTo>
                  <a:lnTo>
                    <a:pt x="91" y="701"/>
                  </a:lnTo>
                  <a:lnTo>
                    <a:pt x="100" y="686"/>
                  </a:lnTo>
                  <a:lnTo>
                    <a:pt x="115" y="693"/>
                  </a:lnTo>
                  <a:lnTo>
                    <a:pt x="130" y="698"/>
                  </a:lnTo>
                  <a:lnTo>
                    <a:pt x="138" y="687"/>
                  </a:lnTo>
                  <a:lnTo>
                    <a:pt x="133" y="675"/>
                  </a:lnTo>
                  <a:lnTo>
                    <a:pt x="124" y="675"/>
                  </a:lnTo>
                  <a:lnTo>
                    <a:pt x="120" y="665"/>
                  </a:lnTo>
                  <a:lnTo>
                    <a:pt x="128" y="661"/>
                  </a:lnTo>
                  <a:lnTo>
                    <a:pt x="143" y="668"/>
                  </a:lnTo>
                  <a:lnTo>
                    <a:pt x="160" y="675"/>
                  </a:lnTo>
                  <a:lnTo>
                    <a:pt x="174" y="659"/>
                  </a:lnTo>
                  <a:lnTo>
                    <a:pt x="179" y="643"/>
                  </a:lnTo>
                  <a:lnTo>
                    <a:pt x="181" y="632"/>
                  </a:lnTo>
                  <a:lnTo>
                    <a:pt x="194" y="637"/>
                  </a:lnTo>
                  <a:lnTo>
                    <a:pt x="212" y="641"/>
                  </a:lnTo>
                  <a:lnTo>
                    <a:pt x="217" y="632"/>
                  </a:lnTo>
                  <a:lnTo>
                    <a:pt x="228" y="644"/>
                  </a:lnTo>
                  <a:lnTo>
                    <a:pt x="245" y="654"/>
                  </a:lnTo>
                  <a:lnTo>
                    <a:pt x="265" y="641"/>
                  </a:lnTo>
                  <a:lnTo>
                    <a:pt x="277" y="627"/>
                  </a:lnTo>
                  <a:lnTo>
                    <a:pt x="277" y="615"/>
                  </a:lnTo>
                  <a:lnTo>
                    <a:pt x="271" y="605"/>
                  </a:lnTo>
                  <a:lnTo>
                    <a:pt x="254" y="620"/>
                  </a:lnTo>
                  <a:lnTo>
                    <a:pt x="239" y="625"/>
                  </a:lnTo>
                  <a:lnTo>
                    <a:pt x="227" y="616"/>
                  </a:lnTo>
                  <a:lnTo>
                    <a:pt x="251" y="595"/>
                  </a:lnTo>
                  <a:lnTo>
                    <a:pt x="272" y="571"/>
                  </a:lnTo>
                  <a:lnTo>
                    <a:pt x="282" y="552"/>
                  </a:lnTo>
                  <a:lnTo>
                    <a:pt x="291" y="551"/>
                  </a:lnTo>
                  <a:lnTo>
                    <a:pt x="304" y="552"/>
                  </a:lnTo>
                  <a:lnTo>
                    <a:pt x="315" y="532"/>
                  </a:lnTo>
                  <a:lnTo>
                    <a:pt x="328" y="507"/>
                  </a:lnTo>
                  <a:lnTo>
                    <a:pt x="334" y="485"/>
                  </a:lnTo>
                  <a:lnTo>
                    <a:pt x="348" y="485"/>
                  </a:lnTo>
                  <a:lnTo>
                    <a:pt x="357" y="473"/>
                  </a:lnTo>
                  <a:lnTo>
                    <a:pt x="344" y="468"/>
                  </a:lnTo>
                  <a:lnTo>
                    <a:pt x="358" y="449"/>
                  </a:lnTo>
                  <a:lnTo>
                    <a:pt x="374" y="437"/>
                  </a:lnTo>
                  <a:lnTo>
                    <a:pt x="388" y="423"/>
                  </a:lnTo>
                  <a:lnTo>
                    <a:pt x="403" y="414"/>
                  </a:lnTo>
                  <a:lnTo>
                    <a:pt x="400" y="402"/>
                  </a:lnTo>
                  <a:lnTo>
                    <a:pt x="390" y="407"/>
                  </a:lnTo>
                  <a:lnTo>
                    <a:pt x="375" y="412"/>
                  </a:lnTo>
                  <a:lnTo>
                    <a:pt x="385" y="395"/>
                  </a:lnTo>
                  <a:lnTo>
                    <a:pt x="391" y="384"/>
                  </a:lnTo>
                  <a:lnTo>
                    <a:pt x="400" y="375"/>
                  </a:lnTo>
                  <a:lnTo>
                    <a:pt x="403" y="358"/>
                  </a:lnTo>
                  <a:lnTo>
                    <a:pt x="422" y="358"/>
                  </a:lnTo>
                  <a:lnTo>
                    <a:pt x="448" y="347"/>
                  </a:lnTo>
                  <a:lnTo>
                    <a:pt x="461" y="329"/>
                  </a:lnTo>
                  <a:lnTo>
                    <a:pt x="455" y="322"/>
                  </a:lnTo>
                  <a:lnTo>
                    <a:pt x="441" y="327"/>
                  </a:lnTo>
                  <a:lnTo>
                    <a:pt x="446" y="315"/>
                  </a:lnTo>
                  <a:lnTo>
                    <a:pt x="456" y="302"/>
                  </a:lnTo>
                  <a:lnTo>
                    <a:pt x="472" y="297"/>
                  </a:lnTo>
                  <a:lnTo>
                    <a:pt x="477" y="289"/>
                  </a:lnTo>
                  <a:lnTo>
                    <a:pt x="467" y="274"/>
                  </a:lnTo>
                  <a:lnTo>
                    <a:pt x="464" y="269"/>
                  </a:lnTo>
                  <a:lnTo>
                    <a:pt x="454" y="269"/>
                  </a:lnTo>
                  <a:lnTo>
                    <a:pt x="482" y="245"/>
                  </a:lnTo>
                  <a:lnTo>
                    <a:pt x="489" y="260"/>
                  </a:lnTo>
                  <a:lnTo>
                    <a:pt x="499" y="262"/>
                  </a:lnTo>
                  <a:lnTo>
                    <a:pt x="503" y="242"/>
                  </a:lnTo>
                  <a:lnTo>
                    <a:pt x="518" y="228"/>
                  </a:lnTo>
                  <a:lnTo>
                    <a:pt x="528" y="234"/>
                  </a:lnTo>
                  <a:lnTo>
                    <a:pt x="542" y="223"/>
                  </a:lnTo>
                  <a:lnTo>
                    <a:pt x="538" y="212"/>
                  </a:lnTo>
                  <a:lnTo>
                    <a:pt x="549" y="197"/>
                  </a:lnTo>
                  <a:lnTo>
                    <a:pt x="566" y="181"/>
                  </a:lnTo>
                  <a:lnTo>
                    <a:pt x="580" y="168"/>
                  </a:lnTo>
                  <a:lnTo>
                    <a:pt x="590" y="156"/>
                  </a:lnTo>
                  <a:lnTo>
                    <a:pt x="597" y="167"/>
                  </a:lnTo>
                  <a:lnTo>
                    <a:pt x="616" y="151"/>
                  </a:lnTo>
                  <a:lnTo>
                    <a:pt x="610" y="142"/>
                  </a:lnTo>
                  <a:lnTo>
                    <a:pt x="620" y="132"/>
                  </a:lnTo>
                  <a:lnTo>
                    <a:pt x="631" y="142"/>
                  </a:lnTo>
                  <a:lnTo>
                    <a:pt x="643" y="131"/>
                  </a:lnTo>
                  <a:lnTo>
                    <a:pt x="661" y="122"/>
                  </a:lnTo>
                  <a:lnTo>
                    <a:pt x="668" y="127"/>
                  </a:lnTo>
                  <a:lnTo>
                    <a:pt x="686" y="100"/>
                  </a:lnTo>
                  <a:lnTo>
                    <a:pt x="707" y="83"/>
                  </a:lnTo>
                  <a:lnTo>
                    <a:pt x="715" y="97"/>
                  </a:lnTo>
                  <a:lnTo>
                    <a:pt x="737" y="68"/>
                  </a:lnTo>
                  <a:lnTo>
                    <a:pt x="761" y="33"/>
                  </a:lnTo>
                  <a:lnTo>
                    <a:pt x="794" y="14"/>
                  </a:lnTo>
                  <a:lnTo>
                    <a:pt x="783" y="53"/>
                  </a:lnTo>
                  <a:lnTo>
                    <a:pt x="766" y="83"/>
                  </a:lnTo>
                  <a:lnTo>
                    <a:pt x="787" y="84"/>
                  </a:lnTo>
                  <a:lnTo>
                    <a:pt x="808" y="54"/>
                  </a:lnTo>
                  <a:lnTo>
                    <a:pt x="817" y="34"/>
                  </a:lnTo>
                  <a:lnTo>
                    <a:pt x="827" y="20"/>
                  </a:lnTo>
                  <a:lnTo>
                    <a:pt x="835" y="21"/>
                  </a:lnTo>
                  <a:lnTo>
                    <a:pt x="835" y="41"/>
                  </a:lnTo>
                  <a:lnTo>
                    <a:pt x="843" y="24"/>
                  </a:lnTo>
                  <a:lnTo>
                    <a:pt x="848" y="7"/>
                  </a:lnTo>
                  <a:lnTo>
                    <a:pt x="862" y="2"/>
                  </a:lnTo>
                  <a:lnTo>
                    <a:pt x="876" y="0"/>
                  </a:lnTo>
                  <a:lnTo>
                    <a:pt x="862" y="27"/>
                  </a:lnTo>
                  <a:lnTo>
                    <a:pt x="861" y="46"/>
                  </a:lnTo>
                  <a:lnTo>
                    <a:pt x="873" y="41"/>
                  </a:lnTo>
                  <a:lnTo>
                    <a:pt x="890" y="23"/>
                  </a:lnTo>
                  <a:lnTo>
                    <a:pt x="909" y="29"/>
                  </a:lnTo>
                  <a:lnTo>
                    <a:pt x="923" y="36"/>
                  </a:lnTo>
                  <a:lnTo>
                    <a:pt x="941" y="49"/>
                  </a:lnTo>
                  <a:lnTo>
                    <a:pt x="945" y="57"/>
                  </a:lnTo>
                  <a:lnTo>
                    <a:pt x="924" y="82"/>
                  </a:lnTo>
                  <a:lnTo>
                    <a:pt x="904" y="85"/>
                  </a:lnTo>
                  <a:lnTo>
                    <a:pt x="888" y="81"/>
                  </a:lnTo>
                  <a:lnTo>
                    <a:pt x="893" y="95"/>
                  </a:lnTo>
                  <a:lnTo>
                    <a:pt x="907" y="103"/>
                  </a:lnTo>
                  <a:lnTo>
                    <a:pt x="914" y="103"/>
                  </a:lnTo>
                  <a:lnTo>
                    <a:pt x="923" y="118"/>
                  </a:lnTo>
                  <a:lnTo>
                    <a:pt x="926" y="127"/>
                  </a:lnTo>
                  <a:lnTo>
                    <a:pt x="915" y="151"/>
                  </a:lnTo>
                  <a:lnTo>
                    <a:pt x="893" y="187"/>
                  </a:lnTo>
                  <a:lnTo>
                    <a:pt x="881" y="181"/>
                  </a:lnTo>
                  <a:lnTo>
                    <a:pt x="893" y="149"/>
                  </a:lnTo>
                  <a:lnTo>
                    <a:pt x="891" y="125"/>
                  </a:lnTo>
                  <a:lnTo>
                    <a:pt x="851" y="105"/>
                  </a:lnTo>
                  <a:lnTo>
                    <a:pt x="831" y="98"/>
                  </a:lnTo>
                  <a:lnTo>
                    <a:pt x="797" y="130"/>
                  </a:lnTo>
                  <a:lnTo>
                    <a:pt x="795" y="161"/>
                  </a:lnTo>
                  <a:lnTo>
                    <a:pt x="781" y="188"/>
                  </a:lnTo>
                  <a:lnTo>
                    <a:pt x="764" y="197"/>
                  </a:lnTo>
                  <a:lnTo>
                    <a:pt x="747" y="215"/>
                  </a:lnTo>
                  <a:lnTo>
                    <a:pt x="721" y="197"/>
                  </a:lnTo>
                  <a:lnTo>
                    <a:pt x="701" y="210"/>
                  </a:lnTo>
                  <a:lnTo>
                    <a:pt x="658" y="165"/>
                  </a:lnTo>
                  <a:lnTo>
                    <a:pt x="645" y="183"/>
                  </a:lnTo>
                  <a:lnTo>
                    <a:pt x="628" y="189"/>
                  </a:lnTo>
                  <a:lnTo>
                    <a:pt x="628" y="213"/>
                  </a:lnTo>
                  <a:lnTo>
                    <a:pt x="614" y="233"/>
                  </a:lnTo>
                  <a:lnTo>
                    <a:pt x="561" y="242"/>
                  </a:lnTo>
                  <a:lnTo>
                    <a:pt x="556" y="259"/>
                  </a:lnTo>
                  <a:lnTo>
                    <a:pt x="538" y="278"/>
                  </a:lnTo>
                  <a:lnTo>
                    <a:pt x="525" y="299"/>
                  </a:lnTo>
                  <a:lnTo>
                    <a:pt x="503" y="324"/>
                  </a:lnTo>
                  <a:lnTo>
                    <a:pt x="482" y="358"/>
                  </a:lnTo>
                  <a:lnTo>
                    <a:pt x="460" y="386"/>
                  </a:lnTo>
                  <a:lnTo>
                    <a:pt x="448" y="417"/>
                  </a:lnTo>
                  <a:lnTo>
                    <a:pt x="433" y="435"/>
                  </a:lnTo>
                  <a:lnTo>
                    <a:pt x="417" y="481"/>
                  </a:lnTo>
                  <a:lnTo>
                    <a:pt x="403" y="518"/>
                  </a:lnTo>
                  <a:lnTo>
                    <a:pt x="386" y="568"/>
                  </a:lnTo>
                  <a:lnTo>
                    <a:pt x="396" y="593"/>
                  </a:lnTo>
                  <a:lnTo>
                    <a:pt x="381" y="614"/>
                  </a:lnTo>
                  <a:lnTo>
                    <a:pt x="357" y="605"/>
                  </a:lnTo>
                  <a:lnTo>
                    <a:pt x="329" y="629"/>
                  </a:lnTo>
                  <a:lnTo>
                    <a:pt x="304" y="657"/>
                  </a:lnTo>
                  <a:lnTo>
                    <a:pt x="305" y="753"/>
                  </a:lnTo>
                  <a:lnTo>
                    <a:pt x="304" y="805"/>
                  </a:lnTo>
                  <a:lnTo>
                    <a:pt x="311" y="818"/>
                  </a:lnTo>
                  <a:lnTo>
                    <a:pt x="318" y="831"/>
                  </a:lnTo>
                  <a:lnTo>
                    <a:pt x="301" y="848"/>
                  </a:lnTo>
                  <a:lnTo>
                    <a:pt x="292" y="906"/>
                  </a:lnTo>
                  <a:lnTo>
                    <a:pt x="284" y="959"/>
                  </a:lnTo>
                  <a:lnTo>
                    <a:pt x="277" y="968"/>
                  </a:lnTo>
                  <a:lnTo>
                    <a:pt x="271" y="975"/>
                  </a:lnTo>
                  <a:lnTo>
                    <a:pt x="271" y="1004"/>
                  </a:lnTo>
                  <a:lnTo>
                    <a:pt x="260" y="1005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5"/>
            <p:cNvSpPr>
              <a:spLocks noChangeAspect="1"/>
            </p:cNvSpPr>
            <p:nvPr/>
          </p:nvSpPr>
          <p:spPr bwMode="gray">
            <a:xfrm>
              <a:off x="1921" y="2486"/>
              <a:ext cx="253" cy="238"/>
            </a:xfrm>
            <a:custGeom>
              <a:avLst/>
              <a:gdLst>
                <a:gd name="T0" fmla="*/ 0 w 236"/>
                <a:gd name="T1" fmla="*/ 156 h 223"/>
                <a:gd name="T2" fmla="*/ 16 w 236"/>
                <a:gd name="T3" fmla="*/ 141 h 223"/>
                <a:gd name="T4" fmla="*/ 38 w 236"/>
                <a:gd name="T5" fmla="*/ 146 h 223"/>
                <a:gd name="T6" fmla="*/ 55 w 236"/>
                <a:gd name="T7" fmla="*/ 145 h 223"/>
                <a:gd name="T8" fmla="*/ 73 w 236"/>
                <a:gd name="T9" fmla="*/ 136 h 223"/>
                <a:gd name="T10" fmla="*/ 70 w 236"/>
                <a:gd name="T11" fmla="*/ 117 h 223"/>
                <a:gd name="T12" fmla="*/ 63 w 236"/>
                <a:gd name="T13" fmla="*/ 112 h 223"/>
                <a:gd name="T14" fmla="*/ 87 w 236"/>
                <a:gd name="T15" fmla="*/ 80 h 223"/>
                <a:gd name="T16" fmla="*/ 97 w 236"/>
                <a:gd name="T17" fmla="*/ 57 h 223"/>
                <a:gd name="T18" fmla="*/ 107 w 236"/>
                <a:gd name="T19" fmla="*/ 37 h 223"/>
                <a:gd name="T20" fmla="*/ 118 w 236"/>
                <a:gd name="T21" fmla="*/ 10 h 223"/>
                <a:gd name="T22" fmla="*/ 123 w 236"/>
                <a:gd name="T23" fmla="*/ 0 h 223"/>
                <a:gd name="T24" fmla="*/ 138 w 236"/>
                <a:gd name="T25" fmla="*/ 6 h 223"/>
                <a:gd name="T26" fmla="*/ 131 w 236"/>
                <a:gd name="T27" fmla="*/ 17 h 223"/>
                <a:gd name="T28" fmla="*/ 125 w 236"/>
                <a:gd name="T29" fmla="*/ 31 h 223"/>
                <a:gd name="T30" fmla="*/ 126 w 236"/>
                <a:gd name="T31" fmla="*/ 46 h 223"/>
                <a:gd name="T32" fmla="*/ 120 w 236"/>
                <a:gd name="T33" fmla="*/ 58 h 223"/>
                <a:gd name="T34" fmla="*/ 117 w 236"/>
                <a:gd name="T35" fmla="*/ 69 h 223"/>
                <a:gd name="T36" fmla="*/ 123 w 236"/>
                <a:gd name="T37" fmla="*/ 80 h 223"/>
                <a:gd name="T38" fmla="*/ 138 w 236"/>
                <a:gd name="T39" fmla="*/ 84 h 223"/>
                <a:gd name="T40" fmla="*/ 159 w 236"/>
                <a:gd name="T41" fmla="*/ 70 h 223"/>
                <a:gd name="T42" fmla="*/ 161 w 236"/>
                <a:gd name="T43" fmla="*/ 60 h 223"/>
                <a:gd name="T44" fmla="*/ 148 w 236"/>
                <a:gd name="T45" fmla="*/ 56 h 223"/>
                <a:gd name="T46" fmla="*/ 154 w 236"/>
                <a:gd name="T47" fmla="*/ 41 h 223"/>
                <a:gd name="T48" fmla="*/ 149 w 236"/>
                <a:gd name="T49" fmla="*/ 37 h 223"/>
                <a:gd name="T50" fmla="*/ 152 w 236"/>
                <a:gd name="T51" fmla="*/ 19 h 223"/>
                <a:gd name="T52" fmla="*/ 166 w 236"/>
                <a:gd name="T53" fmla="*/ 15 h 223"/>
                <a:gd name="T54" fmla="*/ 181 w 236"/>
                <a:gd name="T55" fmla="*/ 14 h 223"/>
                <a:gd name="T56" fmla="*/ 198 w 236"/>
                <a:gd name="T57" fmla="*/ 15 h 223"/>
                <a:gd name="T58" fmla="*/ 214 w 236"/>
                <a:gd name="T59" fmla="*/ 15 h 223"/>
                <a:gd name="T60" fmla="*/ 223 w 236"/>
                <a:gd name="T61" fmla="*/ 13 h 223"/>
                <a:gd name="T62" fmla="*/ 236 w 236"/>
                <a:gd name="T63" fmla="*/ 25 h 223"/>
                <a:gd name="T64" fmla="*/ 235 w 236"/>
                <a:gd name="T65" fmla="*/ 46 h 223"/>
                <a:gd name="T66" fmla="*/ 225 w 236"/>
                <a:gd name="T67" fmla="*/ 68 h 223"/>
                <a:gd name="T68" fmla="*/ 217 w 236"/>
                <a:gd name="T69" fmla="*/ 83 h 223"/>
                <a:gd name="T70" fmla="*/ 203 w 236"/>
                <a:gd name="T71" fmla="*/ 77 h 223"/>
                <a:gd name="T72" fmla="*/ 200 w 236"/>
                <a:gd name="T73" fmla="*/ 92 h 223"/>
                <a:gd name="T74" fmla="*/ 214 w 236"/>
                <a:gd name="T75" fmla="*/ 102 h 223"/>
                <a:gd name="T76" fmla="*/ 207 w 236"/>
                <a:gd name="T77" fmla="*/ 120 h 223"/>
                <a:gd name="T78" fmla="*/ 193 w 236"/>
                <a:gd name="T79" fmla="*/ 136 h 223"/>
                <a:gd name="T80" fmla="*/ 181 w 236"/>
                <a:gd name="T81" fmla="*/ 145 h 223"/>
                <a:gd name="T82" fmla="*/ 167 w 236"/>
                <a:gd name="T83" fmla="*/ 133 h 223"/>
                <a:gd name="T84" fmla="*/ 150 w 236"/>
                <a:gd name="T85" fmla="*/ 147 h 223"/>
                <a:gd name="T86" fmla="*/ 157 w 236"/>
                <a:gd name="T87" fmla="*/ 157 h 223"/>
                <a:gd name="T88" fmla="*/ 164 w 236"/>
                <a:gd name="T89" fmla="*/ 173 h 223"/>
                <a:gd name="T90" fmla="*/ 147 w 236"/>
                <a:gd name="T91" fmla="*/ 190 h 223"/>
                <a:gd name="T92" fmla="*/ 133 w 236"/>
                <a:gd name="T93" fmla="*/ 200 h 223"/>
                <a:gd name="T94" fmla="*/ 140 w 236"/>
                <a:gd name="T95" fmla="*/ 219 h 223"/>
                <a:gd name="T96" fmla="*/ 131 w 236"/>
                <a:gd name="T97" fmla="*/ 220 h 223"/>
                <a:gd name="T98" fmla="*/ 118 w 236"/>
                <a:gd name="T99" fmla="*/ 223 h 223"/>
                <a:gd name="T100" fmla="*/ 116 w 236"/>
                <a:gd name="T101" fmla="*/ 204 h 223"/>
                <a:gd name="T102" fmla="*/ 114 w 236"/>
                <a:gd name="T103" fmla="*/ 188 h 223"/>
                <a:gd name="T104" fmla="*/ 114 w 236"/>
                <a:gd name="T105" fmla="*/ 174 h 223"/>
                <a:gd name="T106" fmla="*/ 102 w 236"/>
                <a:gd name="T107" fmla="*/ 171 h 223"/>
                <a:gd name="T108" fmla="*/ 88 w 236"/>
                <a:gd name="T109" fmla="*/ 166 h 223"/>
                <a:gd name="T110" fmla="*/ 78 w 236"/>
                <a:gd name="T111" fmla="*/ 164 h 223"/>
                <a:gd name="T112" fmla="*/ 73 w 236"/>
                <a:gd name="T113" fmla="*/ 160 h 223"/>
                <a:gd name="T114" fmla="*/ 53 w 236"/>
                <a:gd name="T115" fmla="*/ 167 h 223"/>
                <a:gd name="T116" fmla="*/ 39 w 236"/>
                <a:gd name="T117" fmla="*/ 182 h 223"/>
                <a:gd name="T118" fmla="*/ 26 w 236"/>
                <a:gd name="T119" fmla="*/ 178 h 223"/>
                <a:gd name="T120" fmla="*/ 13 w 236"/>
                <a:gd name="T121" fmla="*/ 173 h 223"/>
                <a:gd name="T122" fmla="*/ 4 w 236"/>
                <a:gd name="T123" fmla="*/ 162 h 223"/>
                <a:gd name="T124" fmla="*/ 0 w 236"/>
                <a:gd name="T125" fmla="*/ 156 h 2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36"/>
                <a:gd name="T190" fmla="*/ 0 h 223"/>
                <a:gd name="T191" fmla="*/ 236 w 236"/>
                <a:gd name="T192" fmla="*/ 223 h 22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36" h="223">
                  <a:moveTo>
                    <a:pt x="0" y="156"/>
                  </a:moveTo>
                  <a:lnTo>
                    <a:pt x="16" y="141"/>
                  </a:lnTo>
                  <a:lnTo>
                    <a:pt x="38" y="146"/>
                  </a:lnTo>
                  <a:lnTo>
                    <a:pt x="55" y="145"/>
                  </a:lnTo>
                  <a:lnTo>
                    <a:pt x="73" y="136"/>
                  </a:lnTo>
                  <a:lnTo>
                    <a:pt x="70" y="117"/>
                  </a:lnTo>
                  <a:lnTo>
                    <a:pt x="63" y="112"/>
                  </a:lnTo>
                  <a:lnTo>
                    <a:pt x="87" y="80"/>
                  </a:lnTo>
                  <a:lnTo>
                    <a:pt x="97" y="57"/>
                  </a:lnTo>
                  <a:lnTo>
                    <a:pt x="107" y="37"/>
                  </a:lnTo>
                  <a:lnTo>
                    <a:pt x="118" y="10"/>
                  </a:lnTo>
                  <a:lnTo>
                    <a:pt x="123" y="0"/>
                  </a:lnTo>
                  <a:lnTo>
                    <a:pt x="138" y="6"/>
                  </a:lnTo>
                  <a:lnTo>
                    <a:pt x="131" y="17"/>
                  </a:lnTo>
                  <a:lnTo>
                    <a:pt x="125" y="31"/>
                  </a:lnTo>
                  <a:lnTo>
                    <a:pt x="126" y="46"/>
                  </a:lnTo>
                  <a:lnTo>
                    <a:pt x="120" y="58"/>
                  </a:lnTo>
                  <a:lnTo>
                    <a:pt x="117" y="69"/>
                  </a:lnTo>
                  <a:lnTo>
                    <a:pt x="123" y="80"/>
                  </a:lnTo>
                  <a:lnTo>
                    <a:pt x="138" y="84"/>
                  </a:lnTo>
                  <a:lnTo>
                    <a:pt x="159" y="70"/>
                  </a:lnTo>
                  <a:lnTo>
                    <a:pt x="161" y="60"/>
                  </a:lnTo>
                  <a:lnTo>
                    <a:pt x="148" y="56"/>
                  </a:lnTo>
                  <a:lnTo>
                    <a:pt x="154" y="41"/>
                  </a:lnTo>
                  <a:lnTo>
                    <a:pt x="149" y="37"/>
                  </a:lnTo>
                  <a:lnTo>
                    <a:pt x="152" y="19"/>
                  </a:lnTo>
                  <a:lnTo>
                    <a:pt x="166" y="15"/>
                  </a:lnTo>
                  <a:lnTo>
                    <a:pt x="181" y="14"/>
                  </a:lnTo>
                  <a:lnTo>
                    <a:pt x="198" y="15"/>
                  </a:lnTo>
                  <a:lnTo>
                    <a:pt x="214" y="15"/>
                  </a:lnTo>
                  <a:lnTo>
                    <a:pt x="223" y="13"/>
                  </a:lnTo>
                  <a:lnTo>
                    <a:pt x="236" y="25"/>
                  </a:lnTo>
                  <a:lnTo>
                    <a:pt x="235" y="46"/>
                  </a:lnTo>
                  <a:lnTo>
                    <a:pt x="225" y="68"/>
                  </a:lnTo>
                  <a:lnTo>
                    <a:pt x="217" y="83"/>
                  </a:lnTo>
                  <a:lnTo>
                    <a:pt x="203" y="77"/>
                  </a:lnTo>
                  <a:lnTo>
                    <a:pt x="200" y="92"/>
                  </a:lnTo>
                  <a:lnTo>
                    <a:pt x="214" y="102"/>
                  </a:lnTo>
                  <a:lnTo>
                    <a:pt x="207" y="120"/>
                  </a:lnTo>
                  <a:lnTo>
                    <a:pt x="193" y="136"/>
                  </a:lnTo>
                  <a:lnTo>
                    <a:pt x="181" y="145"/>
                  </a:lnTo>
                  <a:lnTo>
                    <a:pt x="167" y="133"/>
                  </a:lnTo>
                  <a:lnTo>
                    <a:pt x="150" y="147"/>
                  </a:lnTo>
                  <a:lnTo>
                    <a:pt x="157" y="157"/>
                  </a:lnTo>
                  <a:lnTo>
                    <a:pt x="164" y="173"/>
                  </a:lnTo>
                  <a:lnTo>
                    <a:pt x="147" y="190"/>
                  </a:lnTo>
                  <a:lnTo>
                    <a:pt x="133" y="200"/>
                  </a:lnTo>
                  <a:lnTo>
                    <a:pt x="140" y="219"/>
                  </a:lnTo>
                  <a:lnTo>
                    <a:pt x="131" y="220"/>
                  </a:lnTo>
                  <a:lnTo>
                    <a:pt x="118" y="223"/>
                  </a:lnTo>
                  <a:lnTo>
                    <a:pt x="116" y="204"/>
                  </a:lnTo>
                  <a:lnTo>
                    <a:pt x="114" y="188"/>
                  </a:lnTo>
                  <a:lnTo>
                    <a:pt x="114" y="174"/>
                  </a:lnTo>
                  <a:lnTo>
                    <a:pt x="102" y="171"/>
                  </a:lnTo>
                  <a:lnTo>
                    <a:pt x="88" y="166"/>
                  </a:lnTo>
                  <a:lnTo>
                    <a:pt x="78" y="164"/>
                  </a:lnTo>
                  <a:lnTo>
                    <a:pt x="73" y="160"/>
                  </a:lnTo>
                  <a:lnTo>
                    <a:pt x="53" y="167"/>
                  </a:lnTo>
                  <a:lnTo>
                    <a:pt x="39" y="182"/>
                  </a:lnTo>
                  <a:lnTo>
                    <a:pt x="26" y="178"/>
                  </a:lnTo>
                  <a:lnTo>
                    <a:pt x="13" y="173"/>
                  </a:lnTo>
                  <a:lnTo>
                    <a:pt x="4" y="162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6"/>
            <p:cNvSpPr>
              <a:spLocks noChangeAspect="1"/>
            </p:cNvSpPr>
            <p:nvPr/>
          </p:nvSpPr>
          <p:spPr bwMode="gray">
            <a:xfrm>
              <a:off x="2520" y="2435"/>
              <a:ext cx="529" cy="496"/>
            </a:xfrm>
            <a:custGeom>
              <a:avLst/>
              <a:gdLst>
                <a:gd name="T0" fmla="*/ 49 w 494"/>
                <a:gd name="T1" fmla="*/ 93 h 464"/>
                <a:gd name="T2" fmla="*/ 50 w 494"/>
                <a:gd name="T3" fmla="*/ 49 h 464"/>
                <a:gd name="T4" fmla="*/ 81 w 494"/>
                <a:gd name="T5" fmla="*/ 54 h 464"/>
                <a:gd name="T6" fmla="*/ 128 w 494"/>
                <a:gd name="T7" fmla="*/ 32 h 464"/>
                <a:gd name="T8" fmla="*/ 173 w 494"/>
                <a:gd name="T9" fmla="*/ 4 h 464"/>
                <a:gd name="T10" fmla="*/ 243 w 494"/>
                <a:gd name="T11" fmla="*/ 13 h 464"/>
                <a:gd name="T12" fmla="*/ 233 w 494"/>
                <a:gd name="T13" fmla="*/ 36 h 464"/>
                <a:gd name="T14" fmla="*/ 272 w 494"/>
                <a:gd name="T15" fmla="*/ 37 h 464"/>
                <a:gd name="T16" fmla="*/ 308 w 494"/>
                <a:gd name="T17" fmla="*/ 31 h 464"/>
                <a:gd name="T18" fmla="*/ 320 w 494"/>
                <a:gd name="T19" fmla="*/ 39 h 464"/>
                <a:gd name="T20" fmla="*/ 351 w 494"/>
                <a:gd name="T21" fmla="*/ 44 h 464"/>
                <a:gd name="T22" fmla="*/ 385 w 494"/>
                <a:gd name="T23" fmla="*/ 44 h 464"/>
                <a:gd name="T24" fmla="*/ 414 w 494"/>
                <a:gd name="T25" fmla="*/ 42 h 464"/>
                <a:gd name="T26" fmla="*/ 434 w 494"/>
                <a:gd name="T27" fmla="*/ 39 h 464"/>
                <a:gd name="T28" fmla="*/ 449 w 494"/>
                <a:gd name="T29" fmla="*/ 55 h 464"/>
                <a:gd name="T30" fmla="*/ 455 w 494"/>
                <a:gd name="T31" fmla="*/ 75 h 464"/>
                <a:gd name="T32" fmla="*/ 450 w 494"/>
                <a:gd name="T33" fmla="*/ 94 h 464"/>
                <a:gd name="T34" fmla="*/ 464 w 494"/>
                <a:gd name="T35" fmla="*/ 118 h 464"/>
                <a:gd name="T36" fmla="*/ 475 w 494"/>
                <a:gd name="T37" fmla="*/ 152 h 464"/>
                <a:gd name="T38" fmla="*/ 452 w 494"/>
                <a:gd name="T39" fmla="*/ 192 h 464"/>
                <a:gd name="T40" fmla="*/ 464 w 494"/>
                <a:gd name="T41" fmla="*/ 211 h 464"/>
                <a:gd name="T42" fmla="*/ 462 w 494"/>
                <a:gd name="T43" fmla="*/ 245 h 464"/>
                <a:gd name="T44" fmla="*/ 464 w 494"/>
                <a:gd name="T45" fmla="*/ 270 h 464"/>
                <a:gd name="T46" fmla="*/ 474 w 494"/>
                <a:gd name="T47" fmla="*/ 292 h 464"/>
                <a:gd name="T48" fmla="*/ 483 w 494"/>
                <a:gd name="T49" fmla="*/ 307 h 464"/>
                <a:gd name="T50" fmla="*/ 492 w 494"/>
                <a:gd name="T51" fmla="*/ 351 h 464"/>
                <a:gd name="T52" fmla="*/ 454 w 494"/>
                <a:gd name="T53" fmla="*/ 378 h 464"/>
                <a:gd name="T54" fmla="*/ 426 w 494"/>
                <a:gd name="T55" fmla="*/ 411 h 464"/>
                <a:gd name="T56" fmla="*/ 422 w 494"/>
                <a:gd name="T57" fmla="*/ 452 h 464"/>
                <a:gd name="T58" fmla="*/ 402 w 494"/>
                <a:gd name="T59" fmla="*/ 454 h 464"/>
                <a:gd name="T60" fmla="*/ 378 w 494"/>
                <a:gd name="T61" fmla="*/ 445 h 464"/>
                <a:gd name="T62" fmla="*/ 342 w 494"/>
                <a:gd name="T63" fmla="*/ 440 h 464"/>
                <a:gd name="T64" fmla="*/ 320 w 494"/>
                <a:gd name="T65" fmla="*/ 449 h 464"/>
                <a:gd name="T66" fmla="*/ 291 w 494"/>
                <a:gd name="T67" fmla="*/ 457 h 464"/>
                <a:gd name="T68" fmla="*/ 278 w 494"/>
                <a:gd name="T69" fmla="*/ 435 h 464"/>
                <a:gd name="T70" fmla="*/ 243 w 494"/>
                <a:gd name="T71" fmla="*/ 450 h 464"/>
                <a:gd name="T72" fmla="*/ 232 w 494"/>
                <a:gd name="T73" fmla="*/ 416 h 464"/>
                <a:gd name="T74" fmla="*/ 214 w 494"/>
                <a:gd name="T75" fmla="*/ 397 h 464"/>
                <a:gd name="T76" fmla="*/ 178 w 494"/>
                <a:gd name="T77" fmla="*/ 399 h 464"/>
                <a:gd name="T78" fmla="*/ 177 w 494"/>
                <a:gd name="T79" fmla="*/ 375 h 464"/>
                <a:gd name="T80" fmla="*/ 152 w 494"/>
                <a:gd name="T81" fmla="*/ 360 h 464"/>
                <a:gd name="T82" fmla="*/ 133 w 494"/>
                <a:gd name="T83" fmla="*/ 364 h 464"/>
                <a:gd name="T84" fmla="*/ 121 w 494"/>
                <a:gd name="T85" fmla="*/ 374 h 464"/>
                <a:gd name="T86" fmla="*/ 97 w 494"/>
                <a:gd name="T87" fmla="*/ 361 h 464"/>
                <a:gd name="T88" fmla="*/ 116 w 494"/>
                <a:gd name="T89" fmla="*/ 331 h 464"/>
                <a:gd name="T90" fmla="*/ 91 w 494"/>
                <a:gd name="T91" fmla="*/ 334 h 464"/>
                <a:gd name="T92" fmla="*/ 68 w 494"/>
                <a:gd name="T93" fmla="*/ 326 h 464"/>
                <a:gd name="T94" fmla="*/ 39 w 494"/>
                <a:gd name="T95" fmla="*/ 317 h 464"/>
                <a:gd name="T96" fmla="*/ 35 w 494"/>
                <a:gd name="T97" fmla="*/ 291 h 464"/>
                <a:gd name="T98" fmla="*/ 22 w 494"/>
                <a:gd name="T99" fmla="*/ 248 h 464"/>
                <a:gd name="T100" fmla="*/ 25 w 494"/>
                <a:gd name="T101" fmla="*/ 222 h 464"/>
                <a:gd name="T102" fmla="*/ 5 w 494"/>
                <a:gd name="T103" fmla="*/ 176 h 464"/>
                <a:gd name="T104" fmla="*/ 3 w 494"/>
                <a:gd name="T105" fmla="*/ 136 h 464"/>
                <a:gd name="T106" fmla="*/ 27 w 494"/>
                <a:gd name="T107" fmla="*/ 96 h 4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94"/>
                <a:gd name="T163" fmla="*/ 0 h 464"/>
                <a:gd name="T164" fmla="*/ 494 w 494"/>
                <a:gd name="T165" fmla="*/ 464 h 464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94" h="464">
                  <a:moveTo>
                    <a:pt x="35" y="98"/>
                  </a:moveTo>
                  <a:lnTo>
                    <a:pt x="49" y="93"/>
                  </a:lnTo>
                  <a:lnTo>
                    <a:pt x="46" y="68"/>
                  </a:lnTo>
                  <a:lnTo>
                    <a:pt x="50" y="49"/>
                  </a:lnTo>
                  <a:lnTo>
                    <a:pt x="67" y="49"/>
                  </a:lnTo>
                  <a:lnTo>
                    <a:pt x="81" y="54"/>
                  </a:lnTo>
                  <a:lnTo>
                    <a:pt x="101" y="47"/>
                  </a:lnTo>
                  <a:lnTo>
                    <a:pt x="128" y="32"/>
                  </a:lnTo>
                  <a:lnTo>
                    <a:pt x="148" y="19"/>
                  </a:lnTo>
                  <a:lnTo>
                    <a:pt x="173" y="4"/>
                  </a:lnTo>
                  <a:lnTo>
                    <a:pt x="234" y="0"/>
                  </a:lnTo>
                  <a:lnTo>
                    <a:pt x="243" y="13"/>
                  </a:lnTo>
                  <a:lnTo>
                    <a:pt x="225" y="23"/>
                  </a:lnTo>
                  <a:lnTo>
                    <a:pt x="233" y="36"/>
                  </a:lnTo>
                  <a:lnTo>
                    <a:pt x="255" y="44"/>
                  </a:lnTo>
                  <a:lnTo>
                    <a:pt x="272" y="37"/>
                  </a:lnTo>
                  <a:lnTo>
                    <a:pt x="293" y="27"/>
                  </a:lnTo>
                  <a:lnTo>
                    <a:pt x="308" y="31"/>
                  </a:lnTo>
                  <a:lnTo>
                    <a:pt x="310" y="37"/>
                  </a:lnTo>
                  <a:lnTo>
                    <a:pt x="320" y="39"/>
                  </a:lnTo>
                  <a:lnTo>
                    <a:pt x="340" y="45"/>
                  </a:lnTo>
                  <a:lnTo>
                    <a:pt x="351" y="44"/>
                  </a:lnTo>
                  <a:lnTo>
                    <a:pt x="363" y="44"/>
                  </a:lnTo>
                  <a:lnTo>
                    <a:pt x="385" y="44"/>
                  </a:lnTo>
                  <a:lnTo>
                    <a:pt x="394" y="40"/>
                  </a:lnTo>
                  <a:lnTo>
                    <a:pt x="414" y="42"/>
                  </a:lnTo>
                  <a:lnTo>
                    <a:pt x="426" y="39"/>
                  </a:lnTo>
                  <a:lnTo>
                    <a:pt x="434" y="39"/>
                  </a:lnTo>
                  <a:lnTo>
                    <a:pt x="440" y="49"/>
                  </a:lnTo>
                  <a:lnTo>
                    <a:pt x="449" y="55"/>
                  </a:lnTo>
                  <a:lnTo>
                    <a:pt x="457" y="68"/>
                  </a:lnTo>
                  <a:lnTo>
                    <a:pt x="455" y="75"/>
                  </a:lnTo>
                  <a:lnTo>
                    <a:pt x="450" y="79"/>
                  </a:lnTo>
                  <a:lnTo>
                    <a:pt x="450" y="94"/>
                  </a:lnTo>
                  <a:lnTo>
                    <a:pt x="456" y="105"/>
                  </a:lnTo>
                  <a:lnTo>
                    <a:pt x="464" y="118"/>
                  </a:lnTo>
                  <a:lnTo>
                    <a:pt x="469" y="137"/>
                  </a:lnTo>
                  <a:lnTo>
                    <a:pt x="475" y="152"/>
                  </a:lnTo>
                  <a:lnTo>
                    <a:pt x="462" y="168"/>
                  </a:lnTo>
                  <a:lnTo>
                    <a:pt x="452" y="192"/>
                  </a:lnTo>
                  <a:lnTo>
                    <a:pt x="440" y="214"/>
                  </a:lnTo>
                  <a:lnTo>
                    <a:pt x="464" y="211"/>
                  </a:lnTo>
                  <a:lnTo>
                    <a:pt x="462" y="231"/>
                  </a:lnTo>
                  <a:lnTo>
                    <a:pt x="462" y="245"/>
                  </a:lnTo>
                  <a:lnTo>
                    <a:pt x="454" y="268"/>
                  </a:lnTo>
                  <a:lnTo>
                    <a:pt x="464" y="270"/>
                  </a:lnTo>
                  <a:lnTo>
                    <a:pt x="470" y="283"/>
                  </a:lnTo>
                  <a:lnTo>
                    <a:pt x="474" y="292"/>
                  </a:lnTo>
                  <a:lnTo>
                    <a:pt x="479" y="306"/>
                  </a:lnTo>
                  <a:lnTo>
                    <a:pt x="483" y="307"/>
                  </a:lnTo>
                  <a:lnTo>
                    <a:pt x="494" y="329"/>
                  </a:lnTo>
                  <a:lnTo>
                    <a:pt x="492" y="351"/>
                  </a:lnTo>
                  <a:lnTo>
                    <a:pt x="480" y="358"/>
                  </a:lnTo>
                  <a:lnTo>
                    <a:pt x="454" y="378"/>
                  </a:lnTo>
                  <a:lnTo>
                    <a:pt x="433" y="392"/>
                  </a:lnTo>
                  <a:lnTo>
                    <a:pt x="426" y="411"/>
                  </a:lnTo>
                  <a:lnTo>
                    <a:pt x="426" y="434"/>
                  </a:lnTo>
                  <a:lnTo>
                    <a:pt x="422" y="452"/>
                  </a:lnTo>
                  <a:lnTo>
                    <a:pt x="415" y="464"/>
                  </a:lnTo>
                  <a:lnTo>
                    <a:pt x="402" y="454"/>
                  </a:lnTo>
                  <a:lnTo>
                    <a:pt x="393" y="447"/>
                  </a:lnTo>
                  <a:lnTo>
                    <a:pt x="378" y="445"/>
                  </a:lnTo>
                  <a:lnTo>
                    <a:pt x="357" y="440"/>
                  </a:lnTo>
                  <a:lnTo>
                    <a:pt x="342" y="440"/>
                  </a:lnTo>
                  <a:lnTo>
                    <a:pt x="333" y="454"/>
                  </a:lnTo>
                  <a:lnTo>
                    <a:pt x="320" y="449"/>
                  </a:lnTo>
                  <a:lnTo>
                    <a:pt x="310" y="444"/>
                  </a:lnTo>
                  <a:lnTo>
                    <a:pt x="291" y="457"/>
                  </a:lnTo>
                  <a:lnTo>
                    <a:pt x="287" y="447"/>
                  </a:lnTo>
                  <a:lnTo>
                    <a:pt x="278" y="435"/>
                  </a:lnTo>
                  <a:lnTo>
                    <a:pt x="267" y="427"/>
                  </a:lnTo>
                  <a:lnTo>
                    <a:pt x="243" y="450"/>
                  </a:lnTo>
                  <a:lnTo>
                    <a:pt x="231" y="432"/>
                  </a:lnTo>
                  <a:lnTo>
                    <a:pt x="232" y="416"/>
                  </a:lnTo>
                  <a:lnTo>
                    <a:pt x="222" y="406"/>
                  </a:lnTo>
                  <a:lnTo>
                    <a:pt x="214" y="397"/>
                  </a:lnTo>
                  <a:lnTo>
                    <a:pt x="193" y="391"/>
                  </a:lnTo>
                  <a:lnTo>
                    <a:pt x="178" y="399"/>
                  </a:lnTo>
                  <a:lnTo>
                    <a:pt x="178" y="387"/>
                  </a:lnTo>
                  <a:lnTo>
                    <a:pt x="177" y="375"/>
                  </a:lnTo>
                  <a:lnTo>
                    <a:pt x="164" y="366"/>
                  </a:lnTo>
                  <a:lnTo>
                    <a:pt x="152" y="360"/>
                  </a:lnTo>
                  <a:lnTo>
                    <a:pt x="144" y="354"/>
                  </a:lnTo>
                  <a:lnTo>
                    <a:pt x="133" y="364"/>
                  </a:lnTo>
                  <a:lnTo>
                    <a:pt x="129" y="375"/>
                  </a:lnTo>
                  <a:lnTo>
                    <a:pt x="121" y="374"/>
                  </a:lnTo>
                  <a:lnTo>
                    <a:pt x="104" y="368"/>
                  </a:lnTo>
                  <a:lnTo>
                    <a:pt x="97" y="361"/>
                  </a:lnTo>
                  <a:lnTo>
                    <a:pt x="104" y="350"/>
                  </a:lnTo>
                  <a:lnTo>
                    <a:pt x="116" y="331"/>
                  </a:lnTo>
                  <a:lnTo>
                    <a:pt x="97" y="329"/>
                  </a:lnTo>
                  <a:lnTo>
                    <a:pt x="91" y="334"/>
                  </a:lnTo>
                  <a:lnTo>
                    <a:pt x="79" y="337"/>
                  </a:lnTo>
                  <a:lnTo>
                    <a:pt x="68" y="326"/>
                  </a:lnTo>
                  <a:lnTo>
                    <a:pt x="52" y="325"/>
                  </a:lnTo>
                  <a:lnTo>
                    <a:pt x="39" y="317"/>
                  </a:lnTo>
                  <a:lnTo>
                    <a:pt x="32" y="308"/>
                  </a:lnTo>
                  <a:lnTo>
                    <a:pt x="35" y="291"/>
                  </a:lnTo>
                  <a:lnTo>
                    <a:pt x="27" y="272"/>
                  </a:lnTo>
                  <a:lnTo>
                    <a:pt x="22" y="248"/>
                  </a:lnTo>
                  <a:lnTo>
                    <a:pt x="18" y="232"/>
                  </a:lnTo>
                  <a:lnTo>
                    <a:pt x="25" y="222"/>
                  </a:lnTo>
                  <a:lnTo>
                    <a:pt x="15" y="198"/>
                  </a:lnTo>
                  <a:lnTo>
                    <a:pt x="5" y="176"/>
                  </a:lnTo>
                  <a:lnTo>
                    <a:pt x="0" y="153"/>
                  </a:lnTo>
                  <a:lnTo>
                    <a:pt x="3" y="136"/>
                  </a:lnTo>
                  <a:lnTo>
                    <a:pt x="12" y="116"/>
                  </a:lnTo>
                  <a:lnTo>
                    <a:pt x="27" y="96"/>
                  </a:lnTo>
                  <a:lnTo>
                    <a:pt x="35" y="98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7"/>
            <p:cNvSpPr>
              <a:spLocks noChangeAspect="1"/>
            </p:cNvSpPr>
            <p:nvPr/>
          </p:nvSpPr>
          <p:spPr bwMode="gray">
            <a:xfrm>
              <a:off x="894" y="3243"/>
              <a:ext cx="290" cy="439"/>
            </a:xfrm>
            <a:custGeom>
              <a:avLst/>
              <a:gdLst>
                <a:gd name="T0" fmla="*/ 127 w 271"/>
                <a:gd name="T1" fmla="*/ 401 h 410"/>
                <a:gd name="T2" fmla="*/ 91 w 271"/>
                <a:gd name="T3" fmla="*/ 403 h 410"/>
                <a:gd name="T4" fmla="*/ 57 w 271"/>
                <a:gd name="T5" fmla="*/ 408 h 410"/>
                <a:gd name="T6" fmla="*/ 44 w 271"/>
                <a:gd name="T7" fmla="*/ 410 h 410"/>
                <a:gd name="T8" fmla="*/ 21 w 271"/>
                <a:gd name="T9" fmla="*/ 395 h 410"/>
                <a:gd name="T10" fmla="*/ 0 w 271"/>
                <a:gd name="T11" fmla="*/ 385 h 410"/>
                <a:gd name="T12" fmla="*/ 16 w 271"/>
                <a:gd name="T13" fmla="*/ 350 h 410"/>
                <a:gd name="T14" fmla="*/ 25 w 271"/>
                <a:gd name="T15" fmla="*/ 321 h 410"/>
                <a:gd name="T16" fmla="*/ 36 w 271"/>
                <a:gd name="T17" fmla="*/ 277 h 410"/>
                <a:gd name="T18" fmla="*/ 21 w 271"/>
                <a:gd name="T19" fmla="*/ 269 h 410"/>
                <a:gd name="T20" fmla="*/ 19 w 271"/>
                <a:gd name="T21" fmla="*/ 258 h 410"/>
                <a:gd name="T22" fmla="*/ 28 w 271"/>
                <a:gd name="T23" fmla="*/ 251 h 410"/>
                <a:gd name="T24" fmla="*/ 25 w 271"/>
                <a:gd name="T25" fmla="*/ 242 h 410"/>
                <a:gd name="T26" fmla="*/ 10 w 271"/>
                <a:gd name="T27" fmla="*/ 239 h 410"/>
                <a:gd name="T28" fmla="*/ 17 w 271"/>
                <a:gd name="T29" fmla="*/ 220 h 410"/>
                <a:gd name="T30" fmla="*/ 40 w 271"/>
                <a:gd name="T31" fmla="*/ 184 h 410"/>
                <a:gd name="T32" fmla="*/ 69 w 271"/>
                <a:gd name="T33" fmla="*/ 157 h 410"/>
                <a:gd name="T34" fmla="*/ 101 w 271"/>
                <a:gd name="T35" fmla="*/ 125 h 410"/>
                <a:gd name="T36" fmla="*/ 112 w 271"/>
                <a:gd name="T37" fmla="*/ 62 h 410"/>
                <a:gd name="T38" fmla="*/ 120 w 271"/>
                <a:gd name="T39" fmla="*/ 18 h 410"/>
                <a:gd name="T40" fmla="*/ 122 w 271"/>
                <a:gd name="T41" fmla="*/ 0 h 410"/>
                <a:gd name="T42" fmla="*/ 144 w 271"/>
                <a:gd name="T43" fmla="*/ 9 h 410"/>
                <a:gd name="T44" fmla="*/ 161 w 271"/>
                <a:gd name="T45" fmla="*/ 14 h 410"/>
                <a:gd name="T46" fmla="*/ 170 w 271"/>
                <a:gd name="T47" fmla="*/ 29 h 410"/>
                <a:gd name="T48" fmla="*/ 188 w 271"/>
                <a:gd name="T49" fmla="*/ 32 h 410"/>
                <a:gd name="T50" fmla="*/ 199 w 271"/>
                <a:gd name="T51" fmla="*/ 35 h 410"/>
                <a:gd name="T52" fmla="*/ 202 w 271"/>
                <a:gd name="T53" fmla="*/ 49 h 410"/>
                <a:gd name="T54" fmla="*/ 201 w 271"/>
                <a:gd name="T55" fmla="*/ 66 h 410"/>
                <a:gd name="T56" fmla="*/ 206 w 271"/>
                <a:gd name="T57" fmla="*/ 62 h 410"/>
                <a:gd name="T58" fmla="*/ 235 w 271"/>
                <a:gd name="T59" fmla="*/ 59 h 410"/>
                <a:gd name="T60" fmla="*/ 255 w 271"/>
                <a:gd name="T61" fmla="*/ 63 h 410"/>
                <a:gd name="T62" fmla="*/ 266 w 271"/>
                <a:gd name="T63" fmla="*/ 78 h 410"/>
                <a:gd name="T64" fmla="*/ 266 w 271"/>
                <a:gd name="T65" fmla="*/ 89 h 410"/>
                <a:gd name="T66" fmla="*/ 271 w 271"/>
                <a:gd name="T67" fmla="*/ 100 h 410"/>
                <a:gd name="T68" fmla="*/ 269 w 271"/>
                <a:gd name="T69" fmla="*/ 118 h 410"/>
                <a:gd name="T70" fmla="*/ 259 w 271"/>
                <a:gd name="T71" fmla="*/ 136 h 410"/>
                <a:gd name="T72" fmla="*/ 242 w 271"/>
                <a:gd name="T73" fmla="*/ 136 h 410"/>
                <a:gd name="T74" fmla="*/ 222 w 271"/>
                <a:gd name="T75" fmla="*/ 167 h 410"/>
                <a:gd name="T76" fmla="*/ 214 w 271"/>
                <a:gd name="T77" fmla="*/ 180 h 410"/>
                <a:gd name="T78" fmla="*/ 205 w 271"/>
                <a:gd name="T79" fmla="*/ 196 h 410"/>
                <a:gd name="T80" fmla="*/ 193 w 271"/>
                <a:gd name="T81" fmla="*/ 215 h 410"/>
                <a:gd name="T82" fmla="*/ 173 w 271"/>
                <a:gd name="T83" fmla="*/ 219 h 410"/>
                <a:gd name="T84" fmla="*/ 162 w 271"/>
                <a:gd name="T85" fmla="*/ 225 h 410"/>
                <a:gd name="T86" fmla="*/ 169 w 271"/>
                <a:gd name="T87" fmla="*/ 235 h 410"/>
                <a:gd name="T88" fmla="*/ 179 w 271"/>
                <a:gd name="T89" fmla="*/ 250 h 410"/>
                <a:gd name="T90" fmla="*/ 169 w 271"/>
                <a:gd name="T91" fmla="*/ 260 h 410"/>
                <a:gd name="T92" fmla="*/ 158 w 271"/>
                <a:gd name="T93" fmla="*/ 278 h 410"/>
                <a:gd name="T94" fmla="*/ 146 w 271"/>
                <a:gd name="T95" fmla="*/ 304 h 410"/>
                <a:gd name="T96" fmla="*/ 137 w 271"/>
                <a:gd name="T97" fmla="*/ 322 h 410"/>
                <a:gd name="T98" fmla="*/ 152 w 271"/>
                <a:gd name="T99" fmla="*/ 334 h 410"/>
                <a:gd name="T100" fmla="*/ 134 w 271"/>
                <a:gd name="T101" fmla="*/ 346 h 410"/>
                <a:gd name="T102" fmla="*/ 118 w 271"/>
                <a:gd name="T103" fmla="*/ 366 h 410"/>
                <a:gd name="T104" fmla="*/ 109 w 271"/>
                <a:gd name="T105" fmla="*/ 392 h 410"/>
                <a:gd name="T106" fmla="*/ 127 w 271"/>
                <a:gd name="T107" fmla="*/ 401 h 41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71"/>
                <a:gd name="T163" fmla="*/ 0 h 410"/>
                <a:gd name="T164" fmla="*/ 271 w 271"/>
                <a:gd name="T165" fmla="*/ 410 h 41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71" h="410">
                  <a:moveTo>
                    <a:pt x="127" y="401"/>
                  </a:moveTo>
                  <a:lnTo>
                    <a:pt x="91" y="403"/>
                  </a:lnTo>
                  <a:lnTo>
                    <a:pt x="57" y="408"/>
                  </a:lnTo>
                  <a:lnTo>
                    <a:pt x="44" y="410"/>
                  </a:lnTo>
                  <a:lnTo>
                    <a:pt x="21" y="395"/>
                  </a:lnTo>
                  <a:lnTo>
                    <a:pt x="0" y="385"/>
                  </a:lnTo>
                  <a:lnTo>
                    <a:pt x="16" y="350"/>
                  </a:lnTo>
                  <a:lnTo>
                    <a:pt x="25" y="321"/>
                  </a:lnTo>
                  <a:lnTo>
                    <a:pt x="36" y="277"/>
                  </a:lnTo>
                  <a:lnTo>
                    <a:pt x="21" y="269"/>
                  </a:lnTo>
                  <a:lnTo>
                    <a:pt x="19" y="258"/>
                  </a:lnTo>
                  <a:lnTo>
                    <a:pt x="28" y="251"/>
                  </a:lnTo>
                  <a:lnTo>
                    <a:pt x="25" y="242"/>
                  </a:lnTo>
                  <a:lnTo>
                    <a:pt x="10" y="239"/>
                  </a:lnTo>
                  <a:lnTo>
                    <a:pt x="17" y="220"/>
                  </a:lnTo>
                  <a:lnTo>
                    <a:pt x="40" y="184"/>
                  </a:lnTo>
                  <a:lnTo>
                    <a:pt x="69" y="157"/>
                  </a:lnTo>
                  <a:lnTo>
                    <a:pt x="101" y="125"/>
                  </a:lnTo>
                  <a:lnTo>
                    <a:pt x="112" y="62"/>
                  </a:lnTo>
                  <a:lnTo>
                    <a:pt x="120" y="18"/>
                  </a:lnTo>
                  <a:lnTo>
                    <a:pt x="122" y="0"/>
                  </a:lnTo>
                  <a:lnTo>
                    <a:pt x="144" y="9"/>
                  </a:lnTo>
                  <a:lnTo>
                    <a:pt x="161" y="14"/>
                  </a:lnTo>
                  <a:lnTo>
                    <a:pt x="170" y="29"/>
                  </a:lnTo>
                  <a:lnTo>
                    <a:pt x="188" y="32"/>
                  </a:lnTo>
                  <a:lnTo>
                    <a:pt x="199" y="35"/>
                  </a:lnTo>
                  <a:lnTo>
                    <a:pt x="202" y="49"/>
                  </a:lnTo>
                  <a:lnTo>
                    <a:pt x="201" y="66"/>
                  </a:lnTo>
                  <a:lnTo>
                    <a:pt x="206" y="62"/>
                  </a:lnTo>
                  <a:lnTo>
                    <a:pt x="235" y="59"/>
                  </a:lnTo>
                  <a:lnTo>
                    <a:pt x="255" y="63"/>
                  </a:lnTo>
                  <a:lnTo>
                    <a:pt x="266" y="78"/>
                  </a:lnTo>
                  <a:lnTo>
                    <a:pt x="266" y="89"/>
                  </a:lnTo>
                  <a:lnTo>
                    <a:pt x="271" y="100"/>
                  </a:lnTo>
                  <a:lnTo>
                    <a:pt x="269" y="118"/>
                  </a:lnTo>
                  <a:lnTo>
                    <a:pt x="259" y="136"/>
                  </a:lnTo>
                  <a:lnTo>
                    <a:pt x="242" y="136"/>
                  </a:lnTo>
                  <a:lnTo>
                    <a:pt x="222" y="167"/>
                  </a:lnTo>
                  <a:lnTo>
                    <a:pt x="214" y="180"/>
                  </a:lnTo>
                  <a:lnTo>
                    <a:pt x="205" y="196"/>
                  </a:lnTo>
                  <a:lnTo>
                    <a:pt x="193" y="215"/>
                  </a:lnTo>
                  <a:lnTo>
                    <a:pt x="173" y="219"/>
                  </a:lnTo>
                  <a:lnTo>
                    <a:pt x="162" y="225"/>
                  </a:lnTo>
                  <a:lnTo>
                    <a:pt x="169" y="235"/>
                  </a:lnTo>
                  <a:lnTo>
                    <a:pt x="179" y="250"/>
                  </a:lnTo>
                  <a:lnTo>
                    <a:pt x="169" y="260"/>
                  </a:lnTo>
                  <a:lnTo>
                    <a:pt x="158" y="278"/>
                  </a:lnTo>
                  <a:lnTo>
                    <a:pt x="146" y="304"/>
                  </a:lnTo>
                  <a:lnTo>
                    <a:pt x="137" y="322"/>
                  </a:lnTo>
                  <a:lnTo>
                    <a:pt x="152" y="334"/>
                  </a:lnTo>
                  <a:lnTo>
                    <a:pt x="134" y="346"/>
                  </a:lnTo>
                  <a:lnTo>
                    <a:pt x="118" y="366"/>
                  </a:lnTo>
                  <a:lnTo>
                    <a:pt x="109" y="392"/>
                  </a:lnTo>
                  <a:lnTo>
                    <a:pt x="127" y="401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8"/>
            <p:cNvSpPr>
              <a:spLocks noChangeAspect="1"/>
            </p:cNvSpPr>
            <p:nvPr/>
          </p:nvSpPr>
          <p:spPr bwMode="gray">
            <a:xfrm>
              <a:off x="2839" y="3003"/>
              <a:ext cx="551" cy="399"/>
            </a:xfrm>
            <a:custGeom>
              <a:avLst/>
              <a:gdLst>
                <a:gd name="T0" fmla="*/ 515 w 515"/>
                <a:gd name="T1" fmla="*/ 229 h 374"/>
                <a:gd name="T2" fmla="*/ 481 w 515"/>
                <a:gd name="T3" fmla="*/ 270 h 374"/>
                <a:gd name="T4" fmla="*/ 458 w 515"/>
                <a:gd name="T5" fmla="*/ 349 h 374"/>
                <a:gd name="T6" fmla="*/ 422 w 515"/>
                <a:gd name="T7" fmla="*/ 336 h 374"/>
                <a:gd name="T8" fmla="*/ 398 w 515"/>
                <a:gd name="T9" fmla="*/ 317 h 374"/>
                <a:gd name="T10" fmla="*/ 377 w 515"/>
                <a:gd name="T11" fmla="*/ 317 h 374"/>
                <a:gd name="T12" fmla="*/ 351 w 515"/>
                <a:gd name="T13" fmla="*/ 315 h 374"/>
                <a:gd name="T14" fmla="*/ 331 w 515"/>
                <a:gd name="T15" fmla="*/ 334 h 374"/>
                <a:gd name="T16" fmla="*/ 305 w 515"/>
                <a:gd name="T17" fmla="*/ 359 h 374"/>
                <a:gd name="T18" fmla="*/ 270 w 515"/>
                <a:gd name="T19" fmla="*/ 366 h 374"/>
                <a:gd name="T20" fmla="*/ 229 w 515"/>
                <a:gd name="T21" fmla="*/ 366 h 374"/>
                <a:gd name="T22" fmla="*/ 202 w 515"/>
                <a:gd name="T23" fmla="*/ 374 h 374"/>
                <a:gd name="T24" fmla="*/ 175 w 515"/>
                <a:gd name="T25" fmla="*/ 363 h 374"/>
                <a:gd name="T26" fmla="*/ 144 w 515"/>
                <a:gd name="T27" fmla="*/ 361 h 374"/>
                <a:gd name="T28" fmla="*/ 149 w 515"/>
                <a:gd name="T29" fmla="*/ 336 h 374"/>
                <a:gd name="T30" fmla="*/ 133 w 515"/>
                <a:gd name="T31" fmla="*/ 317 h 374"/>
                <a:gd name="T32" fmla="*/ 121 w 515"/>
                <a:gd name="T33" fmla="*/ 315 h 374"/>
                <a:gd name="T34" fmla="*/ 117 w 515"/>
                <a:gd name="T35" fmla="*/ 297 h 374"/>
                <a:gd name="T36" fmla="*/ 114 w 515"/>
                <a:gd name="T37" fmla="*/ 279 h 374"/>
                <a:gd name="T38" fmla="*/ 92 w 515"/>
                <a:gd name="T39" fmla="*/ 294 h 374"/>
                <a:gd name="T40" fmla="*/ 65 w 515"/>
                <a:gd name="T41" fmla="*/ 284 h 374"/>
                <a:gd name="T42" fmla="*/ 44 w 515"/>
                <a:gd name="T43" fmla="*/ 285 h 374"/>
                <a:gd name="T44" fmla="*/ 48 w 515"/>
                <a:gd name="T45" fmla="*/ 267 h 374"/>
                <a:gd name="T46" fmla="*/ 48 w 515"/>
                <a:gd name="T47" fmla="*/ 234 h 374"/>
                <a:gd name="T48" fmla="*/ 22 w 515"/>
                <a:gd name="T49" fmla="*/ 212 h 374"/>
                <a:gd name="T50" fmla="*/ 5 w 515"/>
                <a:gd name="T51" fmla="*/ 187 h 374"/>
                <a:gd name="T52" fmla="*/ 1 w 515"/>
                <a:gd name="T53" fmla="*/ 176 h 374"/>
                <a:gd name="T54" fmla="*/ 12 w 515"/>
                <a:gd name="T55" fmla="*/ 166 h 374"/>
                <a:gd name="T56" fmla="*/ 39 w 515"/>
                <a:gd name="T57" fmla="*/ 143 h 374"/>
                <a:gd name="T58" fmla="*/ 62 w 515"/>
                <a:gd name="T59" fmla="*/ 99 h 374"/>
                <a:gd name="T60" fmla="*/ 99 w 515"/>
                <a:gd name="T61" fmla="*/ 49 h 374"/>
                <a:gd name="T62" fmla="*/ 123 w 515"/>
                <a:gd name="T63" fmla="*/ 27 h 374"/>
                <a:gd name="T64" fmla="*/ 171 w 515"/>
                <a:gd name="T65" fmla="*/ 17 h 374"/>
                <a:gd name="T66" fmla="*/ 219 w 515"/>
                <a:gd name="T67" fmla="*/ 28 h 374"/>
                <a:gd name="T68" fmla="*/ 242 w 515"/>
                <a:gd name="T69" fmla="*/ 48 h 374"/>
                <a:gd name="T70" fmla="*/ 273 w 515"/>
                <a:gd name="T71" fmla="*/ 20 h 374"/>
                <a:gd name="T72" fmla="*/ 296 w 515"/>
                <a:gd name="T73" fmla="*/ 33 h 374"/>
                <a:gd name="T74" fmla="*/ 311 w 515"/>
                <a:gd name="T75" fmla="*/ 0 h 374"/>
                <a:gd name="T76" fmla="*/ 349 w 515"/>
                <a:gd name="T77" fmla="*/ 16 h 374"/>
                <a:gd name="T78" fmla="*/ 386 w 515"/>
                <a:gd name="T79" fmla="*/ 53 h 374"/>
                <a:gd name="T80" fmla="*/ 415 w 515"/>
                <a:gd name="T81" fmla="*/ 101 h 374"/>
                <a:gd name="T82" fmla="*/ 415 w 515"/>
                <a:gd name="T83" fmla="*/ 145 h 374"/>
                <a:gd name="T84" fmla="*/ 421 w 515"/>
                <a:gd name="T85" fmla="*/ 204 h 374"/>
                <a:gd name="T86" fmla="*/ 443 w 515"/>
                <a:gd name="T87" fmla="*/ 223 h 374"/>
                <a:gd name="T88" fmla="*/ 482 w 515"/>
                <a:gd name="T89" fmla="*/ 201 h 374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515"/>
                <a:gd name="T136" fmla="*/ 0 h 374"/>
                <a:gd name="T137" fmla="*/ 515 w 515"/>
                <a:gd name="T138" fmla="*/ 374 h 374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515" h="374">
                  <a:moveTo>
                    <a:pt x="494" y="207"/>
                  </a:moveTo>
                  <a:lnTo>
                    <a:pt x="515" y="229"/>
                  </a:lnTo>
                  <a:lnTo>
                    <a:pt x="495" y="262"/>
                  </a:lnTo>
                  <a:lnTo>
                    <a:pt x="481" y="270"/>
                  </a:lnTo>
                  <a:lnTo>
                    <a:pt x="468" y="263"/>
                  </a:lnTo>
                  <a:lnTo>
                    <a:pt x="458" y="349"/>
                  </a:lnTo>
                  <a:lnTo>
                    <a:pt x="435" y="341"/>
                  </a:lnTo>
                  <a:lnTo>
                    <a:pt x="422" y="336"/>
                  </a:lnTo>
                  <a:lnTo>
                    <a:pt x="410" y="329"/>
                  </a:lnTo>
                  <a:lnTo>
                    <a:pt x="398" y="317"/>
                  </a:lnTo>
                  <a:lnTo>
                    <a:pt x="391" y="318"/>
                  </a:lnTo>
                  <a:lnTo>
                    <a:pt x="377" y="317"/>
                  </a:lnTo>
                  <a:lnTo>
                    <a:pt x="366" y="318"/>
                  </a:lnTo>
                  <a:lnTo>
                    <a:pt x="351" y="315"/>
                  </a:lnTo>
                  <a:lnTo>
                    <a:pt x="344" y="321"/>
                  </a:lnTo>
                  <a:lnTo>
                    <a:pt x="331" y="334"/>
                  </a:lnTo>
                  <a:lnTo>
                    <a:pt x="315" y="350"/>
                  </a:lnTo>
                  <a:lnTo>
                    <a:pt x="305" y="359"/>
                  </a:lnTo>
                  <a:lnTo>
                    <a:pt x="286" y="367"/>
                  </a:lnTo>
                  <a:lnTo>
                    <a:pt x="270" y="366"/>
                  </a:lnTo>
                  <a:lnTo>
                    <a:pt x="250" y="366"/>
                  </a:lnTo>
                  <a:lnTo>
                    <a:pt x="229" y="366"/>
                  </a:lnTo>
                  <a:lnTo>
                    <a:pt x="211" y="368"/>
                  </a:lnTo>
                  <a:lnTo>
                    <a:pt x="202" y="374"/>
                  </a:lnTo>
                  <a:lnTo>
                    <a:pt x="189" y="366"/>
                  </a:lnTo>
                  <a:lnTo>
                    <a:pt x="175" y="363"/>
                  </a:lnTo>
                  <a:lnTo>
                    <a:pt x="157" y="361"/>
                  </a:lnTo>
                  <a:lnTo>
                    <a:pt x="144" y="361"/>
                  </a:lnTo>
                  <a:lnTo>
                    <a:pt x="140" y="354"/>
                  </a:lnTo>
                  <a:lnTo>
                    <a:pt x="149" y="336"/>
                  </a:lnTo>
                  <a:lnTo>
                    <a:pt x="145" y="323"/>
                  </a:lnTo>
                  <a:lnTo>
                    <a:pt x="133" y="317"/>
                  </a:lnTo>
                  <a:lnTo>
                    <a:pt x="121" y="320"/>
                  </a:lnTo>
                  <a:lnTo>
                    <a:pt x="121" y="315"/>
                  </a:lnTo>
                  <a:lnTo>
                    <a:pt x="106" y="307"/>
                  </a:lnTo>
                  <a:lnTo>
                    <a:pt x="117" y="297"/>
                  </a:lnTo>
                  <a:lnTo>
                    <a:pt x="120" y="291"/>
                  </a:lnTo>
                  <a:lnTo>
                    <a:pt x="114" y="279"/>
                  </a:lnTo>
                  <a:lnTo>
                    <a:pt x="104" y="281"/>
                  </a:lnTo>
                  <a:lnTo>
                    <a:pt x="92" y="294"/>
                  </a:lnTo>
                  <a:lnTo>
                    <a:pt x="81" y="289"/>
                  </a:lnTo>
                  <a:lnTo>
                    <a:pt x="65" y="284"/>
                  </a:lnTo>
                  <a:lnTo>
                    <a:pt x="56" y="283"/>
                  </a:lnTo>
                  <a:lnTo>
                    <a:pt x="44" y="285"/>
                  </a:lnTo>
                  <a:lnTo>
                    <a:pt x="37" y="278"/>
                  </a:lnTo>
                  <a:lnTo>
                    <a:pt x="48" y="267"/>
                  </a:lnTo>
                  <a:lnTo>
                    <a:pt x="54" y="245"/>
                  </a:lnTo>
                  <a:lnTo>
                    <a:pt x="48" y="234"/>
                  </a:lnTo>
                  <a:lnTo>
                    <a:pt x="33" y="224"/>
                  </a:lnTo>
                  <a:lnTo>
                    <a:pt x="22" y="212"/>
                  </a:lnTo>
                  <a:lnTo>
                    <a:pt x="14" y="197"/>
                  </a:lnTo>
                  <a:lnTo>
                    <a:pt x="5" y="187"/>
                  </a:lnTo>
                  <a:lnTo>
                    <a:pt x="3" y="182"/>
                  </a:lnTo>
                  <a:lnTo>
                    <a:pt x="1" y="176"/>
                  </a:lnTo>
                  <a:lnTo>
                    <a:pt x="0" y="164"/>
                  </a:lnTo>
                  <a:lnTo>
                    <a:pt x="12" y="166"/>
                  </a:lnTo>
                  <a:lnTo>
                    <a:pt x="29" y="157"/>
                  </a:lnTo>
                  <a:lnTo>
                    <a:pt x="39" y="143"/>
                  </a:lnTo>
                  <a:lnTo>
                    <a:pt x="53" y="118"/>
                  </a:lnTo>
                  <a:lnTo>
                    <a:pt x="62" y="99"/>
                  </a:lnTo>
                  <a:lnTo>
                    <a:pt x="77" y="70"/>
                  </a:lnTo>
                  <a:lnTo>
                    <a:pt x="99" y="49"/>
                  </a:lnTo>
                  <a:lnTo>
                    <a:pt x="109" y="35"/>
                  </a:lnTo>
                  <a:lnTo>
                    <a:pt x="123" y="27"/>
                  </a:lnTo>
                  <a:lnTo>
                    <a:pt x="134" y="13"/>
                  </a:lnTo>
                  <a:lnTo>
                    <a:pt x="171" y="17"/>
                  </a:lnTo>
                  <a:lnTo>
                    <a:pt x="193" y="20"/>
                  </a:lnTo>
                  <a:lnTo>
                    <a:pt x="219" y="28"/>
                  </a:lnTo>
                  <a:lnTo>
                    <a:pt x="222" y="46"/>
                  </a:lnTo>
                  <a:lnTo>
                    <a:pt x="242" y="48"/>
                  </a:lnTo>
                  <a:lnTo>
                    <a:pt x="247" y="29"/>
                  </a:lnTo>
                  <a:lnTo>
                    <a:pt x="273" y="20"/>
                  </a:lnTo>
                  <a:lnTo>
                    <a:pt x="284" y="27"/>
                  </a:lnTo>
                  <a:lnTo>
                    <a:pt x="296" y="33"/>
                  </a:lnTo>
                  <a:lnTo>
                    <a:pt x="303" y="16"/>
                  </a:lnTo>
                  <a:lnTo>
                    <a:pt x="311" y="0"/>
                  </a:lnTo>
                  <a:lnTo>
                    <a:pt x="332" y="3"/>
                  </a:lnTo>
                  <a:lnTo>
                    <a:pt x="349" y="16"/>
                  </a:lnTo>
                  <a:lnTo>
                    <a:pt x="367" y="34"/>
                  </a:lnTo>
                  <a:lnTo>
                    <a:pt x="386" y="53"/>
                  </a:lnTo>
                  <a:lnTo>
                    <a:pt x="402" y="75"/>
                  </a:lnTo>
                  <a:lnTo>
                    <a:pt x="415" y="101"/>
                  </a:lnTo>
                  <a:lnTo>
                    <a:pt x="423" y="123"/>
                  </a:lnTo>
                  <a:lnTo>
                    <a:pt x="415" y="145"/>
                  </a:lnTo>
                  <a:lnTo>
                    <a:pt x="399" y="188"/>
                  </a:lnTo>
                  <a:lnTo>
                    <a:pt x="421" y="204"/>
                  </a:lnTo>
                  <a:lnTo>
                    <a:pt x="413" y="219"/>
                  </a:lnTo>
                  <a:lnTo>
                    <a:pt x="443" y="223"/>
                  </a:lnTo>
                  <a:lnTo>
                    <a:pt x="468" y="227"/>
                  </a:lnTo>
                  <a:lnTo>
                    <a:pt x="482" y="201"/>
                  </a:lnTo>
                  <a:lnTo>
                    <a:pt x="494" y="207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9"/>
            <p:cNvSpPr>
              <a:spLocks noChangeAspect="1" noEditPoints="1"/>
            </p:cNvSpPr>
            <p:nvPr/>
          </p:nvSpPr>
          <p:spPr bwMode="gray">
            <a:xfrm>
              <a:off x="1420" y="1543"/>
              <a:ext cx="508" cy="1120"/>
            </a:xfrm>
            <a:custGeom>
              <a:avLst/>
              <a:gdLst>
                <a:gd name="T0" fmla="*/ 82 w 474"/>
                <a:gd name="T1" fmla="*/ 1013 h 1047"/>
                <a:gd name="T2" fmla="*/ 190 w 474"/>
                <a:gd name="T3" fmla="*/ 1014 h 1047"/>
                <a:gd name="T4" fmla="*/ 305 w 474"/>
                <a:gd name="T5" fmla="*/ 1033 h 1047"/>
                <a:gd name="T6" fmla="*/ 381 w 474"/>
                <a:gd name="T7" fmla="*/ 1007 h 1047"/>
                <a:gd name="T8" fmla="*/ 390 w 474"/>
                <a:gd name="T9" fmla="*/ 962 h 1047"/>
                <a:gd name="T10" fmla="*/ 391 w 474"/>
                <a:gd name="T11" fmla="*/ 874 h 1047"/>
                <a:gd name="T12" fmla="*/ 374 w 474"/>
                <a:gd name="T13" fmla="*/ 850 h 1047"/>
                <a:gd name="T14" fmla="*/ 363 w 474"/>
                <a:gd name="T15" fmla="*/ 795 h 1047"/>
                <a:gd name="T16" fmla="*/ 331 w 474"/>
                <a:gd name="T17" fmla="*/ 706 h 1047"/>
                <a:gd name="T18" fmla="*/ 306 w 474"/>
                <a:gd name="T19" fmla="*/ 595 h 1047"/>
                <a:gd name="T20" fmla="*/ 274 w 474"/>
                <a:gd name="T21" fmla="*/ 569 h 1047"/>
                <a:gd name="T22" fmla="*/ 320 w 474"/>
                <a:gd name="T23" fmla="*/ 536 h 1047"/>
                <a:gd name="T24" fmla="*/ 351 w 474"/>
                <a:gd name="T25" fmla="*/ 454 h 1047"/>
                <a:gd name="T26" fmla="*/ 278 w 474"/>
                <a:gd name="T27" fmla="*/ 430 h 1047"/>
                <a:gd name="T28" fmla="*/ 330 w 474"/>
                <a:gd name="T29" fmla="*/ 373 h 1047"/>
                <a:gd name="T30" fmla="*/ 263 w 474"/>
                <a:gd name="T31" fmla="*/ 350 h 1047"/>
                <a:gd name="T32" fmla="*/ 216 w 474"/>
                <a:gd name="T33" fmla="*/ 409 h 1047"/>
                <a:gd name="T34" fmla="*/ 194 w 474"/>
                <a:gd name="T35" fmla="*/ 458 h 1047"/>
                <a:gd name="T36" fmla="*/ 182 w 474"/>
                <a:gd name="T37" fmla="*/ 497 h 1047"/>
                <a:gd name="T38" fmla="*/ 156 w 474"/>
                <a:gd name="T39" fmla="*/ 542 h 1047"/>
                <a:gd name="T40" fmla="*/ 183 w 474"/>
                <a:gd name="T41" fmla="*/ 564 h 1047"/>
                <a:gd name="T42" fmla="*/ 180 w 474"/>
                <a:gd name="T43" fmla="*/ 610 h 1047"/>
                <a:gd name="T44" fmla="*/ 179 w 474"/>
                <a:gd name="T45" fmla="*/ 655 h 1047"/>
                <a:gd name="T46" fmla="*/ 239 w 474"/>
                <a:gd name="T47" fmla="*/ 653 h 1047"/>
                <a:gd name="T48" fmla="*/ 221 w 474"/>
                <a:gd name="T49" fmla="*/ 695 h 1047"/>
                <a:gd name="T50" fmla="*/ 230 w 474"/>
                <a:gd name="T51" fmla="*/ 740 h 1047"/>
                <a:gd name="T52" fmla="*/ 213 w 474"/>
                <a:gd name="T53" fmla="*/ 797 h 1047"/>
                <a:gd name="T54" fmla="*/ 130 w 474"/>
                <a:gd name="T55" fmla="*/ 807 h 1047"/>
                <a:gd name="T56" fmla="*/ 127 w 474"/>
                <a:gd name="T57" fmla="*/ 857 h 1047"/>
                <a:gd name="T58" fmla="*/ 69 w 474"/>
                <a:gd name="T59" fmla="*/ 881 h 1047"/>
                <a:gd name="T60" fmla="*/ 104 w 474"/>
                <a:gd name="T61" fmla="*/ 914 h 1047"/>
                <a:gd name="T62" fmla="*/ 190 w 474"/>
                <a:gd name="T63" fmla="*/ 922 h 1047"/>
                <a:gd name="T64" fmla="*/ 142 w 474"/>
                <a:gd name="T65" fmla="*/ 961 h 1047"/>
                <a:gd name="T66" fmla="*/ 43 w 474"/>
                <a:gd name="T67" fmla="*/ 997 h 1047"/>
                <a:gd name="T68" fmla="*/ 68 w 474"/>
                <a:gd name="T69" fmla="*/ 577 h 1047"/>
                <a:gd name="T70" fmla="*/ 111 w 474"/>
                <a:gd name="T71" fmla="*/ 626 h 1047"/>
                <a:gd name="T72" fmla="*/ 115 w 474"/>
                <a:gd name="T73" fmla="*/ 687 h 1047"/>
                <a:gd name="T74" fmla="*/ 53 w 474"/>
                <a:gd name="T75" fmla="*/ 664 h 1047"/>
                <a:gd name="T76" fmla="*/ 18 w 474"/>
                <a:gd name="T77" fmla="*/ 631 h 1047"/>
                <a:gd name="T78" fmla="*/ 448 w 474"/>
                <a:gd name="T79" fmla="*/ 275 h 1047"/>
                <a:gd name="T80" fmla="*/ 457 w 474"/>
                <a:gd name="T81" fmla="*/ 220 h 1047"/>
                <a:gd name="T82" fmla="*/ 373 w 474"/>
                <a:gd name="T83" fmla="*/ 326 h 1047"/>
                <a:gd name="T84" fmla="*/ 346 w 474"/>
                <a:gd name="T85" fmla="*/ 347 h 1047"/>
                <a:gd name="T86" fmla="*/ 291 w 474"/>
                <a:gd name="T87" fmla="*/ 32 h 1047"/>
                <a:gd name="T88" fmla="*/ 319 w 474"/>
                <a:gd name="T89" fmla="*/ 0 h 1047"/>
                <a:gd name="T90" fmla="*/ 325 w 474"/>
                <a:gd name="T91" fmla="*/ 7 h 1047"/>
                <a:gd name="T92" fmla="*/ 164 w 474"/>
                <a:gd name="T93" fmla="*/ 343 h 1047"/>
                <a:gd name="T94" fmla="*/ 147 w 474"/>
                <a:gd name="T95" fmla="*/ 382 h 1047"/>
                <a:gd name="T96" fmla="*/ 161 w 474"/>
                <a:gd name="T97" fmla="*/ 410 h 1047"/>
                <a:gd name="T98" fmla="*/ 154 w 474"/>
                <a:gd name="T99" fmla="*/ 699 h 1047"/>
                <a:gd name="T100" fmla="*/ 153 w 474"/>
                <a:gd name="T101" fmla="*/ 713 h 1047"/>
                <a:gd name="T102" fmla="*/ 235 w 474"/>
                <a:gd name="T103" fmla="*/ 1028 h 10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74"/>
                <a:gd name="T157" fmla="*/ 0 h 1047"/>
                <a:gd name="T158" fmla="*/ 474 w 474"/>
                <a:gd name="T159" fmla="*/ 1047 h 10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74" h="1047">
                  <a:moveTo>
                    <a:pt x="0" y="1023"/>
                  </a:moveTo>
                  <a:lnTo>
                    <a:pt x="16" y="1030"/>
                  </a:lnTo>
                  <a:lnTo>
                    <a:pt x="35" y="1023"/>
                  </a:lnTo>
                  <a:lnTo>
                    <a:pt x="56" y="1009"/>
                  </a:lnTo>
                  <a:lnTo>
                    <a:pt x="82" y="1013"/>
                  </a:lnTo>
                  <a:lnTo>
                    <a:pt x="99" y="1025"/>
                  </a:lnTo>
                  <a:lnTo>
                    <a:pt x="118" y="1018"/>
                  </a:lnTo>
                  <a:lnTo>
                    <a:pt x="133" y="1004"/>
                  </a:lnTo>
                  <a:lnTo>
                    <a:pt x="153" y="1011"/>
                  </a:lnTo>
                  <a:lnTo>
                    <a:pt x="190" y="1014"/>
                  </a:lnTo>
                  <a:lnTo>
                    <a:pt x="204" y="1024"/>
                  </a:lnTo>
                  <a:lnTo>
                    <a:pt x="228" y="999"/>
                  </a:lnTo>
                  <a:lnTo>
                    <a:pt x="252" y="1023"/>
                  </a:lnTo>
                  <a:lnTo>
                    <a:pt x="286" y="1031"/>
                  </a:lnTo>
                  <a:lnTo>
                    <a:pt x="305" y="1033"/>
                  </a:lnTo>
                  <a:lnTo>
                    <a:pt x="335" y="1038"/>
                  </a:lnTo>
                  <a:lnTo>
                    <a:pt x="349" y="1028"/>
                  </a:lnTo>
                  <a:lnTo>
                    <a:pt x="373" y="1028"/>
                  </a:lnTo>
                  <a:lnTo>
                    <a:pt x="380" y="1022"/>
                  </a:lnTo>
                  <a:lnTo>
                    <a:pt x="381" y="1007"/>
                  </a:lnTo>
                  <a:lnTo>
                    <a:pt x="373" y="997"/>
                  </a:lnTo>
                  <a:lnTo>
                    <a:pt x="355" y="999"/>
                  </a:lnTo>
                  <a:lnTo>
                    <a:pt x="358" y="980"/>
                  </a:lnTo>
                  <a:lnTo>
                    <a:pt x="377" y="975"/>
                  </a:lnTo>
                  <a:lnTo>
                    <a:pt x="390" y="962"/>
                  </a:lnTo>
                  <a:lnTo>
                    <a:pt x="409" y="946"/>
                  </a:lnTo>
                  <a:lnTo>
                    <a:pt x="428" y="927"/>
                  </a:lnTo>
                  <a:lnTo>
                    <a:pt x="419" y="894"/>
                  </a:lnTo>
                  <a:lnTo>
                    <a:pt x="404" y="874"/>
                  </a:lnTo>
                  <a:lnTo>
                    <a:pt x="391" y="874"/>
                  </a:lnTo>
                  <a:lnTo>
                    <a:pt x="378" y="875"/>
                  </a:lnTo>
                  <a:lnTo>
                    <a:pt x="370" y="879"/>
                  </a:lnTo>
                  <a:lnTo>
                    <a:pt x="351" y="869"/>
                  </a:lnTo>
                  <a:lnTo>
                    <a:pt x="364" y="859"/>
                  </a:lnTo>
                  <a:lnTo>
                    <a:pt x="374" y="850"/>
                  </a:lnTo>
                  <a:lnTo>
                    <a:pt x="369" y="831"/>
                  </a:lnTo>
                  <a:lnTo>
                    <a:pt x="361" y="814"/>
                  </a:lnTo>
                  <a:lnTo>
                    <a:pt x="339" y="805"/>
                  </a:lnTo>
                  <a:lnTo>
                    <a:pt x="346" y="795"/>
                  </a:lnTo>
                  <a:lnTo>
                    <a:pt x="363" y="795"/>
                  </a:lnTo>
                  <a:lnTo>
                    <a:pt x="363" y="766"/>
                  </a:lnTo>
                  <a:lnTo>
                    <a:pt x="360" y="744"/>
                  </a:lnTo>
                  <a:lnTo>
                    <a:pt x="350" y="729"/>
                  </a:lnTo>
                  <a:lnTo>
                    <a:pt x="337" y="718"/>
                  </a:lnTo>
                  <a:lnTo>
                    <a:pt x="331" y="706"/>
                  </a:lnTo>
                  <a:lnTo>
                    <a:pt x="339" y="696"/>
                  </a:lnTo>
                  <a:lnTo>
                    <a:pt x="329" y="663"/>
                  </a:lnTo>
                  <a:lnTo>
                    <a:pt x="322" y="634"/>
                  </a:lnTo>
                  <a:lnTo>
                    <a:pt x="316" y="615"/>
                  </a:lnTo>
                  <a:lnTo>
                    <a:pt x="306" y="595"/>
                  </a:lnTo>
                  <a:lnTo>
                    <a:pt x="291" y="591"/>
                  </a:lnTo>
                  <a:lnTo>
                    <a:pt x="276" y="588"/>
                  </a:lnTo>
                  <a:lnTo>
                    <a:pt x="262" y="580"/>
                  </a:lnTo>
                  <a:lnTo>
                    <a:pt x="261" y="569"/>
                  </a:lnTo>
                  <a:lnTo>
                    <a:pt x="274" y="569"/>
                  </a:lnTo>
                  <a:lnTo>
                    <a:pt x="288" y="568"/>
                  </a:lnTo>
                  <a:lnTo>
                    <a:pt x="301" y="555"/>
                  </a:lnTo>
                  <a:lnTo>
                    <a:pt x="291" y="546"/>
                  </a:lnTo>
                  <a:lnTo>
                    <a:pt x="302" y="543"/>
                  </a:lnTo>
                  <a:lnTo>
                    <a:pt x="320" y="536"/>
                  </a:lnTo>
                  <a:lnTo>
                    <a:pt x="335" y="517"/>
                  </a:lnTo>
                  <a:lnTo>
                    <a:pt x="355" y="497"/>
                  </a:lnTo>
                  <a:lnTo>
                    <a:pt x="370" y="479"/>
                  </a:lnTo>
                  <a:lnTo>
                    <a:pt x="368" y="461"/>
                  </a:lnTo>
                  <a:lnTo>
                    <a:pt x="351" y="454"/>
                  </a:lnTo>
                  <a:lnTo>
                    <a:pt x="325" y="452"/>
                  </a:lnTo>
                  <a:lnTo>
                    <a:pt x="304" y="449"/>
                  </a:lnTo>
                  <a:lnTo>
                    <a:pt x="286" y="446"/>
                  </a:lnTo>
                  <a:lnTo>
                    <a:pt x="269" y="444"/>
                  </a:lnTo>
                  <a:lnTo>
                    <a:pt x="278" y="430"/>
                  </a:lnTo>
                  <a:lnTo>
                    <a:pt x="287" y="421"/>
                  </a:lnTo>
                  <a:lnTo>
                    <a:pt x="303" y="420"/>
                  </a:lnTo>
                  <a:lnTo>
                    <a:pt x="320" y="406"/>
                  </a:lnTo>
                  <a:lnTo>
                    <a:pt x="332" y="386"/>
                  </a:lnTo>
                  <a:lnTo>
                    <a:pt x="330" y="373"/>
                  </a:lnTo>
                  <a:lnTo>
                    <a:pt x="325" y="366"/>
                  </a:lnTo>
                  <a:lnTo>
                    <a:pt x="310" y="365"/>
                  </a:lnTo>
                  <a:lnTo>
                    <a:pt x="293" y="370"/>
                  </a:lnTo>
                  <a:lnTo>
                    <a:pt x="278" y="353"/>
                  </a:lnTo>
                  <a:lnTo>
                    <a:pt x="263" y="350"/>
                  </a:lnTo>
                  <a:lnTo>
                    <a:pt x="248" y="362"/>
                  </a:lnTo>
                  <a:lnTo>
                    <a:pt x="236" y="376"/>
                  </a:lnTo>
                  <a:lnTo>
                    <a:pt x="233" y="399"/>
                  </a:lnTo>
                  <a:lnTo>
                    <a:pt x="232" y="408"/>
                  </a:lnTo>
                  <a:lnTo>
                    <a:pt x="216" y="409"/>
                  </a:lnTo>
                  <a:lnTo>
                    <a:pt x="202" y="414"/>
                  </a:lnTo>
                  <a:lnTo>
                    <a:pt x="195" y="421"/>
                  </a:lnTo>
                  <a:lnTo>
                    <a:pt x="196" y="438"/>
                  </a:lnTo>
                  <a:lnTo>
                    <a:pt x="193" y="450"/>
                  </a:lnTo>
                  <a:lnTo>
                    <a:pt x="194" y="458"/>
                  </a:lnTo>
                  <a:lnTo>
                    <a:pt x="176" y="468"/>
                  </a:lnTo>
                  <a:lnTo>
                    <a:pt x="164" y="469"/>
                  </a:lnTo>
                  <a:lnTo>
                    <a:pt x="159" y="491"/>
                  </a:lnTo>
                  <a:lnTo>
                    <a:pt x="163" y="502"/>
                  </a:lnTo>
                  <a:lnTo>
                    <a:pt x="182" y="497"/>
                  </a:lnTo>
                  <a:lnTo>
                    <a:pt x="192" y="497"/>
                  </a:lnTo>
                  <a:lnTo>
                    <a:pt x="191" y="504"/>
                  </a:lnTo>
                  <a:lnTo>
                    <a:pt x="179" y="518"/>
                  </a:lnTo>
                  <a:lnTo>
                    <a:pt x="167" y="519"/>
                  </a:lnTo>
                  <a:lnTo>
                    <a:pt x="156" y="542"/>
                  </a:lnTo>
                  <a:lnTo>
                    <a:pt x="152" y="554"/>
                  </a:lnTo>
                  <a:lnTo>
                    <a:pt x="143" y="579"/>
                  </a:lnTo>
                  <a:lnTo>
                    <a:pt x="153" y="584"/>
                  </a:lnTo>
                  <a:lnTo>
                    <a:pt x="166" y="569"/>
                  </a:lnTo>
                  <a:lnTo>
                    <a:pt x="183" y="564"/>
                  </a:lnTo>
                  <a:lnTo>
                    <a:pt x="193" y="551"/>
                  </a:lnTo>
                  <a:lnTo>
                    <a:pt x="205" y="564"/>
                  </a:lnTo>
                  <a:lnTo>
                    <a:pt x="194" y="586"/>
                  </a:lnTo>
                  <a:lnTo>
                    <a:pt x="186" y="600"/>
                  </a:lnTo>
                  <a:lnTo>
                    <a:pt x="180" y="610"/>
                  </a:lnTo>
                  <a:lnTo>
                    <a:pt x="172" y="621"/>
                  </a:lnTo>
                  <a:lnTo>
                    <a:pt x="156" y="631"/>
                  </a:lnTo>
                  <a:lnTo>
                    <a:pt x="158" y="641"/>
                  </a:lnTo>
                  <a:lnTo>
                    <a:pt x="159" y="660"/>
                  </a:lnTo>
                  <a:lnTo>
                    <a:pt x="179" y="655"/>
                  </a:lnTo>
                  <a:lnTo>
                    <a:pt x="190" y="646"/>
                  </a:lnTo>
                  <a:lnTo>
                    <a:pt x="206" y="658"/>
                  </a:lnTo>
                  <a:lnTo>
                    <a:pt x="214" y="664"/>
                  </a:lnTo>
                  <a:lnTo>
                    <a:pt x="227" y="653"/>
                  </a:lnTo>
                  <a:lnTo>
                    <a:pt x="239" y="653"/>
                  </a:lnTo>
                  <a:lnTo>
                    <a:pt x="252" y="663"/>
                  </a:lnTo>
                  <a:lnTo>
                    <a:pt x="240" y="673"/>
                  </a:lnTo>
                  <a:lnTo>
                    <a:pt x="235" y="679"/>
                  </a:lnTo>
                  <a:lnTo>
                    <a:pt x="229" y="686"/>
                  </a:lnTo>
                  <a:lnTo>
                    <a:pt x="221" y="695"/>
                  </a:lnTo>
                  <a:lnTo>
                    <a:pt x="215" y="712"/>
                  </a:lnTo>
                  <a:lnTo>
                    <a:pt x="220" y="720"/>
                  </a:lnTo>
                  <a:lnTo>
                    <a:pt x="235" y="712"/>
                  </a:lnTo>
                  <a:lnTo>
                    <a:pt x="238" y="727"/>
                  </a:lnTo>
                  <a:lnTo>
                    <a:pt x="230" y="740"/>
                  </a:lnTo>
                  <a:lnTo>
                    <a:pt x="228" y="754"/>
                  </a:lnTo>
                  <a:lnTo>
                    <a:pt x="224" y="771"/>
                  </a:lnTo>
                  <a:lnTo>
                    <a:pt x="233" y="782"/>
                  </a:lnTo>
                  <a:lnTo>
                    <a:pt x="227" y="797"/>
                  </a:lnTo>
                  <a:lnTo>
                    <a:pt x="213" y="797"/>
                  </a:lnTo>
                  <a:lnTo>
                    <a:pt x="198" y="788"/>
                  </a:lnTo>
                  <a:lnTo>
                    <a:pt x="180" y="786"/>
                  </a:lnTo>
                  <a:lnTo>
                    <a:pt x="161" y="788"/>
                  </a:lnTo>
                  <a:lnTo>
                    <a:pt x="145" y="800"/>
                  </a:lnTo>
                  <a:lnTo>
                    <a:pt x="130" y="807"/>
                  </a:lnTo>
                  <a:lnTo>
                    <a:pt x="131" y="818"/>
                  </a:lnTo>
                  <a:lnTo>
                    <a:pt x="146" y="817"/>
                  </a:lnTo>
                  <a:lnTo>
                    <a:pt x="144" y="836"/>
                  </a:lnTo>
                  <a:lnTo>
                    <a:pt x="136" y="848"/>
                  </a:lnTo>
                  <a:lnTo>
                    <a:pt x="127" y="857"/>
                  </a:lnTo>
                  <a:lnTo>
                    <a:pt x="120" y="865"/>
                  </a:lnTo>
                  <a:lnTo>
                    <a:pt x="117" y="873"/>
                  </a:lnTo>
                  <a:lnTo>
                    <a:pt x="103" y="873"/>
                  </a:lnTo>
                  <a:lnTo>
                    <a:pt x="88" y="869"/>
                  </a:lnTo>
                  <a:lnTo>
                    <a:pt x="69" y="881"/>
                  </a:lnTo>
                  <a:lnTo>
                    <a:pt x="59" y="889"/>
                  </a:lnTo>
                  <a:lnTo>
                    <a:pt x="66" y="900"/>
                  </a:lnTo>
                  <a:lnTo>
                    <a:pt x="88" y="892"/>
                  </a:lnTo>
                  <a:lnTo>
                    <a:pt x="104" y="898"/>
                  </a:lnTo>
                  <a:lnTo>
                    <a:pt x="104" y="914"/>
                  </a:lnTo>
                  <a:lnTo>
                    <a:pt x="123" y="905"/>
                  </a:lnTo>
                  <a:lnTo>
                    <a:pt x="130" y="918"/>
                  </a:lnTo>
                  <a:lnTo>
                    <a:pt x="137" y="934"/>
                  </a:lnTo>
                  <a:lnTo>
                    <a:pt x="158" y="922"/>
                  </a:lnTo>
                  <a:lnTo>
                    <a:pt x="190" y="922"/>
                  </a:lnTo>
                  <a:lnTo>
                    <a:pt x="200" y="931"/>
                  </a:lnTo>
                  <a:lnTo>
                    <a:pt x="186" y="941"/>
                  </a:lnTo>
                  <a:lnTo>
                    <a:pt x="170" y="953"/>
                  </a:lnTo>
                  <a:lnTo>
                    <a:pt x="156" y="965"/>
                  </a:lnTo>
                  <a:lnTo>
                    <a:pt x="142" y="961"/>
                  </a:lnTo>
                  <a:lnTo>
                    <a:pt x="118" y="956"/>
                  </a:lnTo>
                  <a:lnTo>
                    <a:pt x="105" y="953"/>
                  </a:lnTo>
                  <a:lnTo>
                    <a:pt x="87" y="971"/>
                  </a:lnTo>
                  <a:lnTo>
                    <a:pt x="67" y="985"/>
                  </a:lnTo>
                  <a:lnTo>
                    <a:pt x="43" y="997"/>
                  </a:lnTo>
                  <a:lnTo>
                    <a:pt x="24" y="1006"/>
                  </a:lnTo>
                  <a:lnTo>
                    <a:pt x="0" y="1023"/>
                  </a:lnTo>
                  <a:close/>
                  <a:moveTo>
                    <a:pt x="46" y="576"/>
                  </a:moveTo>
                  <a:lnTo>
                    <a:pt x="63" y="565"/>
                  </a:lnTo>
                  <a:lnTo>
                    <a:pt x="68" y="577"/>
                  </a:lnTo>
                  <a:lnTo>
                    <a:pt x="72" y="590"/>
                  </a:lnTo>
                  <a:lnTo>
                    <a:pt x="90" y="592"/>
                  </a:lnTo>
                  <a:lnTo>
                    <a:pt x="105" y="592"/>
                  </a:lnTo>
                  <a:lnTo>
                    <a:pt x="115" y="615"/>
                  </a:lnTo>
                  <a:lnTo>
                    <a:pt x="111" y="626"/>
                  </a:lnTo>
                  <a:lnTo>
                    <a:pt x="108" y="634"/>
                  </a:lnTo>
                  <a:lnTo>
                    <a:pt x="116" y="643"/>
                  </a:lnTo>
                  <a:lnTo>
                    <a:pt x="126" y="648"/>
                  </a:lnTo>
                  <a:lnTo>
                    <a:pt x="123" y="672"/>
                  </a:lnTo>
                  <a:lnTo>
                    <a:pt x="115" y="687"/>
                  </a:lnTo>
                  <a:lnTo>
                    <a:pt x="102" y="687"/>
                  </a:lnTo>
                  <a:lnTo>
                    <a:pt x="87" y="684"/>
                  </a:lnTo>
                  <a:lnTo>
                    <a:pt x="67" y="687"/>
                  </a:lnTo>
                  <a:lnTo>
                    <a:pt x="60" y="671"/>
                  </a:lnTo>
                  <a:lnTo>
                    <a:pt x="53" y="664"/>
                  </a:lnTo>
                  <a:lnTo>
                    <a:pt x="43" y="655"/>
                  </a:lnTo>
                  <a:lnTo>
                    <a:pt x="38" y="660"/>
                  </a:lnTo>
                  <a:lnTo>
                    <a:pt x="26" y="675"/>
                  </a:lnTo>
                  <a:lnTo>
                    <a:pt x="17" y="657"/>
                  </a:lnTo>
                  <a:lnTo>
                    <a:pt x="18" y="631"/>
                  </a:lnTo>
                  <a:lnTo>
                    <a:pt x="22" y="622"/>
                  </a:lnTo>
                  <a:lnTo>
                    <a:pt x="38" y="614"/>
                  </a:lnTo>
                  <a:lnTo>
                    <a:pt x="54" y="603"/>
                  </a:lnTo>
                  <a:lnTo>
                    <a:pt x="46" y="576"/>
                  </a:lnTo>
                  <a:close/>
                  <a:moveTo>
                    <a:pt x="448" y="275"/>
                  </a:moveTo>
                  <a:lnTo>
                    <a:pt x="457" y="269"/>
                  </a:lnTo>
                  <a:lnTo>
                    <a:pt x="466" y="249"/>
                  </a:lnTo>
                  <a:lnTo>
                    <a:pt x="474" y="235"/>
                  </a:lnTo>
                  <a:lnTo>
                    <a:pt x="467" y="211"/>
                  </a:lnTo>
                  <a:lnTo>
                    <a:pt x="457" y="220"/>
                  </a:lnTo>
                  <a:lnTo>
                    <a:pt x="447" y="240"/>
                  </a:lnTo>
                  <a:lnTo>
                    <a:pt x="432" y="257"/>
                  </a:lnTo>
                  <a:lnTo>
                    <a:pt x="438" y="270"/>
                  </a:lnTo>
                  <a:lnTo>
                    <a:pt x="448" y="275"/>
                  </a:lnTo>
                  <a:close/>
                  <a:moveTo>
                    <a:pt x="373" y="326"/>
                  </a:moveTo>
                  <a:lnTo>
                    <a:pt x="370" y="316"/>
                  </a:lnTo>
                  <a:lnTo>
                    <a:pt x="358" y="314"/>
                  </a:lnTo>
                  <a:lnTo>
                    <a:pt x="339" y="326"/>
                  </a:lnTo>
                  <a:lnTo>
                    <a:pt x="335" y="336"/>
                  </a:lnTo>
                  <a:lnTo>
                    <a:pt x="346" y="347"/>
                  </a:lnTo>
                  <a:lnTo>
                    <a:pt x="362" y="337"/>
                  </a:lnTo>
                  <a:lnTo>
                    <a:pt x="373" y="326"/>
                  </a:lnTo>
                  <a:close/>
                  <a:moveTo>
                    <a:pt x="288" y="64"/>
                  </a:moveTo>
                  <a:lnTo>
                    <a:pt x="290" y="57"/>
                  </a:lnTo>
                  <a:lnTo>
                    <a:pt x="291" y="32"/>
                  </a:lnTo>
                  <a:lnTo>
                    <a:pt x="279" y="23"/>
                  </a:lnTo>
                  <a:lnTo>
                    <a:pt x="273" y="34"/>
                  </a:lnTo>
                  <a:lnTo>
                    <a:pt x="280" y="50"/>
                  </a:lnTo>
                  <a:lnTo>
                    <a:pt x="288" y="64"/>
                  </a:lnTo>
                  <a:close/>
                  <a:moveTo>
                    <a:pt x="319" y="0"/>
                  </a:moveTo>
                  <a:lnTo>
                    <a:pt x="313" y="0"/>
                  </a:lnTo>
                  <a:lnTo>
                    <a:pt x="300" y="6"/>
                  </a:lnTo>
                  <a:lnTo>
                    <a:pt x="305" y="19"/>
                  </a:lnTo>
                  <a:lnTo>
                    <a:pt x="321" y="22"/>
                  </a:lnTo>
                  <a:lnTo>
                    <a:pt x="325" y="7"/>
                  </a:lnTo>
                  <a:lnTo>
                    <a:pt x="319" y="0"/>
                  </a:lnTo>
                  <a:close/>
                  <a:moveTo>
                    <a:pt x="147" y="382"/>
                  </a:moveTo>
                  <a:lnTo>
                    <a:pt x="147" y="364"/>
                  </a:lnTo>
                  <a:lnTo>
                    <a:pt x="150" y="355"/>
                  </a:lnTo>
                  <a:lnTo>
                    <a:pt x="164" y="343"/>
                  </a:lnTo>
                  <a:lnTo>
                    <a:pt x="191" y="343"/>
                  </a:lnTo>
                  <a:lnTo>
                    <a:pt x="200" y="360"/>
                  </a:lnTo>
                  <a:lnTo>
                    <a:pt x="183" y="368"/>
                  </a:lnTo>
                  <a:lnTo>
                    <a:pt x="156" y="382"/>
                  </a:lnTo>
                  <a:lnTo>
                    <a:pt x="147" y="382"/>
                  </a:lnTo>
                  <a:close/>
                  <a:moveTo>
                    <a:pt x="162" y="437"/>
                  </a:moveTo>
                  <a:lnTo>
                    <a:pt x="178" y="441"/>
                  </a:lnTo>
                  <a:lnTo>
                    <a:pt x="178" y="420"/>
                  </a:lnTo>
                  <a:lnTo>
                    <a:pt x="174" y="405"/>
                  </a:lnTo>
                  <a:lnTo>
                    <a:pt x="161" y="410"/>
                  </a:lnTo>
                  <a:lnTo>
                    <a:pt x="149" y="415"/>
                  </a:lnTo>
                  <a:lnTo>
                    <a:pt x="144" y="423"/>
                  </a:lnTo>
                  <a:lnTo>
                    <a:pt x="152" y="434"/>
                  </a:lnTo>
                  <a:lnTo>
                    <a:pt x="162" y="437"/>
                  </a:lnTo>
                  <a:close/>
                  <a:moveTo>
                    <a:pt x="154" y="699"/>
                  </a:moveTo>
                  <a:lnTo>
                    <a:pt x="167" y="694"/>
                  </a:lnTo>
                  <a:lnTo>
                    <a:pt x="176" y="699"/>
                  </a:lnTo>
                  <a:lnTo>
                    <a:pt x="172" y="716"/>
                  </a:lnTo>
                  <a:lnTo>
                    <a:pt x="160" y="723"/>
                  </a:lnTo>
                  <a:lnTo>
                    <a:pt x="153" y="713"/>
                  </a:lnTo>
                  <a:lnTo>
                    <a:pt x="145" y="710"/>
                  </a:lnTo>
                  <a:lnTo>
                    <a:pt x="154" y="699"/>
                  </a:lnTo>
                  <a:close/>
                  <a:moveTo>
                    <a:pt x="240" y="1042"/>
                  </a:moveTo>
                  <a:lnTo>
                    <a:pt x="234" y="1038"/>
                  </a:lnTo>
                  <a:lnTo>
                    <a:pt x="235" y="1028"/>
                  </a:lnTo>
                  <a:lnTo>
                    <a:pt x="250" y="1030"/>
                  </a:lnTo>
                  <a:lnTo>
                    <a:pt x="264" y="1039"/>
                  </a:lnTo>
                  <a:lnTo>
                    <a:pt x="250" y="1047"/>
                  </a:lnTo>
                  <a:lnTo>
                    <a:pt x="240" y="1042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40"/>
            <p:cNvSpPr>
              <a:spLocks noChangeAspect="1" noEditPoints="1"/>
            </p:cNvSpPr>
            <p:nvPr/>
          </p:nvSpPr>
          <p:spPr bwMode="gray">
            <a:xfrm>
              <a:off x="2845" y="754"/>
              <a:ext cx="2404" cy="2632"/>
            </a:xfrm>
            <a:custGeom>
              <a:avLst/>
              <a:gdLst>
                <a:gd name="T0" fmla="*/ 2072 w 2247"/>
                <a:gd name="T1" fmla="*/ 1050 h 2460"/>
                <a:gd name="T2" fmla="*/ 1944 w 2247"/>
                <a:gd name="T3" fmla="*/ 1244 h 2460"/>
                <a:gd name="T4" fmla="*/ 2002 w 2247"/>
                <a:gd name="T5" fmla="*/ 1390 h 2460"/>
                <a:gd name="T6" fmla="*/ 1918 w 2247"/>
                <a:gd name="T7" fmla="*/ 1465 h 2460"/>
                <a:gd name="T8" fmla="*/ 1733 w 2247"/>
                <a:gd name="T9" fmla="*/ 1588 h 2460"/>
                <a:gd name="T10" fmla="*/ 1533 w 2247"/>
                <a:gd name="T11" fmla="*/ 1597 h 2460"/>
                <a:gd name="T12" fmla="*/ 1452 w 2247"/>
                <a:gd name="T13" fmla="*/ 1750 h 2460"/>
                <a:gd name="T14" fmla="*/ 1378 w 2247"/>
                <a:gd name="T15" fmla="*/ 1932 h 2460"/>
                <a:gd name="T16" fmla="*/ 1567 w 2247"/>
                <a:gd name="T17" fmla="*/ 2037 h 2460"/>
                <a:gd name="T18" fmla="*/ 1462 w 2247"/>
                <a:gd name="T19" fmla="*/ 2209 h 2460"/>
                <a:gd name="T20" fmla="*/ 1569 w 2247"/>
                <a:gd name="T21" fmla="*/ 2327 h 2460"/>
                <a:gd name="T22" fmla="*/ 1507 w 2247"/>
                <a:gd name="T23" fmla="*/ 2419 h 2460"/>
                <a:gd name="T24" fmla="*/ 1329 w 2247"/>
                <a:gd name="T25" fmla="*/ 2403 h 2460"/>
                <a:gd name="T26" fmla="*/ 1134 w 2247"/>
                <a:gd name="T27" fmla="*/ 2366 h 2460"/>
                <a:gd name="T28" fmla="*/ 908 w 2247"/>
                <a:gd name="T29" fmla="*/ 2256 h 2460"/>
                <a:gd name="T30" fmla="*/ 1008 w 2247"/>
                <a:gd name="T31" fmla="*/ 2116 h 2460"/>
                <a:gd name="T32" fmla="*/ 1019 w 2247"/>
                <a:gd name="T33" fmla="*/ 2018 h 2460"/>
                <a:gd name="T34" fmla="*/ 988 w 2247"/>
                <a:gd name="T35" fmla="*/ 1904 h 2460"/>
                <a:gd name="T36" fmla="*/ 836 w 2247"/>
                <a:gd name="T37" fmla="*/ 1875 h 2460"/>
                <a:gd name="T38" fmla="*/ 673 w 2247"/>
                <a:gd name="T39" fmla="*/ 1792 h 2460"/>
                <a:gd name="T40" fmla="*/ 550 w 2247"/>
                <a:gd name="T41" fmla="*/ 1773 h 2460"/>
                <a:gd name="T42" fmla="*/ 570 w 2247"/>
                <a:gd name="T43" fmla="*/ 1639 h 2460"/>
                <a:gd name="T44" fmla="*/ 484 w 2247"/>
                <a:gd name="T45" fmla="*/ 1510 h 2460"/>
                <a:gd name="T46" fmla="*/ 349 w 2247"/>
                <a:gd name="T47" fmla="*/ 1438 h 2460"/>
                <a:gd name="T48" fmla="*/ 314 w 2247"/>
                <a:gd name="T49" fmla="*/ 1341 h 2460"/>
                <a:gd name="T50" fmla="*/ 327 w 2247"/>
                <a:gd name="T51" fmla="*/ 1275 h 2460"/>
                <a:gd name="T52" fmla="*/ 324 w 2247"/>
                <a:gd name="T53" fmla="*/ 1190 h 2460"/>
                <a:gd name="T54" fmla="*/ 350 w 2247"/>
                <a:gd name="T55" fmla="*/ 1069 h 2460"/>
                <a:gd name="T56" fmla="*/ 403 w 2247"/>
                <a:gd name="T57" fmla="*/ 927 h 2460"/>
                <a:gd name="T58" fmla="*/ 328 w 2247"/>
                <a:gd name="T59" fmla="*/ 681 h 2460"/>
                <a:gd name="T60" fmla="*/ 298 w 2247"/>
                <a:gd name="T61" fmla="*/ 482 h 2460"/>
                <a:gd name="T62" fmla="*/ 331 w 2247"/>
                <a:gd name="T63" fmla="*/ 296 h 2460"/>
                <a:gd name="T64" fmla="*/ 406 w 2247"/>
                <a:gd name="T65" fmla="*/ 301 h 2460"/>
                <a:gd name="T66" fmla="*/ 555 w 2247"/>
                <a:gd name="T67" fmla="*/ 319 h 2460"/>
                <a:gd name="T68" fmla="*/ 709 w 2247"/>
                <a:gd name="T69" fmla="*/ 454 h 2460"/>
                <a:gd name="T70" fmla="*/ 479 w 2247"/>
                <a:gd name="T71" fmla="*/ 531 h 2460"/>
                <a:gd name="T72" fmla="*/ 522 w 2247"/>
                <a:gd name="T73" fmla="*/ 629 h 2460"/>
                <a:gd name="T74" fmla="*/ 591 w 2247"/>
                <a:gd name="T75" fmla="*/ 668 h 2460"/>
                <a:gd name="T76" fmla="*/ 690 w 2247"/>
                <a:gd name="T77" fmla="*/ 604 h 2460"/>
                <a:gd name="T78" fmla="*/ 832 w 2247"/>
                <a:gd name="T79" fmla="*/ 464 h 2460"/>
                <a:gd name="T80" fmla="*/ 772 w 2247"/>
                <a:gd name="T81" fmla="*/ 286 h 2460"/>
                <a:gd name="T82" fmla="*/ 858 w 2247"/>
                <a:gd name="T83" fmla="*/ 398 h 2460"/>
                <a:gd name="T84" fmla="*/ 1008 w 2247"/>
                <a:gd name="T85" fmla="*/ 154 h 2460"/>
                <a:gd name="T86" fmla="*/ 1077 w 2247"/>
                <a:gd name="T87" fmla="*/ 116 h 2460"/>
                <a:gd name="T88" fmla="*/ 1220 w 2247"/>
                <a:gd name="T89" fmla="*/ 24 h 2460"/>
                <a:gd name="T90" fmla="*/ 54 w 2247"/>
                <a:gd name="T91" fmla="*/ 1540 h 2460"/>
                <a:gd name="T92" fmla="*/ 123 w 2247"/>
                <a:gd name="T93" fmla="*/ 1610 h 2460"/>
                <a:gd name="T94" fmla="*/ 5 w 2247"/>
                <a:gd name="T95" fmla="*/ 1602 h 2460"/>
                <a:gd name="T96" fmla="*/ 490 w 2247"/>
                <a:gd name="T97" fmla="*/ 1014 h 2460"/>
                <a:gd name="T98" fmla="*/ 411 w 2247"/>
                <a:gd name="T99" fmla="*/ 1033 h 2460"/>
                <a:gd name="T100" fmla="*/ 642 w 2247"/>
                <a:gd name="T101" fmla="*/ 956 h 2460"/>
                <a:gd name="T102" fmla="*/ 572 w 2247"/>
                <a:gd name="T103" fmla="*/ 885 h 2460"/>
                <a:gd name="T104" fmla="*/ 594 w 2247"/>
                <a:gd name="T105" fmla="*/ 968 h 2460"/>
                <a:gd name="T106" fmla="*/ 742 w 2247"/>
                <a:gd name="T107" fmla="*/ 1065 h 2460"/>
                <a:gd name="T108" fmla="*/ 802 w 2247"/>
                <a:gd name="T109" fmla="*/ 1182 h 2460"/>
                <a:gd name="T110" fmla="*/ 730 w 2247"/>
                <a:gd name="T111" fmla="*/ 1175 h 2460"/>
                <a:gd name="T112" fmla="*/ 730 w 2247"/>
                <a:gd name="T113" fmla="*/ 1086 h 2460"/>
                <a:gd name="T114" fmla="*/ 924 w 2247"/>
                <a:gd name="T115" fmla="*/ 195 h 246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47"/>
                <a:gd name="T175" fmla="*/ 0 h 2460"/>
                <a:gd name="T176" fmla="*/ 2247 w 2247"/>
                <a:gd name="T177" fmla="*/ 2460 h 2460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47" h="2460">
                  <a:moveTo>
                    <a:pt x="1241" y="0"/>
                  </a:moveTo>
                  <a:lnTo>
                    <a:pt x="2245" y="0"/>
                  </a:lnTo>
                  <a:lnTo>
                    <a:pt x="2247" y="853"/>
                  </a:lnTo>
                  <a:lnTo>
                    <a:pt x="2205" y="899"/>
                  </a:lnTo>
                  <a:lnTo>
                    <a:pt x="2164" y="932"/>
                  </a:lnTo>
                  <a:lnTo>
                    <a:pt x="2134" y="977"/>
                  </a:lnTo>
                  <a:lnTo>
                    <a:pt x="2119" y="979"/>
                  </a:lnTo>
                  <a:lnTo>
                    <a:pt x="2072" y="1028"/>
                  </a:lnTo>
                  <a:lnTo>
                    <a:pt x="2072" y="1050"/>
                  </a:lnTo>
                  <a:lnTo>
                    <a:pt x="2020" y="1085"/>
                  </a:lnTo>
                  <a:lnTo>
                    <a:pt x="1967" y="1153"/>
                  </a:lnTo>
                  <a:lnTo>
                    <a:pt x="1937" y="1172"/>
                  </a:lnTo>
                  <a:lnTo>
                    <a:pt x="1915" y="1188"/>
                  </a:lnTo>
                  <a:lnTo>
                    <a:pt x="1917" y="1205"/>
                  </a:lnTo>
                  <a:lnTo>
                    <a:pt x="1946" y="1200"/>
                  </a:lnTo>
                  <a:lnTo>
                    <a:pt x="1951" y="1209"/>
                  </a:lnTo>
                  <a:lnTo>
                    <a:pt x="1935" y="1232"/>
                  </a:lnTo>
                  <a:lnTo>
                    <a:pt x="1944" y="1244"/>
                  </a:lnTo>
                  <a:lnTo>
                    <a:pt x="1982" y="1232"/>
                  </a:lnTo>
                  <a:lnTo>
                    <a:pt x="1990" y="1244"/>
                  </a:lnTo>
                  <a:lnTo>
                    <a:pt x="1962" y="1254"/>
                  </a:lnTo>
                  <a:lnTo>
                    <a:pt x="1956" y="1278"/>
                  </a:lnTo>
                  <a:lnTo>
                    <a:pt x="1978" y="1307"/>
                  </a:lnTo>
                  <a:lnTo>
                    <a:pt x="1954" y="1363"/>
                  </a:lnTo>
                  <a:lnTo>
                    <a:pt x="1959" y="1390"/>
                  </a:lnTo>
                  <a:lnTo>
                    <a:pt x="1992" y="1378"/>
                  </a:lnTo>
                  <a:lnTo>
                    <a:pt x="2002" y="1390"/>
                  </a:lnTo>
                  <a:lnTo>
                    <a:pt x="2038" y="1383"/>
                  </a:lnTo>
                  <a:lnTo>
                    <a:pt x="2057" y="1426"/>
                  </a:lnTo>
                  <a:lnTo>
                    <a:pt x="2038" y="1452"/>
                  </a:lnTo>
                  <a:lnTo>
                    <a:pt x="2009" y="1456"/>
                  </a:lnTo>
                  <a:lnTo>
                    <a:pt x="1990" y="1454"/>
                  </a:lnTo>
                  <a:lnTo>
                    <a:pt x="1983" y="1484"/>
                  </a:lnTo>
                  <a:lnTo>
                    <a:pt x="1965" y="1478"/>
                  </a:lnTo>
                  <a:lnTo>
                    <a:pt x="1927" y="1494"/>
                  </a:lnTo>
                  <a:lnTo>
                    <a:pt x="1918" y="1465"/>
                  </a:lnTo>
                  <a:lnTo>
                    <a:pt x="1899" y="1463"/>
                  </a:lnTo>
                  <a:lnTo>
                    <a:pt x="1879" y="1483"/>
                  </a:lnTo>
                  <a:lnTo>
                    <a:pt x="1877" y="1511"/>
                  </a:lnTo>
                  <a:lnTo>
                    <a:pt x="1843" y="1509"/>
                  </a:lnTo>
                  <a:lnTo>
                    <a:pt x="1781" y="1569"/>
                  </a:lnTo>
                  <a:lnTo>
                    <a:pt x="1762" y="1579"/>
                  </a:lnTo>
                  <a:lnTo>
                    <a:pt x="1758" y="1561"/>
                  </a:lnTo>
                  <a:lnTo>
                    <a:pt x="1731" y="1559"/>
                  </a:lnTo>
                  <a:lnTo>
                    <a:pt x="1733" y="1588"/>
                  </a:lnTo>
                  <a:lnTo>
                    <a:pt x="1715" y="1593"/>
                  </a:lnTo>
                  <a:lnTo>
                    <a:pt x="1701" y="1557"/>
                  </a:lnTo>
                  <a:lnTo>
                    <a:pt x="1663" y="1558"/>
                  </a:lnTo>
                  <a:lnTo>
                    <a:pt x="1639" y="1547"/>
                  </a:lnTo>
                  <a:lnTo>
                    <a:pt x="1600" y="1575"/>
                  </a:lnTo>
                  <a:lnTo>
                    <a:pt x="1589" y="1550"/>
                  </a:lnTo>
                  <a:lnTo>
                    <a:pt x="1560" y="1564"/>
                  </a:lnTo>
                  <a:lnTo>
                    <a:pt x="1560" y="1585"/>
                  </a:lnTo>
                  <a:lnTo>
                    <a:pt x="1533" y="1597"/>
                  </a:lnTo>
                  <a:lnTo>
                    <a:pt x="1526" y="1574"/>
                  </a:lnTo>
                  <a:lnTo>
                    <a:pt x="1507" y="1584"/>
                  </a:lnTo>
                  <a:lnTo>
                    <a:pt x="1488" y="1622"/>
                  </a:lnTo>
                  <a:lnTo>
                    <a:pt x="1456" y="1653"/>
                  </a:lnTo>
                  <a:lnTo>
                    <a:pt x="1459" y="1677"/>
                  </a:lnTo>
                  <a:lnTo>
                    <a:pt x="1443" y="1686"/>
                  </a:lnTo>
                  <a:lnTo>
                    <a:pt x="1420" y="1701"/>
                  </a:lnTo>
                  <a:lnTo>
                    <a:pt x="1435" y="1723"/>
                  </a:lnTo>
                  <a:lnTo>
                    <a:pt x="1452" y="1750"/>
                  </a:lnTo>
                  <a:lnTo>
                    <a:pt x="1419" y="1780"/>
                  </a:lnTo>
                  <a:lnTo>
                    <a:pt x="1408" y="1751"/>
                  </a:lnTo>
                  <a:lnTo>
                    <a:pt x="1383" y="1734"/>
                  </a:lnTo>
                  <a:lnTo>
                    <a:pt x="1363" y="1764"/>
                  </a:lnTo>
                  <a:lnTo>
                    <a:pt x="1360" y="1826"/>
                  </a:lnTo>
                  <a:lnTo>
                    <a:pt x="1377" y="1843"/>
                  </a:lnTo>
                  <a:lnTo>
                    <a:pt x="1369" y="1885"/>
                  </a:lnTo>
                  <a:lnTo>
                    <a:pt x="1365" y="1923"/>
                  </a:lnTo>
                  <a:lnTo>
                    <a:pt x="1378" y="1932"/>
                  </a:lnTo>
                  <a:lnTo>
                    <a:pt x="1397" y="1914"/>
                  </a:lnTo>
                  <a:lnTo>
                    <a:pt x="1411" y="1922"/>
                  </a:lnTo>
                  <a:lnTo>
                    <a:pt x="1411" y="1945"/>
                  </a:lnTo>
                  <a:lnTo>
                    <a:pt x="1446" y="1951"/>
                  </a:lnTo>
                  <a:lnTo>
                    <a:pt x="1452" y="1939"/>
                  </a:lnTo>
                  <a:lnTo>
                    <a:pt x="1509" y="1973"/>
                  </a:lnTo>
                  <a:lnTo>
                    <a:pt x="1536" y="1998"/>
                  </a:lnTo>
                  <a:lnTo>
                    <a:pt x="1525" y="2026"/>
                  </a:lnTo>
                  <a:lnTo>
                    <a:pt x="1567" y="2037"/>
                  </a:lnTo>
                  <a:lnTo>
                    <a:pt x="1557" y="2047"/>
                  </a:lnTo>
                  <a:lnTo>
                    <a:pt x="1546" y="2055"/>
                  </a:lnTo>
                  <a:lnTo>
                    <a:pt x="1535" y="2071"/>
                  </a:lnTo>
                  <a:lnTo>
                    <a:pt x="1518" y="2093"/>
                  </a:lnTo>
                  <a:lnTo>
                    <a:pt x="1500" y="2106"/>
                  </a:lnTo>
                  <a:lnTo>
                    <a:pt x="1497" y="2129"/>
                  </a:lnTo>
                  <a:lnTo>
                    <a:pt x="1490" y="2155"/>
                  </a:lnTo>
                  <a:lnTo>
                    <a:pt x="1481" y="2189"/>
                  </a:lnTo>
                  <a:lnTo>
                    <a:pt x="1462" y="2209"/>
                  </a:lnTo>
                  <a:lnTo>
                    <a:pt x="1479" y="2222"/>
                  </a:lnTo>
                  <a:lnTo>
                    <a:pt x="1497" y="2226"/>
                  </a:lnTo>
                  <a:lnTo>
                    <a:pt x="1514" y="2239"/>
                  </a:lnTo>
                  <a:lnTo>
                    <a:pt x="1519" y="2254"/>
                  </a:lnTo>
                  <a:lnTo>
                    <a:pt x="1531" y="2254"/>
                  </a:lnTo>
                  <a:lnTo>
                    <a:pt x="1540" y="2260"/>
                  </a:lnTo>
                  <a:lnTo>
                    <a:pt x="1545" y="2291"/>
                  </a:lnTo>
                  <a:lnTo>
                    <a:pt x="1546" y="2311"/>
                  </a:lnTo>
                  <a:lnTo>
                    <a:pt x="1569" y="2327"/>
                  </a:lnTo>
                  <a:lnTo>
                    <a:pt x="1591" y="2347"/>
                  </a:lnTo>
                  <a:lnTo>
                    <a:pt x="1610" y="2372"/>
                  </a:lnTo>
                  <a:lnTo>
                    <a:pt x="1630" y="2386"/>
                  </a:lnTo>
                  <a:lnTo>
                    <a:pt x="1623" y="2404"/>
                  </a:lnTo>
                  <a:lnTo>
                    <a:pt x="1608" y="2427"/>
                  </a:lnTo>
                  <a:lnTo>
                    <a:pt x="1586" y="2460"/>
                  </a:lnTo>
                  <a:lnTo>
                    <a:pt x="1547" y="2448"/>
                  </a:lnTo>
                  <a:lnTo>
                    <a:pt x="1529" y="2429"/>
                  </a:lnTo>
                  <a:lnTo>
                    <a:pt x="1507" y="2419"/>
                  </a:lnTo>
                  <a:lnTo>
                    <a:pt x="1499" y="2427"/>
                  </a:lnTo>
                  <a:lnTo>
                    <a:pt x="1473" y="2416"/>
                  </a:lnTo>
                  <a:lnTo>
                    <a:pt x="1448" y="2411"/>
                  </a:lnTo>
                  <a:lnTo>
                    <a:pt x="1458" y="2391"/>
                  </a:lnTo>
                  <a:lnTo>
                    <a:pt x="1444" y="2381"/>
                  </a:lnTo>
                  <a:lnTo>
                    <a:pt x="1415" y="2383"/>
                  </a:lnTo>
                  <a:lnTo>
                    <a:pt x="1390" y="2398"/>
                  </a:lnTo>
                  <a:lnTo>
                    <a:pt x="1359" y="2403"/>
                  </a:lnTo>
                  <a:lnTo>
                    <a:pt x="1329" y="2403"/>
                  </a:lnTo>
                  <a:lnTo>
                    <a:pt x="1324" y="2388"/>
                  </a:lnTo>
                  <a:lnTo>
                    <a:pt x="1300" y="2388"/>
                  </a:lnTo>
                  <a:lnTo>
                    <a:pt x="1276" y="2386"/>
                  </a:lnTo>
                  <a:lnTo>
                    <a:pt x="1264" y="2371"/>
                  </a:lnTo>
                  <a:lnTo>
                    <a:pt x="1228" y="2379"/>
                  </a:lnTo>
                  <a:lnTo>
                    <a:pt x="1204" y="2369"/>
                  </a:lnTo>
                  <a:lnTo>
                    <a:pt x="1177" y="2371"/>
                  </a:lnTo>
                  <a:lnTo>
                    <a:pt x="1156" y="2368"/>
                  </a:lnTo>
                  <a:lnTo>
                    <a:pt x="1134" y="2366"/>
                  </a:lnTo>
                  <a:lnTo>
                    <a:pt x="1115" y="2388"/>
                  </a:lnTo>
                  <a:lnTo>
                    <a:pt x="1096" y="2368"/>
                  </a:lnTo>
                  <a:lnTo>
                    <a:pt x="1059" y="2350"/>
                  </a:lnTo>
                  <a:lnTo>
                    <a:pt x="1029" y="2337"/>
                  </a:lnTo>
                  <a:lnTo>
                    <a:pt x="1000" y="2322"/>
                  </a:lnTo>
                  <a:lnTo>
                    <a:pt x="973" y="2322"/>
                  </a:lnTo>
                  <a:lnTo>
                    <a:pt x="926" y="2298"/>
                  </a:lnTo>
                  <a:lnTo>
                    <a:pt x="906" y="2290"/>
                  </a:lnTo>
                  <a:lnTo>
                    <a:pt x="908" y="2256"/>
                  </a:lnTo>
                  <a:lnTo>
                    <a:pt x="937" y="2254"/>
                  </a:lnTo>
                  <a:lnTo>
                    <a:pt x="963" y="2206"/>
                  </a:lnTo>
                  <a:lnTo>
                    <a:pt x="985" y="2198"/>
                  </a:lnTo>
                  <a:lnTo>
                    <a:pt x="979" y="2184"/>
                  </a:lnTo>
                  <a:lnTo>
                    <a:pt x="937" y="2173"/>
                  </a:lnTo>
                  <a:lnTo>
                    <a:pt x="929" y="2158"/>
                  </a:lnTo>
                  <a:lnTo>
                    <a:pt x="975" y="2154"/>
                  </a:lnTo>
                  <a:lnTo>
                    <a:pt x="972" y="2138"/>
                  </a:lnTo>
                  <a:lnTo>
                    <a:pt x="1008" y="2116"/>
                  </a:lnTo>
                  <a:lnTo>
                    <a:pt x="994" y="2099"/>
                  </a:lnTo>
                  <a:lnTo>
                    <a:pt x="939" y="2116"/>
                  </a:lnTo>
                  <a:lnTo>
                    <a:pt x="940" y="2093"/>
                  </a:lnTo>
                  <a:lnTo>
                    <a:pt x="941" y="2076"/>
                  </a:lnTo>
                  <a:lnTo>
                    <a:pt x="975" y="2069"/>
                  </a:lnTo>
                  <a:lnTo>
                    <a:pt x="981" y="2051"/>
                  </a:lnTo>
                  <a:lnTo>
                    <a:pt x="997" y="2048"/>
                  </a:lnTo>
                  <a:lnTo>
                    <a:pt x="1019" y="2042"/>
                  </a:lnTo>
                  <a:lnTo>
                    <a:pt x="1019" y="2018"/>
                  </a:lnTo>
                  <a:lnTo>
                    <a:pt x="1012" y="1985"/>
                  </a:lnTo>
                  <a:lnTo>
                    <a:pt x="1002" y="1981"/>
                  </a:lnTo>
                  <a:lnTo>
                    <a:pt x="1002" y="1968"/>
                  </a:lnTo>
                  <a:lnTo>
                    <a:pt x="1013" y="1960"/>
                  </a:lnTo>
                  <a:lnTo>
                    <a:pt x="1009" y="1953"/>
                  </a:lnTo>
                  <a:lnTo>
                    <a:pt x="1000" y="1953"/>
                  </a:lnTo>
                  <a:lnTo>
                    <a:pt x="1014" y="1926"/>
                  </a:lnTo>
                  <a:lnTo>
                    <a:pt x="1010" y="1904"/>
                  </a:lnTo>
                  <a:lnTo>
                    <a:pt x="988" y="1904"/>
                  </a:lnTo>
                  <a:lnTo>
                    <a:pt x="972" y="1894"/>
                  </a:lnTo>
                  <a:lnTo>
                    <a:pt x="954" y="1890"/>
                  </a:lnTo>
                  <a:lnTo>
                    <a:pt x="937" y="1889"/>
                  </a:lnTo>
                  <a:lnTo>
                    <a:pt x="925" y="1898"/>
                  </a:lnTo>
                  <a:lnTo>
                    <a:pt x="904" y="1881"/>
                  </a:lnTo>
                  <a:lnTo>
                    <a:pt x="891" y="1898"/>
                  </a:lnTo>
                  <a:lnTo>
                    <a:pt x="874" y="1888"/>
                  </a:lnTo>
                  <a:lnTo>
                    <a:pt x="862" y="1866"/>
                  </a:lnTo>
                  <a:lnTo>
                    <a:pt x="836" y="1875"/>
                  </a:lnTo>
                  <a:lnTo>
                    <a:pt x="801" y="1887"/>
                  </a:lnTo>
                  <a:lnTo>
                    <a:pt x="783" y="1874"/>
                  </a:lnTo>
                  <a:lnTo>
                    <a:pt x="764" y="1879"/>
                  </a:lnTo>
                  <a:lnTo>
                    <a:pt x="754" y="1856"/>
                  </a:lnTo>
                  <a:lnTo>
                    <a:pt x="748" y="1831"/>
                  </a:lnTo>
                  <a:lnTo>
                    <a:pt x="730" y="1816"/>
                  </a:lnTo>
                  <a:lnTo>
                    <a:pt x="720" y="1816"/>
                  </a:lnTo>
                  <a:lnTo>
                    <a:pt x="683" y="1816"/>
                  </a:lnTo>
                  <a:lnTo>
                    <a:pt x="673" y="1792"/>
                  </a:lnTo>
                  <a:lnTo>
                    <a:pt x="692" y="1777"/>
                  </a:lnTo>
                  <a:lnTo>
                    <a:pt x="678" y="1763"/>
                  </a:lnTo>
                  <a:lnTo>
                    <a:pt x="659" y="1748"/>
                  </a:lnTo>
                  <a:lnTo>
                    <a:pt x="644" y="1732"/>
                  </a:lnTo>
                  <a:lnTo>
                    <a:pt x="621" y="1744"/>
                  </a:lnTo>
                  <a:lnTo>
                    <a:pt x="590" y="1758"/>
                  </a:lnTo>
                  <a:lnTo>
                    <a:pt x="582" y="1776"/>
                  </a:lnTo>
                  <a:lnTo>
                    <a:pt x="567" y="1773"/>
                  </a:lnTo>
                  <a:lnTo>
                    <a:pt x="550" y="1773"/>
                  </a:lnTo>
                  <a:lnTo>
                    <a:pt x="544" y="1755"/>
                  </a:lnTo>
                  <a:lnTo>
                    <a:pt x="541" y="1731"/>
                  </a:lnTo>
                  <a:lnTo>
                    <a:pt x="532" y="1714"/>
                  </a:lnTo>
                  <a:lnTo>
                    <a:pt x="516" y="1703"/>
                  </a:lnTo>
                  <a:lnTo>
                    <a:pt x="525" y="1687"/>
                  </a:lnTo>
                  <a:lnTo>
                    <a:pt x="541" y="1699"/>
                  </a:lnTo>
                  <a:lnTo>
                    <a:pt x="560" y="1684"/>
                  </a:lnTo>
                  <a:lnTo>
                    <a:pt x="581" y="1669"/>
                  </a:lnTo>
                  <a:lnTo>
                    <a:pt x="570" y="1639"/>
                  </a:lnTo>
                  <a:lnTo>
                    <a:pt x="557" y="1636"/>
                  </a:lnTo>
                  <a:lnTo>
                    <a:pt x="551" y="1624"/>
                  </a:lnTo>
                  <a:lnTo>
                    <a:pt x="543" y="1606"/>
                  </a:lnTo>
                  <a:lnTo>
                    <a:pt x="524" y="1602"/>
                  </a:lnTo>
                  <a:lnTo>
                    <a:pt x="510" y="1588"/>
                  </a:lnTo>
                  <a:lnTo>
                    <a:pt x="492" y="1576"/>
                  </a:lnTo>
                  <a:lnTo>
                    <a:pt x="479" y="1552"/>
                  </a:lnTo>
                  <a:lnTo>
                    <a:pt x="490" y="1532"/>
                  </a:lnTo>
                  <a:lnTo>
                    <a:pt x="484" y="1510"/>
                  </a:lnTo>
                  <a:lnTo>
                    <a:pt x="478" y="1493"/>
                  </a:lnTo>
                  <a:lnTo>
                    <a:pt x="457" y="1476"/>
                  </a:lnTo>
                  <a:lnTo>
                    <a:pt x="438" y="1463"/>
                  </a:lnTo>
                  <a:lnTo>
                    <a:pt x="408" y="1489"/>
                  </a:lnTo>
                  <a:lnTo>
                    <a:pt x="401" y="1467"/>
                  </a:lnTo>
                  <a:lnTo>
                    <a:pt x="375" y="1460"/>
                  </a:lnTo>
                  <a:lnTo>
                    <a:pt x="355" y="1452"/>
                  </a:lnTo>
                  <a:lnTo>
                    <a:pt x="344" y="1448"/>
                  </a:lnTo>
                  <a:lnTo>
                    <a:pt x="349" y="1438"/>
                  </a:lnTo>
                  <a:lnTo>
                    <a:pt x="352" y="1432"/>
                  </a:lnTo>
                  <a:lnTo>
                    <a:pt x="354" y="1420"/>
                  </a:lnTo>
                  <a:lnTo>
                    <a:pt x="344" y="1411"/>
                  </a:lnTo>
                  <a:lnTo>
                    <a:pt x="334" y="1400"/>
                  </a:lnTo>
                  <a:lnTo>
                    <a:pt x="325" y="1387"/>
                  </a:lnTo>
                  <a:lnTo>
                    <a:pt x="322" y="1372"/>
                  </a:lnTo>
                  <a:lnTo>
                    <a:pt x="332" y="1362"/>
                  </a:lnTo>
                  <a:lnTo>
                    <a:pt x="327" y="1352"/>
                  </a:lnTo>
                  <a:lnTo>
                    <a:pt x="314" y="1341"/>
                  </a:lnTo>
                  <a:lnTo>
                    <a:pt x="305" y="1335"/>
                  </a:lnTo>
                  <a:lnTo>
                    <a:pt x="307" y="1330"/>
                  </a:lnTo>
                  <a:lnTo>
                    <a:pt x="312" y="1321"/>
                  </a:lnTo>
                  <a:lnTo>
                    <a:pt x="316" y="1316"/>
                  </a:lnTo>
                  <a:lnTo>
                    <a:pt x="329" y="1306"/>
                  </a:lnTo>
                  <a:lnTo>
                    <a:pt x="350" y="1295"/>
                  </a:lnTo>
                  <a:lnTo>
                    <a:pt x="350" y="1283"/>
                  </a:lnTo>
                  <a:lnTo>
                    <a:pt x="345" y="1274"/>
                  </a:lnTo>
                  <a:lnTo>
                    <a:pt x="327" y="1275"/>
                  </a:lnTo>
                  <a:lnTo>
                    <a:pt x="318" y="1278"/>
                  </a:lnTo>
                  <a:lnTo>
                    <a:pt x="318" y="1268"/>
                  </a:lnTo>
                  <a:lnTo>
                    <a:pt x="324" y="1259"/>
                  </a:lnTo>
                  <a:lnTo>
                    <a:pt x="334" y="1249"/>
                  </a:lnTo>
                  <a:lnTo>
                    <a:pt x="325" y="1235"/>
                  </a:lnTo>
                  <a:lnTo>
                    <a:pt x="317" y="1228"/>
                  </a:lnTo>
                  <a:lnTo>
                    <a:pt x="322" y="1206"/>
                  </a:lnTo>
                  <a:lnTo>
                    <a:pt x="317" y="1202"/>
                  </a:lnTo>
                  <a:lnTo>
                    <a:pt x="324" y="1190"/>
                  </a:lnTo>
                  <a:lnTo>
                    <a:pt x="312" y="1182"/>
                  </a:lnTo>
                  <a:lnTo>
                    <a:pt x="329" y="1171"/>
                  </a:lnTo>
                  <a:lnTo>
                    <a:pt x="355" y="1146"/>
                  </a:lnTo>
                  <a:lnTo>
                    <a:pt x="369" y="1122"/>
                  </a:lnTo>
                  <a:lnTo>
                    <a:pt x="386" y="1127"/>
                  </a:lnTo>
                  <a:lnTo>
                    <a:pt x="396" y="1128"/>
                  </a:lnTo>
                  <a:lnTo>
                    <a:pt x="397" y="1105"/>
                  </a:lnTo>
                  <a:lnTo>
                    <a:pt x="352" y="1091"/>
                  </a:lnTo>
                  <a:lnTo>
                    <a:pt x="350" y="1069"/>
                  </a:lnTo>
                  <a:lnTo>
                    <a:pt x="329" y="1069"/>
                  </a:lnTo>
                  <a:lnTo>
                    <a:pt x="314" y="1087"/>
                  </a:lnTo>
                  <a:lnTo>
                    <a:pt x="306" y="1064"/>
                  </a:lnTo>
                  <a:lnTo>
                    <a:pt x="319" y="1044"/>
                  </a:lnTo>
                  <a:lnTo>
                    <a:pt x="340" y="1028"/>
                  </a:lnTo>
                  <a:lnTo>
                    <a:pt x="358" y="1004"/>
                  </a:lnTo>
                  <a:lnTo>
                    <a:pt x="374" y="980"/>
                  </a:lnTo>
                  <a:lnTo>
                    <a:pt x="394" y="941"/>
                  </a:lnTo>
                  <a:lnTo>
                    <a:pt x="403" y="927"/>
                  </a:lnTo>
                  <a:lnTo>
                    <a:pt x="419" y="886"/>
                  </a:lnTo>
                  <a:lnTo>
                    <a:pt x="415" y="858"/>
                  </a:lnTo>
                  <a:lnTo>
                    <a:pt x="387" y="831"/>
                  </a:lnTo>
                  <a:lnTo>
                    <a:pt x="362" y="810"/>
                  </a:lnTo>
                  <a:lnTo>
                    <a:pt x="360" y="768"/>
                  </a:lnTo>
                  <a:lnTo>
                    <a:pt x="353" y="745"/>
                  </a:lnTo>
                  <a:lnTo>
                    <a:pt x="349" y="725"/>
                  </a:lnTo>
                  <a:lnTo>
                    <a:pt x="329" y="718"/>
                  </a:lnTo>
                  <a:lnTo>
                    <a:pt x="328" y="681"/>
                  </a:lnTo>
                  <a:lnTo>
                    <a:pt x="315" y="661"/>
                  </a:lnTo>
                  <a:lnTo>
                    <a:pt x="329" y="640"/>
                  </a:lnTo>
                  <a:lnTo>
                    <a:pt x="329" y="623"/>
                  </a:lnTo>
                  <a:lnTo>
                    <a:pt x="320" y="605"/>
                  </a:lnTo>
                  <a:lnTo>
                    <a:pt x="305" y="579"/>
                  </a:lnTo>
                  <a:lnTo>
                    <a:pt x="294" y="555"/>
                  </a:lnTo>
                  <a:lnTo>
                    <a:pt x="298" y="542"/>
                  </a:lnTo>
                  <a:lnTo>
                    <a:pt x="301" y="506"/>
                  </a:lnTo>
                  <a:lnTo>
                    <a:pt x="298" y="482"/>
                  </a:lnTo>
                  <a:lnTo>
                    <a:pt x="301" y="461"/>
                  </a:lnTo>
                  <a:lnTo>
                    <a:pt x="287" y="449"/>
                  </a:lnTo>
                  <a:lnTo>
                    <a:pt x="271" y="419"/>
                  </a:lnTo>
                  <a:lnTo>
                    <a:pt x="260" y="407"/>
                  </a:lnTo>
                  <a:lnTo>
                    <a:pt x="277" y="372"/>
                  </a:lnTo>
                  <a:lnTo>
                    <a:pt x="299" y="336"/>
                  </a:lnTo>
                  <a:lnTo>
                    <a:pt x="310" y="312"/>
                  </a:lnTo>
                  <a:lnTo>
                    <a:pt x="307" y="303"/>
                  </a:lnTo>
                  <a:lnTo>
                    <a:pt x="331" y="296"/>
                  </a:lnTo>
                  <a:lnTo>
                    <a:pt x="349" y="282"/>
                  </a:lnTo>
                  <a:lnTo>
                    <a:pt x="365" y="255"/>
                  </a:lnTo>
                  <a:lnTo>
                    <a:pt x="380" y="262"/>
                  </a:lnTo>
                  <a:lnTo>
                    <a:pt x="402" y="269"/>
                  </a:lnTo>
                  <a:lnTo>
                    <a:pt x="393" y="278"/>
                  </a:lnTo>
                  <a:lnTo>
                    <a:pt x="377" y="286"/>
                  </a:lnTo>
                  <a:lnTo>
                    <a:pt x="371" y="293"/>
                  </a:lnTo>
                  <a:lnTo>
                    <a:pt x="384" y="301"/>
                  </a:lnTo>
                  <a:lnTo>
                    <a:pt x="406" y="301"/>
                  </a:lnTo>
                  <a:lnTo>
                    <a:pt x="406" y="319"/>
                  </a:lnTo>
                  <a:lnTo>
                    <a:pt x="421" y="315"/>
                  </a:lnTo>
                  <a:lnTo>
                    <a:pt x="432" y="300"/>
                  </a:lnTo>
                  <a:lnTo>
                    <a:pt x="450" y="300"/>
                  </a:lnTo>
                  <a:lnTo>
                    <a:pt x="462" y="286"/>
                  </a:lnTo>
                  <a:lnTo>
                    <a:pt x="493" y="295"/>
                  </a:lnTo>
                  <a:lnTo>
                    <a:pt x="523" y="305"/>
                  </a:lnTo>
                  <a:lnTo>
                    <a:pt x="548" y="318"/>
                  </a:lnTo>
                  <a:lnTo>
                    <a:pt x="555" y="319"/>
                  </a:lnTo>
                  <a:lnTo>
                    <a:pt x="569" y="333"/>
                  </a:lnTo>
                  <a:lnTo>
                    <a:pt x="577" y="354"/>
                  </a:lnTo>
                  <a:lnTo>
                    <a:pt x="607" y="364"/>
                  </a:lnTo>
                  <a:lnTo>
                    <a:pt x="617" y="365"/>
                  </a:lnTo>
                  <a:lnTo>
                    <a:pt x="635" y="377"/>
                  </a:lnTo>
                  <a:lnTo>
                    <a:pt x="659" y="394"/>
                  </a:lnTo>
                  <a:lnTo>
                    <a:pt x="695" y="391"/>
                  </a:lnTo>
                  <a:lnTo>
                    <a:pt x="709" y="425"/>
                  </a:lnTo>
                  <a:lnTo>
                    <a:pt x="709" y="454"/>
                  </a:lnTo>
                  <a:lnTo>
                    <a:pt x="701" y="487"/>
                  </a:lnTo>
                  <a:lnTo>
                    <a:pt x="684" y="519"/>
                  </a:lnTo>
                  <a:lnTo>
                    <a:pt x="659" y="543"/>
                  </a:lnTo>
                  <a:lnTo>
                    <a:pt x="636" y="539"/>
                  </a:lnTo>
                  <a:lnTo>
                    <a:pt x="613" y="541"/>
                  </a:lnTo>
                  <a:lnTo>
                    <a:pt x="577" y="546"/>
                  </a:lnTo>
                  <a:lnTo>
                    <a:pt x="552" y="543"/>
                  </a:lnTo>
                  <a:lnTo>
                    <a:pt x="511" y="531"/>
                  </a:lnTo>
                  <a:lnTo>
                    <a:pt x="479" y="531"/>
                  </a:lnTo>
                  <a:lnTo>
                    <a:pt x="452" y="529"/>
                  </a:lnTo>
                  <a:lnTo>
                    <a:pt x="437" y="498"/>
                  </a:lnTo>
                  <a:lnTo>
                    <a:pt x="413" y="506"/>
                  </a:lnTo>
                  <a:lnTo>
                    <a:pt x="433" y="533"/>
                  </a:lnTo>
                  <a:lnTo>
                    <a:pt x="445" y="552"/>
                  </a:lnTo>
                  <a:lnTo>
                    <a:pt x="455" y="566"/>
                  </a:lnTo>
                  <a:lnTo>
                    <a:pt x="485" y="578"/>
                  </a:lnTo>
                  <a:lnTo>
                    <a:pt x="513" y="596"/>
                  </a:lnTo>
                  <a:lnTo>
                    <a:pt x="522" y="629"/>
                  </a:lnTo>
                  <a:lnTo>
                    <a:pt x="534" y="658"/>
                  </a:lnTo>
                  <a:lnTo>
                    <a:pt x="550" y="683"/>
                  </a:lnTo>
                  <a:lnTo>
                    <a:pt x="570" y="706"/>
                  </a:lnTo>
                  <a:lnTo>
                    <a:pt x="591" y="723"/>
                  </a:lnTo>
                  <a:lnTo>
                    <a:pt x="624" y="728"/>
                  </a:lnTo>
                  <a:lnTo>
                    <a:pt x="651" y="720"/>
                  </a:lnTo>
                  <a:lnTo>
                    <a:pt x="644" y="694"/>
                  </a:lnTo>
                  <a:lnTo>
                    <a:pt x="619" y="680"/>
                  </a:lnTo>
                  <a:lnTo>
                    <a:pt x="591" y="668"/>
                  </a:lnTo>
                  <a:lnTo>
                    <a:pt x="599" y="651"/>
                  </a:lnTo>
                  <a:lnTo>
                    <a:pt x="629" y="661"/>
                  </a:lnTo>
                  <a:lnTo>
                    <a:pt x="637" y="650"/>
                  </a:lnTo>
                  <a:lnTo>
                    <a:pt x="655" y="655"/>
                  </a:lnTo>
                  <a:lnTo>
                    <a:pt x="706" y="658"/>
                  </a:lnTo>
                  <a:lnTo>
                    <a:pt x="736" y="644"/>
                  </a:lnTo>
                  <a:lnTo>
                    <a:pt x="740" y="629"/>
                  </a:lnTo>
                  <a:lnTo>
                    <a:pt x="717" y="612"/>
                  </a:lnTo>
                  <a:lnTo>
                    <a:pt x="690" y="604"/>
                  </a:lnTo>
                  <a:lnTo>
                    <a:pt x="708" y="577"/>
                  </a:lnTo>
                  <a:lnTo>
                    <a:pt x="727" y="543"/>
                  </a:lnTo>
                  <a:lnTo>
                    <a:pt x="752" y="512"/>
                  </a:lnTo>
                  <a:lnTo>
                    <a:pt x="758" y="486"/>
                  </a:lnTo>
                  <a:lnTo>
                    <a:pt x="791" y="476"/>
                  </a:lnTo>
                  <a:lnTo>
                    <a:pt x="796" y="491"/>
                  </a:lnTo>
                  <a:lnTo>
                    <a:pt x="810" y="503"/>
                  </a:lnTo>
                  <a:lnTo>
                    <a:pt x="833" y="497"/>
                  </a:lnTo>
                  <a:lnTo>
                    <a:pt x="832" y="464"/>
                  </a:lnTo>
                  <a:lnTo>
                    <a:pt x="828" y="430"/>
                  </a:lnTo>
                  <a:lnTo>
                    <a:pt x="809" y="410"/>
                  </a:lnTo>
                  <a:lnTo>
                    <a:pt x="783" y="403"/>
                  </a:lnTo>
                  <a:lnTo>
                    <a:pt x="791" y="376"/>
                  </a:lnTo>
                  <a:lnTo>
                    <a:pt x="784" y="346"/>
                  </a:lnTo>
                  <a:lnTo>
                    <a:pt x="779" y="318"/>
                  </a:lnTo>
                  <a:lnTo>
                    <a:pt x="739" y="306"/>
                  </a:lnTo>
                  <a:lnTo>
                    <a:pt x="745" y="286"/>
                  </a:lnTo>
                  <a:lnTo>
                    <a:pt x="772" y="286"/>
                  </a:lnTo>
                  <a:lnTo>
                    <a:pt x="810" y="275"/>
                  </a:lnTo>
                  <a:lnTo>
                    <a:pt x="824" y="296"/>
                  </a:lnTo>
                  <a:lnTo>
                    <a:pt x="851" y="297"/>
                  </a:lnTo>
                  <a:lnTo>
                    <a:pt x="853" y="320"/>
                  </a:lnTo>
                  <a:lnTo>
                    <a:pt x="838" y="333"/>
                  </a:lnTo>
                  <a:lnTo>
                    <a:pt x="821" y="348"/>
                  </a:lnTo>
                  <a:lnTo>
                    <a:pt x="821" y="370"/>
                  </a:lnTo>
                  <a:lnTo>
                    <a:pt x="844" y="379"/>
                  </a:lnTo>
                  <a:lnTo>
                    <a:pt x="858" y="398"/>
                  </a:lnTo>
                  <a:lnTo>
                    <a:pt x="902" y="394"/>
                  </a:lnTo>
                  <a:lnTo>
                    <a:pt x="911" y="360"/>
                  </a:lnTo>
                  <a:lnTo>
                    <a:pt x="916" y="339"/>
                  </a:lnTo>
                  <a:lnTo>
                    <a:pt x="938" y="322"/>
                  </a:lnTo>
                  <a:lnTo>
                    <a:pt x="938" y="297"/>
                  </a:lnTo>
                  <a:lnTo>
                    <a:pt x="970" y="254"/>
                  </a:lnTo>
                  <a:lnTo>
                    <a:pt x="995" y="224"/>
                  </a:lnTo>
                  <a:lnTo>
                    <a:pt x="1008" y="194"/>
                  </a:lnTo>
                  <a:lnTo>
                    <a:pt x="1008" y="154"/>
                  </a:lnTo>
                  <a:lnTo>
                    <a:pt x="1024" y="154"/>
                  </a:lnTo>
                  <a:lnTo>
                    <a:pt x="1027" y="128"/>
                  </a:lnTo>
                  <a:lnTo>
                    <a:pt x="1010" y="132"/>
                  </a:lnTo>
                  <a:lnTo>
                    <a:pt x="1024" y="112"/>
                  </a:lnTo>
                  <a:lnTo>
                    <a:pt x="1036" y="92"/>
                  </a:lnTo>
                  <a:lnTo>
                    <a:pt x="1043" y="95"/>
                  </a:lnTo>
                  <a:lnTo>
                    <a:pt x="1045" y="115"/>
                  </a:lnTo>
                  <a:lnTo>
                    <a:pt x="1057" y="125"/>
                  </a:lnTo>
                  <a:lnTo>
                    <a:pt x="1077" y="116"/>
                  </a:lnTo>
                  <a:lnTo>
                    <a:pt x="1087" y="120"/>
                  </a:lnTo>
                  <a:lnTo>
                    <a:pt x="1105" y="113"/>
                  </a:lnTo>
                  <a:lnTo>
                    <a:pt x="1127" y="97"/>
                  </a:lnTo>
                  <a:lnTo>
                    <a:pt x="1153" y="66"/>
                  </a:lnTo>
                  <a:lnTo>
                    <a:pt x="1177" y="51"/>
                  </a:lnTo>
                  <a:lnTo>
                    <a:pt x="1185" y="48"/>
                  </a:lnTo>
                  <a:lnTo>
                    <a:pt x="1178" y="31"/>
                  </a:lnTo>
                  <a:lnTo>
                    <a:pt x="1206" y="16"/>
                  </a:lnTo>
                  <a:lnTo>
                    <a:pt x="1220" y="24"/>
                  </a:lnTo>
                  <a:lnTo>
                    <a:pt x="1241" y="0"/>
                  </a:lnTo>
                  <a:close/>
                  <a:moveTo>
                    <a:pt x="5" y="1602"/>
                  </a:moveTo>
                  <a:lnTo>
                    <a:pt x="12" y="1588"/>
                  </a:lnTo>
                  <a:lnTo>
                    <a:pt x="0" y="1584"/>
                  </a:lnTo>
                  <a:lnTo>
                    <a:pt x="2" y="1565"/>
                  </a:lnTo>
                  <a:lnTo>
                    <a:pt x="16" y="1565"/>
                  </a:lnTo>
                  <a:lnTo>
                    <a:pt x="36" y="1567"/>
                  </a:lnTo>
                  <a:lnTo>
                    <a:pt x="49" y="1537"/>
                  </a:lnTo>
                  <a:lnTo>
                    <a:pt x="54" y="1540"/>
                  </a:lnTo>
                  <a:lnTo>
                    <a:pt x="72" y="1547"/>
                  </a:lnTo>
                  <a:lnTo>
                    <a:pt x="92" y="1550"/>
                  </a:lnTo>
                  <a:lnTo>
                    <a:pt x="107" y="1566"/>
                  </a:lnTo>
                  <a:lnTo>
                    <a:pt x="110" y="1578"/>
                  </a:lnTo>
                  <a:lnTo>
                    <a:pt x="123" y="1580"/>
                  </a:lnTo>
                  <a:lnTo>
                    <a:pt x="124" y="1592"/>
                  </a:lnTo>
                  <a:lnTo>
                    <a:pt x="132" y="1595"/>
                  </a:lnTo>
                  <a:lnTo>
                    <a:pt x="131" y="1610"/>
                  </a:lnTo>
                  <a:lnTo>
                    <a:pt x="123" y="1610"/>
                  </a:lnTo>
                  <a:lnTo>
                    <a:pt x="111" y="1613"/>
                  </a:lnTo>
                  <a:lnTo>
                    <a:pt x="91" y="1611"/>
                  </a:lnTo>
                  <a:lnTo>
                    <a:pt x="82" y="1615"/>
                  </a:lnTo>
                  <a:lnTo>
                    <a:pt x="60" y="1615"/>
                  </a:lnTo>
                  <a:lnTo>
                    <a:pt x="48" y="1615"/>
                  </a:lnTo>
                  <a:lnTo>
                    <a:pt x="37" y="1616"/>
                  </a:lnTo>
                  <a:lnTo>
                    <a:pt x="17" y="1610"/>
                  </a:lnTo>
                  <a:lnTo>
                    <a:pt x="7" y="1608"/>
                  </a:lnTo>
                  <a:lnTo>
                    <a:pt x="5" y="1602"/>
                  </a:lnTo>
                  <a:close/>
                  <a:moveTo>
                    <a:pt x="445" y="1119"/>
                  </a:moveTo>
                  <a:lnTo>
                    <a:pt x="454" y="1110"/>
                  </a:lnTo>
                  <a:lnTo>
                    <a:pt x="457" y="1100"/>
                  </a:lnTo>
                  <a:lnTo>
                    <a:pt x="471" y="1097"/>
                  </a:lnTo>
                  <a:lnTo>
                    <a:pt x="480" y="1105"/>
                  </a:lnTo>
                  <a:lnTo>
                    <a:pt x="498" y="1088"/>
                  </a:lnTo>
                  <a:lnTo>
                    <a:pt x="514" y="1061"/>
                  </a:lnTo>
                  <a:lnTo>
                    <a:pt x="510" y="1033"/>
                  </a:lnTo>
                  <a:lnTo>
                    <a:pt x="490" y="1014"/>
                  </a:lnTo>
                  <a:lnTo>
                    <a:pt x="468" y="999"/>
                  </a:lnTo>
                  <a:lnTo>
                    <a:pt x="441" y="988"/>
                  </a:lnTo>
                  <a:lnTo>
                    <a:pt x="423" y="974"/>
                  </a:lnTo>
                  <a:lnTo>
                    <a:pt x="412" y="966"/>
                  </a:lnTo>
                  <a:lnTo>
                    <a:pt x="399" y="985"/>
                  </a:lnTo>
                  <a:lnTo>
                    <a:pt x="381" y="1002"/>
                  </a:lnTo>
                  <a:lnTo>
                    <a:pt x="375" y="1020"/>
                  </a:lnTo>
                  <a:lnTo>
                    <a:pt x="394" y="1024"/>
                  </a:lnTo>
                  <a:lnTo>
                    <a:pt x="411" y="1033"/>
                  </a:lnTo>
                  <a:lnTo>
                    <a:pt x="416" y="1059"/>
                  </a:lnTo>
                  <a:lnTo>
                    <a:pt x="423" y="1078"/>
                  </a:lnTo>
                  <a:lnTo>
                    <a:pt x="430" y="1098"/>
                  </a:lnTo>
                  <a:lnTo>
                    <a:pt x="440" y="1110"/>
                  </a:lnTo>
                  <a:lnTo>
                    <a:pt x="445" y="1119"/>
                  </a:lnTo>
                  <a:close/>
                  <a:moveTo>
                    <a:pt x="624" y="1001"/>
                  </a:moveTo>
                  <a:lnTo>
                    <a:pt x="644" y="994"/>
                  </a:lnTo>
                  <a:lnTo>
                    <a:pt x="652" y="981"/>
                  </a:lnTo>
                  <a:lnTo>
                    <a:pt x="642" y="956"/>
                  </a:lnTo>
                  <a:lnTo>
                    <a:pt x="627" y="927"/>
                  </a:lnTo>
                  <a:lnTo>
                    <a:pt x="609" y="903"/>
                  </a:lnTo>
                  <a:lnTo>
                    <a:pt x="590" y="859"/>
                  </a:lnTo>
                  <a:lnTo>
                    <a:pt x="575" y="842"/>
                  </a:lnTo>
                  <a:lnTo>
                    <a:pt x="560" y="842"/>
                  </a:lnTo>
                  <a:lnTo>
                    <a:pt x="545" y="853"/>
                  </a:lnTo>
                  <a:lnTo>
                    <a:pt x="548" y="872"/>
                  </a:lnTo>
                  <a:lnTo>
                    <a:pt x="555" y="882"/>
                  </a:lnTo>
                  <a:lnTo>
                    <a:pt x="572" y="885"/>
                  </a:lnTo>
                  <a:lnTo>
                    <a:pt x="588" y="898"/>
                  </a:lnTo>
                  <a:lnTo>
                    <a:pt x="582" y="915"/>
                  </a:lnTo>
                  <a:lnTo>
                    <a:pt x="571" y="910"/>
                  </a:lnTo>
                  <a:lnTo>
                    <a:pt x="561" y="902"/>
                  </a:lnTo>
                  <a:lnTo>
                    <a:pt x="545" y="910"/>
                  </a:lnTo>
                  <a:lnTo>
                    <a:pt x="559" y="929"/>
                  </a:lnTo>
                  <a:lnTo>
                    <a:pt x="572" y="945"/>
                  </a:lnTo>
                  <a:lnTo>
                    <a:pt x="573" y="974"/>
                  </a:lnTo>
                  <a:lnTo>
                    <a:pt x="594" y="968"/>
                  </a:lnTo>
                  <a:lnTo>
                    <a:pt x="608" y="978"/>
                  </a:lnTo>
                  <a:lnTo>
                    <a:pt x="611" y="987"/>
                  </a:lnTo>
                  <a:lnTo>
                    <a:pt x="624" y="1001"/>
                  </a:lnTo>
                  <a:close/>
                  <a:moveTo>
                    <a:pt x="678" y="1053"/>
                  </a:moveTo>
                  <a:lnTo>
                    <a:pt x="695" y="1033"/>
                  </a:lnTo>
                  <a:lnTo>
                    <a:pt x="710" y="1033"/>
                  </a:lnTo>
                  <a:lnTo>
                    <a:pt x="715" y="1054"/>
                  </a:lnTo>
                  <a:lnTo>
                    <a:pt x="728" y="1061"/>
                  </a:lnTo>
                  <a:lnTo>
                    <a:pt x="742" y="1065"/>
                  </a:lnTo>
                  <a:lnTo>
                    <a:pt x="753" y="1067"/>
                  </a:lnTo>
                  <a:lnTo>
                    <a:pt x="755" y="1087"/>
                  </a:lnTo>
                  <a:lnTo>
                    <a:pt x="764" y="1099"/>
                  </a:lnTo>
                  <a:lnTo>
                    <a:pt x="776" y="1112"/>
                  </a:lnTo>
                  <a:lnTo>
                    <a:pt x="769" y="1136"/>
                  </a:lnTo>
                  <a:lnTo>
                    <a:pt x="755" y="1151"/>
                  </a:lnTo>
                  <a:lnTo>
                    <a:pt x="774" y="1160"/>
                  </a:lnTo>
                  <a:lnTo>
                    <a:pt x="791" y="1171"/>
                  </a:lnTo>
                  <a:lnTo>
                    <a:pt x="802" y="1182"/>
                  </a:lnTo>
                  <a:lnTo>
                    <a:pt x="812" y="1192"/>
                  </a:lnTo>
                  <a:lnTo>
                    <a:pt x="798" y="1216"/>
                  </a:lnTo>
                  <a:lnTo>
                    <a:pt x="779" y="1217"/>
                  </a:lnTo>
                  <a:lnTo>
                    <a:pt x="763" y="1206"/>
                  </a:lnTo>
                  <a:lnTo>
                    <a:pt x="745" y="1197"/>
                  </a:lnTo>
                  <a:lnTo>
                    <a:pt x="731" y="1192"/>
                  </a:lnTo>
                  <a:lnTo>
                    <a:pt x="716" y="1189"/>
                  </a:lnTo>
                  <a:lnTo>
                    <a:pt x="718" y="1177"/>
                  </a:lnTo>
                  <a:lnTo>
                    <a:pt x="730" y="1175"/>
                  </a:lnTo>
                  <a:lnTo>
                    <a:pt x="741" y="1180"/>
                  </a:lnTo>
                  <a:lnTo>
                    <a:pt x="752" y="1187"/>
                  </a:lnTo>
                  <a:lnTo>
                    <a:pt x="763" y="1171"/>
                  </a:lnTo>
                  <a:lnTo>
                    <a:pt x="752" y="1165"/>
                  </a:lnTo>
                  <a:lnTo>
                    <a:pt x="733" y="1153"/>
                  </a:lnTo>
                  <a:lnTo>
                    <a:pt x="742" y="1121"/>
                  </a:lnTo>
                  <a:lnTo>
                    <a:pt x="743" y="1103"/>
                  </a:lnTo>
                  <a:lnTo>
                    <a:pt x="741" y="1091"/>
                  </a:lnTo>
                  <a:lnTo>
                    <a:pt x="730" y="1086"/>
                  </a:lnTo>
                  <a:lnTo>
                    <a:pt x="721" y="1076"/>
                  </a:lnTo>
                  <a:lnTo>
                    <a:pt x="713" y="1066"/>
                  </a:lnTo>
                  <a:lnTo>
                    <a:pt x="696" y="1069"/>
                  </a:lnTo>
                  <a:lnTo>
                    <a:pt x="678" y="1053"/>
                  </a:lnTo>
                  <a:close/>
                  <a:moveTo>
                    <a:pt x="906" y="252"/>
                  </a:moveTo>
                  <a:lnTo>
                    <a:pt x="919" y="238"/>
                  </a:lnTo>
                  <a:lnTo>
                    <a:pt x="930" y="236"/>
                  </a:lnTo>
                  <a:lnTo>
                    <a:pt x="929" y="214"/>
                  </a:lnTo>
                  <a:lnTo>
                    <a:pt x="924" y="195"/>
                  </a:lnTo>
                  <a:lnTo>
                    <a:pt x="908" y="189"/>
                  </a:lnTo>
                  <a:lnTo>
                    <a:pt x="895" y="189"/>
                  </a:lnTo>
                  <a:lnTo>
                    <a:pt x="875" y="209"/>
                  </a:lnTo>
                  <a:lnTo>
                    <a:pt x="887" y="227"/>
                  </a:lnTo>
                  <a:lnTo>
                    <a:pt x="906" y="252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41"/>
            <p:cNvSpPr>
              <a:spLocks noChangeAspect="1"/>
            </p:cNvSpPr>
            <p:nvPr/>
          </p:nvSpPr>
          <p:spPr bwMode="gray">
            <a:xfrm>
              <a:off x="2400" y="3349"/>
              <a:ext cx="45" cy="48"/>
            </a:xfrm>
            <a:custGeom>
              <a:avLst/>
              <a:gdLst>
                <a:gd name="T0" fmla="*/ 27 w 43"/>
                <a:gd name="T1" fmla="*/ 0 h 45"/>
                <a:gd name="T2" fmla="*/ 0 w 43"/>
                <a:gd name="T3" fmla="*/ 16 h 45"/>
                <a:gd name="T4" fmla="*/ 10 w 43"/>
                <a:gd name="T5" fmla="*/ 42 h 45"/>
                <a:gd name="T6" fmla="*/ 43 w 43"/>
                <a:gd name="T7" fmla="*/ 45 h 45"/>
                <a:gd name="T8" fmla="*/ 27 w 43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45"/>
                <a:gd name="T17" fmla="*/ 43 w 43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45">
                  <a:moveTo>
                    <a:pt x="27" y="0"/>
                  </a:moveTo>
                  <a:lnTo>
                    <a:pt x="0" y="16"/>
                  </a:lnTo>
                  <a:lnTo>
                    <a:pt x="10" y="42"/>
                  </a:lnTo>
                  <a:lnTo>
                    <a:pt x="43" y="4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2"/>
            <p:cNvSpPr>
              <a:spLocks noChangeAspect="1"/>
            </p:cNvSpPr>
            <p:nvPr/>
          </p:nvSpPr>
          <p:spPr bwMode="gray">
            <a:xfrm>
              <a:off x="2711" y="3170"/>
              <a:ext cx="279" cy="346"/>
            </a:xfrm>
            <a:custGeom>
              <a:avLst/>
              <a:gdLst>
                <a:gd name="T0" fmla="*/ 32 w 261"/>
                <a:gd name="T1" fmla="*/ 297 h 323"/>
                <a:gd name="T2" fmla="*/ 10 w 261"/>
                <a:gd name="T3" fmla="*/ 263 h 323"/>
                <a:gd name="T4" fmla="*/ 8 w 261"/>
                <a:gd name="T5" fmla="*/ 240 h 323"/>
                <a:gd name="T6" fmla="*/ 18 w 261"/>
                <a:gd name="T7" fmla="*/ 229 h 323"/>
                <a:gd name="T8" fmla="*/ 19 w 261"/>
                <a:gd name="T9" fmla="*/ 204 h 323"/>
                <a:gd name="T10" fmla="*/ 45 w 261"/>
                <a:gd name="T11" fmla="*/ 208 h 323"/>
                <a:gd name="T12" fmla="*/ 60 w 261"/>
                <a:gd name="T13" fmla="*/ 217 h 323"/>
                <a:gd name="T14" fmla="*/ 71 w 261"/>
                <a:gd name="T15" fmla="*/ 202 h 323"/>
                <a:gd name="T16" fmla="*/ 80 w 261"/>
                <a:gd name="T17" fmla="*/ 187 h 323"/>
                <a:gd name="T18" fmla="*/ 92 w 261"/>
                <a:gd name="T19" fmla="*/ 184 h 323"/>
                <a:gd name="T20" fmla="*/ 78 w 261"/>
                <a:gd name="T21" fmla="*/ 160 h 323"/>
                <a:gd name="T22" fmla="*/ 65 w 261"/>
                <a:gd name="T23" fmla="*/ 143 h 323"/>
                <a:gd name="T24" fmla="*/ 69 w 261"/>
                <a:gd name="T25" fmla="*/ 123 h 323"/>
                <a:gd name="T26" fmla="*/ 60 w 261"/>
                <a:gd name="T27" fmla="*/ 108 h 323"/>
                <a:gd name="T28" fmla="*/ 75 w 261"/>
                <a:gd name="T29" fmla="*/ 91 h 323"/>
                <a:gd name="T30" fmla="*/ 68 w 261"/>
                <a:gd name="T31" fmla="*/ 66 h 323"/>
                <a:gd name="T32" fmla="*/ 43 w 261"/>
                <a:gd name="T33" fmla="*/ 52 h 323"/>
                <a:gd name="T34" fmla="*/ 37 w 261"/>
                <a:gd name="T35" fmla="*/ 28 h 323"/>
                <a:gd name="T36" fmla="*/ 71 w 261"/>
                <a:gd name="T37" fmla="*/ 26 h 323"/>
                <a:gd name="T38" fmla="*/ 94 w 261"/>
                <a:gd name="T39" fmla="*/ 10 h 323"/>
                <a:gd name="T40" fmla="*/ 120 w 261"/>
                <a:gd name="T41" fmla="*/ 7 h 323"/>
                <a:gd name="T42" fmla="*/ 123 w 261"/>
                <a:gd name="T43" fmla="*/ 25 h 323"/>
                <a:gd name="T44" fmla="*/ 134 w 261"/>
                <a:gd name="T45" fmla="*/ 40 h 323"/>
                <a:gd name="T46" fmla="*/ 153 w 261"/>
                <a:gd name="T47" fmla="*/ 67 h 323"/>
                <a:gd name="T48" fmla="*/ 174 w 261"/>
                <a:gd name="T49" fmla="*/ 88 h 323"/>
                <a:gd name="T50" fmla="*/ 157 w 261"/>
                <a:gd name="T51" fmla="*/ 121 h 323"/>
                <a:gd name="T52" fmla="*/ 176 w 261"/>
                <a:gd name="T53" fmla="*/ 126 h 323"/>
                <a:gd name="T54" fmla="*/ 201 w 261"/>
                <a:gd name="T55" fmla="*/ 132 h 323"/>
                <a:gd name="T56" fmla="*/ 224 w 261"/>
                <a:gd name="T57" fmla="*/ 124 h 323"/>
                <a:gd name="T58" fmla="*/ 240 w 261"/>
                <a:gd name="T59" fmla="*/ 134 h 323"/>
                <a:gd name="T60" fmla="*/ 226 w 261"/>
                <a:gd name="T61" fmla="*/ 150 h 323"/>
                <a:gd name="T62" fmla="*/ 241 w 261"/>
                <a:gd name="T63" fmla="*/ 163 h 323"/>
                <a:gd name="T64" fmla="*/ 224 w 261"/>
                <a:gd name="T65" fmla="*/ 194 h 323"/>
                <a:gd name="T66" fmla="*/ 250 w 261"/>
                <a:gd name="T67" fmla="*/ 228 h 323"/>
                <a:gd name="T68" fmla="*/ 253 w 261"/>
                <a:gd name="T69" fmla="*/ 254 h 323"/>
                <a:gd name="T70" fmla="*/ 231 w 261"/>
                <a:gd name="T71" fmla="*/ 281 h 323"/>
                <a:gd name="T72" fmla="*/ 238 w 261"/>
                <a:gd name="T73" fmla="*/ 307 h 323"/>
                <a:gd name="T74" fmla="*/ 215 w 261"/>
                <a:gd name="T75" fmla="*/ 305 h 323"/>
                <a:gd name="T76" fmla="*/ 178 w 261"/>
                <a:gd name="T77" fmla="*/ 308 h 323"/>
                <a:gd name="T78" fmla="*/ 156 w 261"/>
                <a:gd name="T79" fmla="*/ 323 h 323"/>
                <a:gd name="T80" fmla="*/ 135 w 261"/>
                <a:gd name="T81" fmla="*/ 314 h 323"/>
                <a:gd name="T82" fmla="*/ 116 w 261"/>
                <a:gd name="T83" fmla="*/ 295 h 323"/>
                <a:gd name="T84" fmla="*/ 85 w 261"/>
                <a:gd name="T85" fmla="*/ 292 h 323"/>
                <a:gd name="T86" fmla="*/ 75 w 261"/>
                <a:gd name="T87" fmla="*/ 317 h 32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61"/>
                <a:gd name="T133" fmla="*/ 0 h 323"/>
                <a:gd name="T134" fmla="*/ 261 w 261"/>
                <a:gd name="T135" fmla="*/ 323 h 32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61" h="323">
                  <a:moveTo>
                    <a:pt x="66" y="323"/>
                  </a:moveTo>
                  <a:lnTo>
                    <a:pt x="32" y="297"/>
                  </a:lnTo>
                  <a:lnTo>
                    <a:pt x="0" y="281"/>
                  </a:lnTo>
                  <a:lnTo>
                    <a:pt x="10" y="263"/>
                  </a:lnTo>
                  <a:lnTo>
                    <a:pt x="10" y="252"/>
                  </a:lnTo>
                  <a:lnTo>
                    <a:pt x="8" y="240"/>
                  </a:lnTo>
                  <a:lnTo>
                    <a:pt x="13" y="236"/>
                  </a:lnTo>
                  <a:lnTo>
                    <a:pt x="18" y="229"/>
                  </a:lnTo>
                  <a:lnTo>
                    <a:pt x="20" y="218"/>
                  </a:lnTo>
                  <a:lnTo>
                    <a:pt x="19" y="204"/>
                  </a:lnTo>
                  <a:lnTo>
                    <a:pt x="34" y="204"/>
                  </a:lnTo>
                  <a:lnTo>
                    <a:pt x="45" y="208"/>
                  </a:lnTo>
                  <a:lnTo>
                    <a:pt x="50" y="216"/>
                  </a:lnTo>
                  <a:lnTo>
                    <a:pt x="60" y="217"/>
                  </a:lnTo>
                  <a:lnTo>
                    <a:pt x="70" y="213"/>
                  </a:lnTo>
                  <a:lnTo>
                    <a:pt x="71" y="202"/>
                  </a:lnTo>
                  <a:lnTo>
                    <a:pt x="73" y="195"/>
                  </a:lnTo>
                  <a:lnTo>
                    <a:pt x="80" y="187"/>
                  </a:lnTo>
                  <a:lnTo>
                    <a:pt x="89" y="189"/>
                  </a:lnTo>
                  <a:lnTo>
                    <a:pt x="92" y="184"/>
                  </a:lnTo>
                  <a:lnTo>
                    <a:pt x="87" y="172"/>
                  </a:lnTo>
                  <a:lnTo>
                    <a:pt x="78" y="160"/>
                  </a:lnTo>
                  <a:lnTo>
                    <a:pt x="64" y="153"/>
                  </a:lnTo>
                  <a:lnTo>
                    <a:pt x="65" y="143"/>
                  </a:lnTo>
                  <a:lnTo>
                    <a:pt x="70" y="132"/>
                  </a:lnTo>
                  <a:lnTo>
                    <a:pt x="69" y="123"/>
                  </a:lnTo>
                  <a:lnTo>
                    <a:pt x="69" y="113"/>
                  </a:lnTo>
                  <a:lnTo>
                    <a:pt x="60" y="108"/>
                  </a:lnTo>
                  <a:lnTo>
                    <a:pt x="70" y="98"/>
                  </a:lnTo>
                  <a:lnTo>
                    <a:pt x="75" y="91"/>
                  </a:lnTo>
                  <a:lnTo>
                    <a:pt x="78" y="79"/>
                  </a:lnTo>
                  <a:lnTo>
                    <a:pt x="68" y="66"/>
                  </a:lnTo>
                  <a:lnTo>
                    <a:pt x="55" y="58"/>
                  </a:lnTo>
                  <a:lnTo>
                    <a:pt x="43" y="52"/>
                  </a:lnTo>
                  <a:lnTo>
                    <a:pt x="41" y="43"/>
                  </a:lnTo>
                  <a:lnTo>
                    <a:pt x="37" y="28"/>
                  </a:lnTo>
                  <a:lnTo>
                    <a:pt x="55" y="31"/>
                  </a:lnTo>
                  <a:lnTo>
                    <a:pt x="71" y="26"/>
                  </a:lnTo>
                  <a:lnTo>
                    <a:pt x="86" y="19"/>
                  </a:lnTo>
                  <a:lnTo>
                    <a:pt x="94" y="10"/>
                  </a:lnTo>
                  <a:lnTo>
                    <a:pt x="108" y="0"/>
                  </a:lnTo>
                  <a:lnTo>
                    <a:pt x="120" y="7"/>
                  </a:lnTo>
                  <a:lnTo>
                    <a:pt x="121" y="19"/>
                  </a:lnTo>
                  <a:lnTo>
                    <a:pt x="123" y="25"/>
                  </a:lnTo>
                  <a:lnTo>
                    <a:pt x="125" y="30"/>
                  </a:lnTo>
                  <a:lnTo>
                    <a:pt x="134" y="40"/>
                  </a:lnTo>
                  <a:lnTo>
                    <a:pt x="142" y="55"/>
                  </a:lnTo>
                  <a:lnTo>
                    <a:pt x="153" y="67"/>
                  </a:lnTo>
                  <a:lnTo>
                    <a:pt x="168" y="77"/>
                  </a:lnTo>
                  <a:lnTo>
                    <a:pt x="174" y="88"/>
                  </a:lnTo>
                  <a:lnTo>
                    <a:pt x="168" y="110"/>
                  </a:lnTo>
                  <a:lnTo>
                    <a:pt x="157" y="121"/>
                  </a:lnTo>
                  <a:lnTo>
                    <a:pt x="164" y="128"/>
                  </a:lnTo>
                  <a:lnTo>
                    <a:pt x="176" y="126"/>
                  </a:lnTo>
                  <a:lnTo>
                    <a:pt x="185" y="127"/>
                  </a:lnTo>
                  <a:lnTo>
                    <a:pt x="201" y="132"/>
                  </a:lnTo>
                  <a:lnTo>
                    <a:pt x="212" y="137"/>
                  </a:lnTo>
                  <a:lnTo>
                    <a:pt x="224" y="124"/>
                  </a:lnTo>
                  <a:lnTo>
                    <a:pt x="234" y="122"/>
                  </a:lnTo>
                  <a:lnTo>
                    <a:pt x="240" y="134"/>
                  </a:lnTo>
                  <a:lnTo>
                    <a:pt x="237" y="140"/>
                  </a:lnTo>
                  <a:lnTo>
                    <a:pt x="226" y="150"/>
                  </a:lnTo>
                  <a:lnTo>
                    <a:pt x="241" y="158"/>
                  </a:lnTo>
                  <a:lnTo>
                    <a:pt x="241" y="163"/>
                  </a:lnTo>
                  <a:lnTo>
                    <a:pt x="233" y="173"/>
                  </a:lnTo>
                  <a:lnTo>
                    <a:pt x="224" y="194"/>
                  </a:lnTo>
                  <a:lnTo>
                    <a:pt x="230" y="212"/>
                  </a:lnTo>
                  <a:lnTo>
                    <a:pt x="250" y="228"/>
                  </a:lnTo>
                  <a:lnTo>
                    <a:pt x="261" y="242"/>
                  </a:lnTo>
                  <a:lnTo>
                    <a:pt x="253" y="254"/>
                  </a:lnTo>
                  <a:lnTo>
                    <a:pt x="240" y="268"/>
                  </a:lnTo>
                  <a:lnTo>
                    <a:pt x="231" y="281"/>
                  </a:lnTo>
                  <a:lnTo>
                    <a:pt x="231" y="293"/>
                  </a:lnTo>
                  <a:lnTo>
                    <a:pt x="238" y="307"/>
                  </a:lnTo>
                  <a:lnTo>
                    <a:pt x="227" y="307"/>
                  </a:lnTo>
                  <a:lnTo>
                    <a:pt x="215" y="305"/>
                  </a:lnTo>
                  <a:lnTo>
                    <a:pt x="192" y="305"/>
                  </a:lnTo>
                  <a:lnTo>
                    <a:pt x="178" y="308"/>
                  </a:lnTo>
                  <a:lnTo>
                    <a:pt x="167" y="315"/>
                  </a:lnTo>
                  <a:lnTo>
                    <a:pt x="156" y="323"/>
                  </a:lnTo>
                  <a:lnTo>
                    <a:pt x="141" y="322"/>
                  </a:lnTo>
                  <a:lnTo>
                    <a:pt x="135" y="314"/>
                  </a:lnTo>
                  <a:lnTo>
                    <a:pt x="125" y="304"/>
                  </a:lnTo>
                  <a:lnTo>
                    <a:pt x="116" y="295"/>
                  </a:lnTo>
                  <a:lnTo>
                    <a:pt x="101" y="291"/>
                  </a:lnTo>
                  <a:lnTo>
                    <a:pt x="85" y="292"/>
                  </a:lnTo>
                  <a:lnTo>
                    <a:pt x="79" y="306"/>
                  </a:lnTo>
                  <a:lnTo>
                    <a:pt x="75" y="317"/>
                  </a:lnTo>
                  <a:lnTo>
                    <a:pt x="66" y="323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3"/>
            <p:cNvSpPr>
              <a:spLocks noChangeAspect="1"/>
            </p:cNvSpPr>
            <p:nvPr/>
          </p:nvSpPr>
          <p:spPr bwMode="gray">
            <a:xfrm>
              <a:off x="2657" y="2891"/>
              <a:ext cx="308" cy="148"/>
            </a:xfrm>
            <a:custGeom>
              <a:avLst/>
              <a:gdLst>
                <a:gd name="T0" fmla="*/ 0 w 287"/>
                <a:gd name="T1" fmla="*/ 64 h 138"/>
                <a:gd name="T2" fmla="*/ 1 w 287"/>
                <a:gd name="T3" fmla="*/ 78 h 138"/>
                <a:gd name="T4" fmla="*/ 5 w 287"/>
                <a:gd name="T5" fmla="*/ 88 h 138"/>
                <a:gd name="T6" fmla="*/ 6 w 287"/>
                <a:gd name="T7" fmla="*/ 110 h 138"/>
                <a:gd name="T8" fmla="*/ 13 w 287"/>
                <a:gd name="T9" fmla="*/ 114 h 138"/>
                <a:gd name="T10" fmla="*/ 23 w 287"/>
                <a:gd name="T11" fmla="*/ 123 h 138"/>
                <a:gd name="T12" fmla="*/ 29 w 287"/>
                <a:gd name="T13" fmla="*/ 134 h 138"/>
                <a:gd name="T14" fmla="*/ 42 w 287"/>
                <a:gd name="T15" fmla="*/ 137 h 138"/>
                <a:gd name="T16" fmla="*/ 59 w 287"/>
                <a:gd name="T17" fmla="*/ 135 h 138"/>
                <a:gd name="T18" fmla="*/ 82 w 287"/>
                <a:gd name="T19" fmla="*/ 133 h 138"/>
                <a:gd name="T20" fmla="*/ 100 w 287"/>
                <a:gd name="T21" fmla="*/ 138 h 138"/>
                <a:gd name="T22" fmla="*/ 105 w 287"/>
                <a:gd name="T23" fmla="*/ 132 h 138"/>
                <a:gd name="T24" fmla="*/ 109 w 287"/>
                <a:gd name="T25" fmla="*/ 122 h 138"/>
                <a:gd name="T26" fmla="*/ 120 w 287"/>
                <a:gd name="T27" fmla="*/ 123 h 138"/>
                <a:gd name="T28" fmla="*/ 127 w 287"/>
                <a:gd name="T29" fmla="*/ 127 h 138"/>
                <a:gd name="T30" fmla="*/ 131 w 287"/>
                <a:gd name="T31" fmla="*/ 113 h 138"/>
                <a:gd name="T32" fmla="*/ 142 w 287"/>
                <a:gd name="T33" fmla="*/ 112 h 138"/>
                <a:gd name="T34" fmla="*/ 154 w 287"/>
                <a:gd name="T35" fmla="*/ 107 h 138"/>
                <a:gd name="T36" fmla="*/ 170 w 287"/>
                <a:gd name="T37" fmla="*/ 107 h 138"/>
                <a:gd name="T38" fmla="*/ 182 w 287"/>
                <a:gd name="T39" fmla="*/ 92 h 138"/>
                <a:gd name="T40" fmla="*/ 190 w 287"/>
                <a:gd name="T41" fmla="*/ 76 h 138"/>
                <a:gd name="T42" fmla="*/ 199 w 287"/>
                <a:gd name="T43" fmla="*/ 75 h 138"/>
                <a:gd name="T44" fmla="*/ 209 w 287"/>
                <a:gd name="T45" fmla="*/ 71 h 138"/>
                <a:gd name="T46" fmla="*/ 221 w 287"/>
                <a:gd name="T47" fmla="*/ 71 h 138"/>
                <a:gd name="T48" fmla="*/ 230 w 287"/>
                <a:gd name="T49" fmla="*/ 78 h 138"/>
                <a:gd name="T50" fmla="*/ 245 w 287"/>
                <a:gd name="T51" fmla="*/ 85 h 138"/>
                <a:gd name="T52" fmla="*/ 260 w 287"/>
                <a:gd name="T53" fmla="*/ 83 h 138"/>
                <a:gd name="T54" fmla="*/ 268 w 287"/>
                <a:gd name="T55" fmla="*/ 78 h 138"/>
                <a:gd name="T56" fmla="*/ 254 w 287"/>
                <a:gd name="T57" fmla="*/ 63 h 138"/>
                <a:gd name="T58" fmla="*/ 262 w 287"/>
                <a:gd name="T59" fmla="*/ 58 h 138"/>
                <a:gd name="T60" fmla="*/ 269 w 287"/>
                <a:gd name="T61" fmla="*/ 53 h 138"/>
                <a:gd name="T62" fmla="*/ 279 w 287"/>
                <a:gd name="T63" fmla="*/ 47 h 138"/>
                <a:gd name="T64" fmla="*/ 287 w 287"/>
                <a:gd name="T65" fmla="*/ 37 h 138"/>
                <a:gd name="T66" fmla="*/ 274 w 287"/>
                <a:gd name="T67" fmla="*/ 27 h 138"/>
                <a:gd name="T68" fmla="*/ 265 w 287"/>
                <a:gd name="T69" fmla="*/ 20 h 138"/>
                <a:gd name="T70" fmla="*/ 250 w 287"/>
                <a:gd name="T71" fmla="*/ 18 h 138"/>
                <a:gd name="T72" fmla="*/ 229 w 287"/>
                <a:gd name="T73" fmla="*/ 13 h 138"/>
                <a:gd name="T74" fmla="*/ 214 w 287"/>
                <a:gd name="T75" fmla="*/ 13 h 138"/>
                <a:gd name="T76" fmla="*/ 205 w 287"/>
                <a:gd name="T77" fmla="*/ 27 h 138"/>
                <a:gd name="T78" fmla="*/ 192 w 287"/>
                <a:gd name="T79" fmla="*/ 22 h 138"/>
                <a:gd name="T80" fmla="*/ 182 w 287"/>
                <a:gd name="T81" fmla="*/ 17 h 138"/>
                <a:gd name="T82" fmla="*/ 163 w 287"/>
                <a:gd name="T83" fmla="*/ 30 h 138"/>
                <a:gd name="T84" fmla="*/ 159 w 287"/>
                <a:gd name="T85" fmla="*/ 20 h 138"/>
                <a:gd name="T86" fmla="*/ 150 w 287"/>
                <a:gd name="T87" fmla="*/ 8 h 138"/>
                <a:gd name="T88" fmla="*/ 139 w 287"/>
                <a:gd name="T89" fmla="*/ 0 h 138"/>
                <a:gd name="T90" fmla="*/ 115 w 287"/>
                <a:gd name="T91" fmla="*/ 23 h 138"/>
                <a:gd name="T92" fmla="*/ 103 w 287"/>
                <a:gd name="T93" fmla="*/ 5 h 138"/>
                <a:gd name="T94" fmla="*/ 89 w 287"/>
                <a:gd name="T95" fmla="*/ 10 h 138"/>
                <a:gd name="T96" fmla="*/ 62 w 287"/>
                <a:gd name="T97" fmla="*/ 25 h 138"/>
                <a:gd name="T98" fmla="*/ 44 w 287"/>
                <a:gd name="T99" fmla="*/ 37 h 138"/>
                <a:gd name="T100" fmla="*/ 27 w 287"/>
                <a:gd name="T101" fmla="*/ 42 h 138"/>
                <a:gd name="T102" fmla="*/ 12 w 287"/>
                <a:gd name="T103" fmla="*/ 54 h 138"/>
                <a:gd name="T104" fmla="*/ 0 w 287"/>
                <a:gd name="T105" fmla="*/ 64 h 13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87"/>
                <a:gd name="T160" fmla="*/ 0 h 138"/>
                <a:gd name="T161" fmla="*/ 287 w 287"/>
                <a:gd name="T162" fmla="*/ 138 h 138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87" h="138">
                  <a:moveTo>
                    <a:pt x="0" y="64"/>
                  </a:moveTo>
                  <a:lnTo>
                    <a:pt x="1" y="78"/>
                  </a:lnTo>
                  <a:lnTo>
                    <a:pt x="5" y="88"/>
                  </a:lnTo>
                  <a:lnTo>
                    <a:pt x="6" y="110"/>
                  </a:lnTo>
                  <a:lnTo>
                    <a:pt x="13" y="114"/>
                  </a:lnTo>
                  <a:lnTo>
                    <a:pt x="23" y="123"/>
                  </a:lnTo>
                  <a:lnTo>
                    <a:pt x="29" y="134"/>
                  </a:lnTo>
                  <a:lnTo>
                    <a:pt x="42" y="137"/>
                  </a:lnTo>
                  <a:lnTo>
                    <a:pt x="59" y="135"/>
                  </a:lnTo>
                  <a:lnTo>
                    <a:pt x="82" y="133"/>
                  </a:lnTo>
                  <a:lnTo>
                    <a:pt x="100" y="138"/>
                  </a:lnTo>
                  <a:lnTo>
                    <a:pt x="105" y="132"/>
                  </a:lnTo>
                  <a:lnTo>
                    <a:pt x="109" y="122"/>
                  </a:lnTo>
                  <a:lnTo>
                    <a:pt x="120" y="123"/>
                  </a:lnTo>
                  <a:lnTo>
                    <a:pt x="127" y="127"/>
                  </a:lnTo>
                  <a:lnTo>
                    <a:pt x="131" y="113"/>
                  </a:lnTo>
                  <a:lnTo>
                    <a:pt x="142" y="112"/>
                  </a:lnTo>
                  <a:lnTo>
                    <a:pt x="154" y="107"/>
                  </a:lnTo>
                  <a:lnTo>
                    <a:pt x="170" y="107"/>
                  </a:lnTo>
                  <a:lnTo>
                    <a:pt x="182" y="92"/>
                  </a:lnTo>
                  <a:lnTo>
                    <a:pt x="190" y="76"/>
                  </a:lnTo>
                  <a:lnTo>
                    <a:pt x="199" y="75"/>
                  </a:lnTo>
                  <a:lnTo>
                    <a:pt x="209" y="71"/>
                  </a:lnTo>
                  <a:lnTo>
                    <a:pt x="221" y="71"/>
                  </a:lnTo>
                  <a:lnTo>
                    <a:pt x="230" y="78"/>
                  </a:lnTo>
                  <a:lnTo>
                    <a:pt x="245" y="85"/>
                  </a:lnTo>
                  <a:lnTo>
                    <a:pt x="260" y="83"/>
                  </a:lnTo>
                  <a:lnTo>
                    <a:pt x="268" y="78"/>
                  </a:lnTo>
                  <a:lnTo>
                    <a:pt x="254" y="63"/>
                  </a:lnTo>
                  <a:lnTo>
                    <a:pt x="262" y="58"/>
                  </a:lnTo>
                  <a:lnTo>
                    <a:pt x="269" y="53"/>
                  </a:lnTo>
                  <a:lnTo>
                    <a:pt x="279" y="47"/>
                  </a:lnTo>
                  <a:lnTo>
                    <a:pt x="287" y="37"/>
                  </a:lnTo>
                  <a:lnTo>
                    <a:pt x="274" y="27"/>
                  </a:lnTo>
                  <a:lnTo>
                    <a:pt x="265" y="20"/>
                  </a:lnTo>
                  <a:lnTo>
                    <a:pt x="250" y="18"/>
                  </a:lnTo>
                  <a:lnTo>
                    <a:pt x="229" y="13"/>
                  </a:lnTo>
                  <a:lnTo>
                    <a:pt x="214" y="13"/>
                  </a:lnTo>
                  <a:lnTo>
                    <a:pt x="205" y="27"/>
                  </a:lnTo>
                  <a:lnTo>
                    <a:pt x="192" y="22"/>
                  </a:lnTo>
                  <a:lnTo>
                    <a:pt x="182" y="17"/>
                  </a:lnTo>
                  <a:lnTo>
                    <a:pt x="163" y="30"/>
                  </a:lnTo>
                  <a:lnTo>
                    <a:pt x="159" y="20"/>
                  </a:lnTo>
                  <a:lnTo>
                    <a:pt x="150" y="8"/>
                  </a:lnTo>
                  <a:lnTo>
                    <a:pt x="139" y="0"/>
                  </a:lnTo>
                  <a:lnTo>
                    <a:pt x="115" y="23"/>
                  </a:lnTo>
                  <a:lnTo>
                    <a:pt x="103" y="5"/>
                  </a:lnTo>
                  <a:lnTo>
                    <a:pt x="89" y="10"/>
                  </a:lnTo>
                  <a:lnTo>
                    <a:pt x="62" y="25"/>
                  </a:lnTo>
                  <a:lnTo>
                    <a:pt x="44" y="37"/>
                  </a:lnTo>
                  <a:lnTo>
                    <a:pt x="27" y="42"/>
                  </a:lnTo>
                  <a:lnTo>
                    <a:pt x="12" y="54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4"/>
            <p:cNvSpPr>
              <a:spLocks noChangeAspect="1"/>
            </p:cNvSpPr>
            <p:nvPr/>
          </p:nvSpPr>
          <p:spPr bwMode="gray">
            <a:xfrm>
              <a:off x="2449" y="3116"/>
              <a:ext cx="183" cy="95"/>
            </a:xfrm>
            <a:custGeom>
              <a:avLst/>
              <a:gdLst>
                <a:gd name="T0" fmla="*/ 0 w 171"/>
                <a:gd name="T1" fmla="*/ 89 h 89"/>
                <a:gd name="T2" fmla="*/ 1 w 171"/>
                <a:gd name="T3" fmla="*/ 70 h 89"/>
                <a:gd name="T4" fmla="*/ 3 w 171"/>
                <a:gd name="T5" fmla="*/ 62 h 89"/>
                <a:gd name="T6" fmla="*/ 26 w 171"/>
                <a:gd name="T7" fmla="*/ 53 h 89"/>
                <a:gd name="T8" fmla="*/ 24 w 171"/>
                <a:gd name="T9" fmla="*/ 35 h 89"/>
                <a:gd name="T10" fmla="*/ 5 w 171"/>
                <a:gd name="T11" fmla="*/ 31 h 89"/>
                <a:gd name="T12" fmla="*/ 7 w 171"/>
                <a:gd name="T13" fmla="*/ 20 h 89"/>
                <a:gd name="T14" fmla="*/ 15 w 171"/>
                <a:gd name="T15" fmla="*/ 2 h 89"/>
                <a:gd name="T16" fmla="*/ 34 w 171"/>
                <a:gd name="T17" fmla="*/ 5 h 89"/>
                <a:gd name="T18" fmla="*/ 48 w 171"/>
                <a:gd name="T19" fmla="*/ 10 h 89"/>
                <a:gd name="T20" fmla="*/ 60 w 171"/>
                <a:gd name="T21" fmla="*/ 12 h 89"/>
                <a:gd name="T22" fmla="*/ 68 w 171"/>
                <a:gd name="T23" fmla="*/ 21 h 89"/>
                <a:gd name="T24" fmla="*/ 75 w 171"/>
                <a:gd name="T25" fmla="*/ 29 h 89"/>
                <a:gd name="T26" fmla="*/ 82 w 171"/>
                <a:gd name="T27" fmla="*/ 26 h 89"/>
                <a:gd name="T28" fmla="*/ 84 w 171"/>
                <a:gd name="T29" fmla="*/ 14 h 89"/>
                <a:gd name="T30" fmla="*/ 89 w 171"/>
                <a:gd name="T31" fmla="*/ 7 h 89"/>
                <a:gd name="T32" fmla="*/ 99 w 171"/>
                <a:gd name="T33" fmla="*/ 6 h 89"/>
                <a:gd name="T34" fmla="*/ 108 w 171"/>
                <a:gd name="T35" fmla="*/ 6 h 89"/>
                <a:gd name="T36" fmla="*/ 117 w 171"/>
                <a:gd name="T37" fmla="*/ 7 h 89"/>
                <a:gd name="T38" fmla="*/ 121 w 171"/>
                <a:gd name="T39" fmla="*/ 14 h 89"/>
                <a:gd name="T40" fmla="*/ 130 w 171"/>
                <a:gd name="T41" fmla="*/ 21 h 89"/>
                <a:gd name="T42" fmla="*/ 133 w 171"/>
                <a:gd name="T43" fmla="*/ 11 h 89"/>
                <a:gd name="T44" fmla="*/ 139 w 171"/>
                <a:gd name="T45" fmla="*/ 0 h 89"/>
                <a:gd name="T46" fmla="*/ 148 w 171"/>
                <a:gd name="T47" fmla="*/ 0 h 89"/>
                <a:gd name="T48" fmla="*/ 154 w 171"/>
                <a:gd name="T49" fmla="*/ 6 h 89"/>
                <a:gd name="T50" fmla="*/ 164 w 171"/>
                <a:gd name="T51" fmla="*/ 12 h 89"/>
                <a:gd name="T52" fmla="*/ 171 w 171"/>
                <a:gd name="T53" fmla="*/ 19 h 89"/>
                <a:gd name="T54" fmla="*/ 159 w 171"/>
                <a:gd name="T55" fmla="*/ 28 h 89"/>
                <a:gd name="T56" fmla="*/ 149 w 171"/>
                <a:gd name="T57" fmla="*/ 36 h 89"/>
                <a:gd name="T58" fmla="*/ 135 w 171"/>
                <a:gd name="T59" fmla="*/ 51 h 89"/>
                <a:gd name="T60" fmla="*/ 118 w 171"/>
                <a:gd name="T61" fmla="*/ 61 h 89"/>
                <a:gd name="T62" fmla="*/ 111 w 171"/>
                <a:gd name="T63" fmla="*/ 72 h 89"/>
                <a:gd name="T64" fmla="*/ 92 w 171"/>
                <a:gd name="T65" fmla="*/ 78 h 89"/>
                <a:gd name="T66" fmla="*/ 75 w 171"/>
                <a:gd name="T67" fmla="*/ 81 h 89"/>
                <a:gd name="T68" fmla="*/ 64 w 171"/>
                <a:gd name="T69" fmla="*/ 82 h 89"/>
                <a:gd name="T70" fmla="*/ 57 w 171"/>
                <a:gd name="T71" fmla="*/ 79 h 89"/>
                <a:gd name="T72" fmla="*/ 48 w 171"/>
                <a:gd name="T73" fmla="*/ 76 h 89"/>
                <a:gd name="T74" fmla="*/ 29 w 171"/>
                <a:gd name="T75" fmla="*/ 82 h 89"/>
                <a:gd name="T76" fmla="*/ 22 w 171"/>
                <a:gd name="T77" fmla="*/ 83 h 89"/>
                <a:gd name="T78" fmla="*/ 0 w 171"/>
                <a:gd name="T79" fmla="*/ 89 h 8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71"/>
                <a:gd name="T121" fmla="*/ 0 h 89"/>
                <a:gd name="T122" fmla="*/ 171 w 171"/>
                <a:gd name="T123" fmla="*/ 89 h 8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71" h="89">
                  <a:moveTo>
                    <a:pt x="0" y="89"/>
                  </a:moveTo>
                  <a:lnTo>
                    <a:pt x="1" y="70"/>
                  </a:lnTo>
                  <a:lnTo>
                    <a:pt x="3" y="62"/>
                  </a:lnTo>
                  <a:lnTo>
                    <a:pt x="26" y="53"/>
                  </a:lnTo>
                  <a:lnTo>
                    <a:pt x="24" y="35"/>
                  </a:lnTo>
                  <a:lnTo>
                    <a:pt x="5" y="31"/>
                  </a:lnTo>
                  <a:lnTo>
                    <a:pt x="7" y="20"/>
                  </a:lnTo>
                  <a:lnTo>
                    <a:pt x="15" y="2"/>
                  </a:lnTo>
                  <a:lnTo>
                    <a:pt x="34" y="5"/>
                  </a:lnTo>
                  <a:lnTo>
                    <a:pt x="48" y="10"/>
                  </a:lnTo>
                  <a:lnTo>
                    <a:pt x="60" y="12"/>
                  </a:lnTo>
                  <a:lnTo>
                    <a:pt x="68" y="21"/>
                  </a:lnTo>
                  <a:lnTo>
                    <a:pt x="75" y="29"/>
                  </a:lnTo>
                  <a:lnTo>
                    <a:pt x="82" y="26"/>
                  </a:lnTo>
                  <a:lnTo>
                    <a:pt x="84" y="14"/>
                  </a:lnTo>
                  <a:lnTo>
                    <a:pt x="89" y="7"/>
                  </a:lnTo>
                  <a:lnTo>
                    <a:pt x="99" y="6"/>
                  </a:lnTo>
                  <a:lnTo>
                    <a:pt x="108" y="6"/>
                  </a:lnTo>
                  <a:lnTo>
                    <a:pt x="117" y="7"/>
                  </a:lnTo>
                  <a:lnTo>
                    <a:pt x="121" y="14"/>
                  </a:lnTo>
                  <a:lnTo>
                    <a:pt x="130" y="21"/>
                  </a:lnTo>
                  <a:lnTo>
                    <a:pt x="133" y="11"/>
                  </a:lnTo>
                  <a:lnTo>
                    <a:pt x="139" y="0"/>
                  </a:lnTo>
                  <a:lnTo>
                    <a:pt x="148" y="0"/>
                  </a:lnTo>
                  <a:lnTo>
                    <a:pt x="154" y="6"/>
                  </a:lnTo>
                  <a:lnTo>
                    <a:pt x="164" y="12"/>
                  </a:lnTo>
                  <a:lnTo>
                    <a:pt x="171" y="19"/>
                  </a:lnTo>
                  <a:lnTo>
                    <a:pt x="159" y="28"/>
                  </a:lnTo>
                  <a:lnTo>
                    <a:pt x="149" y="36"/>
                  </a:lnTo>
                  <a:lnTo>
                    <a:pt x="135" y="51"/>
                  </a:lnTo>
                  <a:lnTo>
                    <a:pt x="118" y="61"/>
                  </a:lnTo>
                  <a:lnTo>
                    <a:pt x="111" y="72"/>
                  </a:lnTo>
                  <a:lnTo>
                    <a:pt x="92" y="78"/>
                  </a:lnTo>
                  <a:lnTo>
                    <a:pt x="75" y="81"/>
                  </a:lnTo>
                  <a:lnTo>
                    <a:pt x="64" y="82"/>
                  </a:lnTo>
                  <a:lnTo>
                    <a:pt x="57" y="79"/>
                  </a:lnTo>
                  <a:lnTo>
                    <a:pt x="48" y="76"/>
                  </a:lnTo>
                  <a:lnTo>
                    <a:pt x="29" y="82"/>
                  </a:lnTo>
                  <a:lnTo>
                    <a:pt x="22" y="83"/>
                  </a:lnTo>
                  <a:lnTo>
                    <a:pt x="0" y="89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5"/>
            <p:cNvSpPr>
              <a:spLocks noChangeAspect="1" noEditPoints="1"/>
            </p:cNvSpPr>
            <p:nvPr/>
          </p:nvSpPr>
          <p:spPr bwMode="gray">
            <a:xfrm>
              <a:off x="2449" y="1148"/>
              <a:ext cx="537" cy="1262"/>
            </a:xfrm>
            <a:custGeom>
              <a:avLst/>
              <a:gdLst>
                <a:gd name="T0" fmla="*/ 455 w 502"/>
                <a:gd name="T1" fmla="*/ 300 h 1180"/>
                <a:gd name="T2" fmla="*/ 418 w 502"/>
                <a:gd name="T3" fmla="*/ 367 h 1180"/>
                <a:gd name="T4" fmla="*/ 403 w 502"/>
                <a:gd name="T5" fmla="*/ 425 h 1180"/>
                <a:gd name="T6" fmla="*/ 349 w 502"/>
                <a:gd name="T7" fmla="*/ 488 h 1180"/>
                <a:gd name="T8" fmla="*/ 296 w 502"/>
                <a:gd name="T9" fmla="*/ 540 h 1180"/>
                <a:gd name="T10" fmla="*/ 260 w 502"/>
                <a:gd name="T11" fmla="*/ 624 h 1180"/>
                <a:gd name="T12" fmla="*/ 256 w 502"/>
                <a:gd name="T13" fmla="*/ 718 h 1180"/>
                <a:gd name="T14" fmla="*/ 316 w 502"/>
                <a:gd name="T15" fmla="*/ 744 h 1180"/>
                <a:gd name="T16" fmla="*/ 302 w 502"/>
                <a:gd name="T17" fmla="*/ 802 h 1180"/>
                <a:gd name="T18" fmla="*/ 241 w 502"/>
                <a:gd name="T19" fmla="*/ 807 h 1180"/>
                <a:gd name="T20" fmla="*/ 211 w 502"/>
                <a:gd name="T21" fmla="*/ 814 h 1180"/>
                <a:gd name="T22" fmla="*/ 273 w 502"/>
                <a:gd name="T23" fmla="*/ 830 h 1180"/>
                <a:gd name="T24" fmla="*/ 269 w 502"/>
                <a:gd name="T25" fmla="*/ 874 h 1180"/>
                <a:gd name="T26" fmla="*/ 212 w 502"/>
                <a:gd name="T27" fmla="*/ 874 h 1180"/>
                <a:gd name="T28" fmla="*/ 233 w 502"/>
                <a:gd name="T29" fmla="*/ 909 h 1180"/>
                <a:gd name="T30" fmla="*/ 219 w 502"/>
                <a:gd name="T31" fmla="*/ 997 h 1180"/>
                <a:gd name="T32" fmla="*/ 169 w 502"/>
                <a:gd name="T33" fmla="*/ 1095 h 1180"/>
                <a:gd name="T34" fmla="*/ 117 w 502"/>
                <a:gd name="T35" fmla="*/ 1087 h 1180"/>
                <a:gd name="T36" fmla="*/ 113 w 502"/>
                <a:gd name="T37" fmla="*/ 1135 h 1180"/>
                <a:gd name="T38" fmla="*/ 76 w 502"/>
                <a:gd name="T39" fmla="*/ 1141 h 1180"/>
                <a:gd name="T40" fmla="*/ 58 w 502"/>
                <a:gd name="T41" fmla="*/ 1120 h 1180"/>
                <a:gd name="T42" fmla="*/ 59 w 502"/>
                <a:gd name="T43" fmla="*/ 1052 h 1180"/>
                <a:gd name="T44" fmla="*/ 27 w 502"/>
                <a:gd name="T45" fmla="*/ 983 h 1180"/>
                <a:gd name="T46" fmla="*/ 17 w 502"/>
                <a:gd name="T47" fmla="*/ 908 h 1180"/>
                <a:gd name="T48" fmla="*/ 0 w 502"/>
                <a:gd name="T49" fmla="*/ 874 h 1180"/>
                <a:gd name="T50" fmla="*/ 14 w 502"/>
                <a:gd name="T51" fmla="*/ 822 h 1180"/>
                <a:gd name="T52" fmla="*/ 31 w 502"/>
                <a:gd name="T53" fmla="*/ 785 h 1180"/>
                <a:gd name="T54" fmla="*/ 55 w 502"/>
                <a:gd name="T55" fmla="*/ 665 h 1180"/>
                <a:gd name="T56" fmla="*/ 58 w 502"/>
                <a:gd name="T57" fmla="*/ 622 h 1180"/>
                <a:gd name="T58" fmla="*/ 83 w 502"/>
                <a:gd name="T59" fmla="*/ 446 h 1180"/>
                <a:gd name="T60" fmla="*/ 150 w 502"/>
                <a:gd name="T61" fmla="*/ 410 h 1180"/>
                <a:gd name="T62" fmla="*/ 171 w 502"/>
                <a:gd name="T63" fmla="*/ 298 h 1180"/>
                <a:gd name="T64" fmla="*/ 214 w 502"/>
                <a:gd name="T65" fmla="*/ 203 h 1180"/>
                <a:gd name="T66" fmla="*/ 279 w 502"/>
                <a:gd name="T67" fmla="*/ 116 h 1180"/>
                <a:gd name="T68" fmla="*/ 315 w 502"/>
                <a:gd name="T69" fmla="*/ 59 h 1180"/>
                <a:gd name="T70" fmla="*/ 382 w 502"/>
                <a:gd name="T71" fmla="*/ 6 h 1180"/>
                <a:gd name="T72" fmla="*/ 412 w 502"/>
                <a:gd name="T73" fmla="*/ 33 h 1180"/>
                <a:gd name="T74" fmla="*/ 466 w 502"/>
                <a:gd name="T75" fmla="*/ 93 h 1180"/>
                <a:gd name="T76" fmla="*/ 486 w 502"/>
                <a:gd name="T77" fmla="*/ 150 h 1180"/>
                <a:gd name="T78" fmla="*/ 491 w 502"/>
                <a:gd name="T79" fmla="*/ 251 h 1180"/>
                <a:gd name="T80" fmla="*/ 133 w 502"/>
                <a:gd name="T81" fmla="*/ 1158 h 1180"/>
                <a:gd name="T82" fmla="*/ 123 w 502"/>
                <a:gd name="T83" fmla="*/ 1177 h 1180"/>
                <a:gd name="T84" fmla="*/ 291 w 502"/>
                <a:gd name="T85" fmla="*/ 1028 h 1180"/>
                <a:gd name="T86" fmla="*/ 321 w 502"/>
                <a:gd name="T87" fmla="*/ 980 h 1180"/>
                <a:gd name="T88" fmla="*/ 308 w 502"/>
                <a:gd name="T89" fmla="*/ 949 h 1180"/>
                <a:gd name="T90" fmla="*/ 279 w 502"/>
                <a:gd name="T91" fmla="*/ 998 h 1180"/>
                <a:gd name="T92" fmla="*/ 291 w 502"/>
                <a:gd name="T93" fmla="*/ 1028 h 1180"/>
                <a:gd name="T94" fmla="*/ 35 w 502"/>
                <a:gd name="T95" fmla="*/ 875 h 1180"/>
                <a:gd name="T96" fmla="*/ 53 w 502"/>
                <a:gd name="T97" fmla="*/ 840 h 1180"/>
                <a:gd name="T98" fmla="*/ 92 w 502"/>
                <a:gd name="T99" fmla="*/ 835 h 1180"/>
                <a:gd name="T100" fmla="*/ 96 w 502"/>
                <a:gd name="T101" fmla="*/ 856 h 1180"/>
                <a:gd name="T102" fmla="*/ 39 w 502"/>
                <a:gd name="T103" fmla="*/ 892 h 1180"/>
                <a:gd name="T104" fmla="*/ 112 w 502"/>
                <a:gd name="T105" fmla="*/ 908 h 1180"/>
                <a:gd name="T106" fmla="*/ 137 w 502"/>
                <a:gd name="T107" fmla="*/ 870 h 1180"/>
                <a:gd name="T108" fmla="*/ 127 w 502"/>
                <a:gd name="T109" fmla="*/ 904 h 1180"/>
                <a:gd name="T110" fmla="*/ 108 w 502"/>
                <a:gd name="T111" fmla="*/ 943 h 1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02"/>
                <a:gd name="T169" fmla="*/ 0 h 1180"/>
                <a:gd name="T170" fmla="*/ 502 w 502"/>
                <a:gd name="T171" fmla="*/ 1180 h 1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02" h="1180">
                  <a:moveTo>
                    <a:pt x="502" y="277"/>
                  </a:moveTo>
                  <a:lnTo>
                    <a:pt x="469" y="276"/>
                  </a:lnTo>
                  <a:lnTo>
                    <a:pt x="455" y="300"/>
                  </a:lnTo>
                  <a:lnTo>
                    <a:pt x="430" y="322"/>
                  </a:lnTo>
                  <a:lnTo>
                    <a:pt x="412" y="347"/>
                  </a:lnTo>
                  <a:lnTo>
                    <a:pt x="418" y="367"/>
                  </a:lnTo>
                  <a:lnTo>
                    <a:pt x="422" y="388"/>
                  </a:lnTo>
                  <a:lnTo>
                    <a:pt x="415" y="419"/>
                  </a:lnTo>
                  <a:lnTo>
                    <a:pt x="403" y="425"/>
                  </a:lnTo>
                  <a:lnTo>
                    <a:pt x="389" y="446"/>
                  </a:lnTo>
                  <a:lnTo>
                    <a:pt x="380" y="466"/>
                  </a:lnTo>
                  <a:lnTo>
                    <a:pt x="349" y="488"/>
                  </a:lnTo>
                  <a:lnTo>
                    <a:pt x="329" y="510"/>
                  </a:lnTo>
                  <a:lnTo>
                    <a:pt x="310" y="521"/>
                  </a:lnTo>
                  <a:lnTo>
                    <a:pt x="296" y="540"/>
                  </a:lnTo>
                  <a:lnTo>
                    <a:pt x="286" y="559"/>
                  </a:lnTo>
                  <a:lnTo>
                    <a:pt x="272" y="580"/>
                  </a:lnTo>
                  <a:lnTo>
                    <a:pt x="260" y="624"/>
                  </a:lnTo>
                  <a:lnTo>
                    <a:pt x="255" y="662"/>
                  </a:lnTo>
                  <a:lnTo>
                    <a:pt x="253" y="699"/>
                  </a:lnTo>
                  <a:lnTo>
                    <a:pt x="256" y="718"/>
                  </a:lnTo>
                  <a:lnTo>
                    <a:pt x="275" y="720"/>
                  </a:lnTo>
                  <a:lnTo>
                    <a:pt x="289" y="739"/>
                  </a:lnTo>
                  <a:lnTo>
                    <a:pt x="316" y="744"/>
                  </a:lnTo>
                  <a:lnTo>
                    <a:pt x="323" y="773"/>
                  </a:lnTo>
                  <a:lnTo>
                    <a:pt x="325" y="794"/>
                  </a:lnTo>
                  <a:lnTo>
                    <a:pt x="302" y="802"/>
                  </a:lnTo>
                  <a:lnTo>
                    <a:pt x="283" y="804"/>
                  </a:lnTo>
                  <a:lnTo>
                    <a:pt x="255" y="807"/>
                  </a:lnTo>
                  <a:lnTo>
                    <a:pt x="241" y="807"/>
                  </a:lnTo>
                  <a:lnTo>
                    <a:pt x="216" y="801"/>
                  </a:lnTo>
                  <a:lnTo>
                    <a:pt x="212" y="800"/>
                  </a:lnTo>
                  <a:lnTo>
                    <a:pt x="211" y="814"/>
                  </a:lnTo>
                  <a:lnTo>
                    <a:pt x="214" y="823"/>
                  </a:lnTo>
                  <a:lnTo>
                    <a:pt x="244" y="829"/>
                  </a:lnTo>
                  <a:lnTo>
                    <a:pt x="273" y="830"/>
                  </a:lnTo>
                  <a:lnTo>
                    <a:pt x="297" y="833"/>
                  </a:lnTo>
                  <a:lnTo>
                    <a:pt x="290" y="869"/>
                  </a:lnTo>
                  <a:lnTo>
                    <a:pt x="269" y="874"/>
                  </a:lnTo>
                  <a:lnTo>
                    <a:pt x="247" y="874"/>
                  </a:lnTo>
                  <a:lnTo>
                    <a:pt x="231" y="873"/>
                  </a:lnTo>
                  <a:lnTo>
                    <a:pt x="212" y="874"/>
                  </a:lnTo>
                  <a:lnTo>
                    <a:pt x="212" y="887"/>
                  </a:lnTo>
                  <a:lnTo>
                    <a:pt x="229" y="895"/>
                  </a:lnTo>
                  <a:lnTo>
                    <a:pt x="233" y="909"/>
                  </a:lnTo>
                  <a:lnTo>
                    <a:pt x="228" y="930"/>
                  </a:lnTo>
                  <a:lnTo>
                    <a:pt x="221" y="958"/>
                  </a:lnTo>
                  <a:lnTo>
                    <a:pt x="219" y="997"/>
                  </a:lnTo>
                  <a:lnTo>
                    <a:pt x="200" y="1047"/>
                  </a:lnTo>
                  <a:lnTo>
                    <a:pt x="180" y="1078"/>
                  </a:lnTo>
                  <a:lnTo>
                    <a:pt x="169" y="1095"/>
                  </a:lnTo>
                  <a:lnTo>
                    <a:pt x="152" y="1066"/>
                  </a:lnTo>
                  <a:lnTo>
                    <a:pt x="129" y="1076"/>
                  </a:lnTo>
                  <a:lnTo>
                    <a:pt x="117" y="1087"/>
                  </a:lnTo>
                  <a:lnTo>
                    <a:pt x="110" y="1091"/>
                  </a:lnTo>
                  <a:lnTo>
                    <a:pt x="113" y="1121"/>
                  </a:lnTo>
                  <a:lnTo>
                    <a:pt x="113" y="1135"/>
                  </a:lnTo>
                  <a:lnTo>
                    <a:pt x="103" y="1144"/>
                  </a:lnTo>
                  <a:lnTo>
                    <a:pt x="89" y="1134"/>
                  </a:lnTo>
                  <a:lnTo>
                    <a:pt x="76" y="1141"/>
                  </a:lnTo>
                  <a:lnTo>
                    <a:pt x="57" y="1143"/>
                  </a:lnTo>
                  <a:lnTo>
                    <a:pt x="42" y="1139"/>
                  </a:lnTo>
                  <a:lnTo>
                    <a:pt x="58" y="1120"/>
                  </a:lnTo>
                  <a:lnTo>
                    <a:pt x="51" y="1083"/>
                  </a:lnTo>
                  <a:lnTo>
                    <a:pt x="45" y="1060"/>
                  </a:lnTo>
                  <a:lnTo>
                    <a:pt x="59" y="1052"/>
                  </a:lnTo>
                  <a:lnTo>
                    <a:pt x="59" y="1031"/>
                  </a:lnTo>
                  <a:lnTo>
                    <a:pt x="41" y="1032"/>
                  </a:lnTo>
                  <a:lnTo>
                    <a:pt x="27" y="983"/>
                  </a:lnTo>
                  <a:lnTo>
                    <a:pt x="15" y="943"/>
                  </a:lnTo>
                  <a:lnTo>
                    <a:pt x="10" y="922"/>
                  </a:lnTo>
                  <a:lnTo>
                    <a:pt x="17" y="908"/>
                  </a:lnTo>
                  <a:lnTo>
                    <a:pt x="17" y="888"/>
                  </a:lnTo>
                  <a:lnTo>
                    <a:pt x="0" y="896"/>
                  </a:lnTo>
                  <a:lnTo>
                    <a:pt x="0" y="874"/>
                  </a:lnTo>
                  <a:lnTo>
                    <a:pt x="3" y="846"/>
                  </a:lnTo>
                  <a:lnTo>
                    <a:pt x="5" y="836"/>
                  </a:lnTo>
                  <a:lnTo>
                    <a:pt x="14" y="822"/>
                  </a:lnTo>
                  <a:lnTo>
                    <a:pt x="25" y="821"/>
                  </a:lnTo>
                  <a:lnTo>
                    <a:pt x="25" y="792"/>
                  </a:lnTo>
                  <a:lnTo>
                    <a:pt x="31" y="785"/>
                  </a:lnTo>
                  <a:lnTo>
                    <a:pt x="38" y="776"/>
                  </a:lnTo>
                  <a:lnTo>
                    <a:pt x="46" y="723"/>
                  </a:lnTo>
                  <a:lnTo>
                    <a:pt x="55" y="665"/>
                  </a:lnTo>
                  <a:lnTo>
                    <a:pt x="72" y="648"/>
                  </a:lnTo>
                  <a:lnTo>
                    <a:pt x="65" y="635"/>
                  </a:lnTo>
                  <a:lnTo>
                    <a:pt x="58" y="622"/>
                  </a:lnTo>
                  <a:lnTo>
                    <a:pt x="59" y="570"/>
                  </a:lnTo>
                  <a:lnTo>
                    <a:pt x="58" y="474"/>
                  </a:lnTo>
                  <a:lnTo>
                    <a:pt x="83" y="446"/>
                  </a:lnTo>
                  <a:lnTo>
                    <a:pt x="111" y="422"/>
                  </a:lnTo>
                  <a:lnTo>
                    <a:pt x="135" y="431"/>
                  </a:lnTo>
                  <a:lnTo>
                    <a:pt x="150" y="410"/>
                  </a:lnTo>
                  <a:lnTo>
                    <a:pt x="140" y="385"/>
                  </a:lnTo>
                  <a:lnTo>
                    <a:pt x="157" y="335"/>
                  </a:lnTo>
                  <a:lnTo>
                    <a:pt x="171" y="298"/>
                  </a:lnTo>
                  <a:lnTo>
                    <a:pt x="187" y="252"/>
                  </a:lnTo>
                  <a:lnTo>
                    <a:pt x="202" y="234"/>
                  </a:lnTo>
                  <a:lnTo>
                    <a:pt x="214" y="203"/>
                  </a:lnTo>
                  <a:lnTo>
                    <a:pt x="236" y="175"/>
                  </a:lnTo>
                  <a:lnTo>
                    <a:pt x="257" y="141"/>
                  </a:lnTo>
                  <a:lnTo>
                    <a:pt x="279" y="116"/>
                  </a:lnTo>
                  <a:lnTo>
                    <a:pt x="292" y="95"/>
                  </a:lnTo>
                  <a:lnTo>
                    <a:pt x="310" y="76"/>
                  </a:lnTo>
                  <a:lnTo>
                    <a:pt x="315" y="59"/>
                  </a:lnTo>
                  <a:lnTo>
                    <a:pt x="368" y="50"/>
                  </a:lnTo>
                  <a:lnTo>
                    <a:pt x="382" y="30"/>
                  </a:lnTo>
                  <a:lnTo>
                    <a:pt x="382" y="6"/>
                  </a:lnTo>
                  <a:lnTo>
                    <a:pt x="399" y="0"/>
                  </a:lnTo>
                  <a:lnTo>
                    <a:pt x="400" y="21"/>
                  </a:lnTo>
                  <a:lnTo>
                    <a:pt x="412" y="33"/>
                  </a:lnTo>
                  <a:lnTo>
                    <a:pt x="426" y="48"/>
                  </a:lnTo>
                  <a:lnTo>
                    <a:pt x="457" y="62"/>
                  </a:lnTo>
                  <a:lnTo>
                    <a:pt x="466" y="93"/>
                  </a:lnTo>
                  <a:lnTo>
                    <a:pt x="471" y="113"/>
                  </a:lnTo>
                  <a:lnTo>
                    <a:pt x="472" y="134"/>
                  </a:lnTo>
                  <a:lnTo>
                    <a:pt x="486" y="150"/>
                  </a:lnTo>
                  <a:lnTo>
                    <a:pt x="491" y="194"/>
                  </a:lnTo>
                  <a:lnTo>
                    <a:pt x="491" y="218"/>
                  </a:lnTo>
                  <a:lnTo>
                    <a:pt x="491" y="251"/>
                  </a:lnTo>
                  <a:lnTo>
                    <a:pt x="502" y="277"/>
                  </a:lnTo>
                  <a:close/>
                  <a:moveTo>
                    <a:pt x="123" y="1150"/>
                  </a:moveTo>
                  <a:lnTo>
                    <a:pt x="133" y="1158"/>
                  </a:lnTo>
                  <a:lnTo>
                    <a:pt x="140" y="1169"/>
                  </a:lnTo>
                  <a:lnTo>
                    <a:pt x="135" y="1180"/>
                  </a:lnTo>
                  <a:lnTo>
                    <a:pt x="123" y="1177"/>
                  </a:lnTo>
                  <a:lnTo>
                    <a:pt x="117" y="1167"/>
                  </a:lnTo>
                  <a:lnTo>
                    <a:pt x="123" y="1150"/>
                  </a:lnTo>
                  <a:close/>
                  <a:moveTo>
                    <a:pt x="291" y="1028"/>
                  </a:moveTo>
                  <a:lnTo>
                    <a:pt x="298" y="1014"/>
                  </a:lnTo>
                  <a:lnTo>
                    <a:pt x="305" y="994"/>
                  </a:lnTo>
                  <a:lnTo>
                    <a:pt x="321" y="980"/>
                  </a:lnTo>
                  <a:lnTo>
                    <a:pt x="321" y="961"/>
                  </a:lnTo>
                  <a:lnTo>
                    <a:pt x="329" y="949"/>
                  </a:lnTo>
                  <a:lnTo>
                    <a:pt x="308" y="949"/>
                  </a:lnTo>
                  <a:lnTo>
                    <a:pt x="294" y="963"/>
                  </a:lnTo>
                  <a:lnTo>
                    <a:pt x="292" y="977"/>
                  </a:lnTo>
                  <a:lnTo>
                    <a:pt x="279" y="998"/>
                  </a:lnTo>
                  <a:lnTo>
                    <a:pt x="284" y="1010"/>
                  </a:lnTo>
                  <a:lnTo>
                    <a:pt x="281" y="1022"/>
                  </a:lnTo>
                  <a:lnTo>
                    <a:pt x="291" y="1028"/>
                  </a:lnTo>
                  <a:close/>
                  <a:moveTo>
                    <a:pt x="39" y="892"/>
                  </a:moveTo>
                  <a:lnTo>
                    <a:pt x="32" y="885"/>
                  </a:lnTo>
                  <a:lnTo>
                    <a:pt x="35" y="875"/>
                  </a:lnTo>
                  <a:lnTo>
                    <a:pt x="38" y="860"/>
                  </a:lnTo>
                  <a:lnTo>
                    <a:pt x="48" y="860"/>
                  </a:lnTo>
                  <a:lnTo>
                    <a:pt x="53" y="840"/>
                  </a:lnTo>
                  <a:lnTo>
                    <a:pt x="60" y="822"/>
                  </a:lnTo>
                  <a:lnTo>
                    <a:pt x="81" y="817"/>
                  </a:lnTo>
                  <a:lnTo>
                    <a:pt x="92" y="835"/>
                  </a:lnTo>
                  <a:lnTo>
                    <a:pt x="110" y="832"/>
                  </a:lnTo>
                  <a:lnTo>
                    <a:pt x="111" y="849"/>
                  </a:lnTo>
                  <a:lnTo>
                    <a:pt x="96" y="856"/>
                  </a:lnTo>
                  <a:lnTo>
                    <a:pt x="84" y="872"/>
                  </a:lnTo>
                  <a:lnTo>
                    <a:pt x="69" y="881"/>
                  </a:lnTo>
                  <a:lnTo>
                    <a:pt x="39" y="892"/>
                  </a:lnTo>
                  <a:close/>
                  <a:moveTo>
                    <a:pt x="108" y="935"/>
                  </a:moveTo>
                  <a:lnTo>
                    <a:pt x="107" y="925"/>
                  </a:lnTo>
                  <a:lnTo>
                    <a:pt x="112" y="908"/>
                  </a:lnTo>
                  <a:lnTo>
                    <a:pt x="119" y="896"/>
                  </a:lnTo>
                  <a:lnTo>
                    <a:pt x="128" y="886"/>
                  </a:lnTo>
                  <a:lnTo>
                    <a:pt x="137" y="870"/>
                  </a:lnTo>
                  <a:lnTo>
                    <a:pt x="146" y="879"/>
                  </a:lnTo>
                  <a:lnTo>
                    <a:pt x="138" y="893"/>
                  </a:lnTo>
                  <a:lnTo>
                    <a:pt x="127" y="904"/>
                  </a:lnTo>
                  <a:lnTo>
                    <a:pt x="123" y="919"/>
                  </a:lnTo>
                  <a:lnTo>
                    <a:pt x="118" y="939"/>
                  </a:lnTo>
                  <a:lnTo>
                    <a:pt x="108" y="943"/>
                  </a:lnTo>
                  <a:lnTo>
                    <a:pt x="108" y="935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6"/>
            <p:cNvSpPr>
              <a:spLocks noChangeAspect="1"/>
            </p:cNvSpPr>
            <p:nvPr/>
          </p:nvSpPr>
          <p:spPr bwMode="gray">
            <a:xfrm>
              <a:off x="2014" y="2998"/>
              <a:ext cx="273" cy="156"/>
            </a:xfrm>
            <a:custGeom>
              <a:avLst/>
              <a:gdLst>
                <a:gd name="T0" fmla="*/ 87 w 255"/>
                <a:gd name="T1" fmla="*/ 18 h 146"/>
                <a:gd name="T2" fmla="*/ 72 w 255"/>
                <a:gd name="T3" fmla="*/ 14 h 146"/>
                <a:gd name="T4" fmla="*/ 43 w 255"/>
                <a:gd name="T5" fmla="*/ 29 h 146"/>
                <a:gd name="T6" fmla="*/ 29 w 255"/>
                <a:gd name="T7" fmla="*/ 50 h 146"/>
                <a:gd name="T8" fmla="*/ 10 w 255"/>
                <a:gd name="T9" fmla="*/ 74 h 146"/>
                <a:gd name="T10" fmla="*/ 0 w 255"/>
                <a:gd name="T11" fmla="*/ 100 h 146"/>
                <a:gd name="T12" fmla="*/ 26 w 255"/>
                <a:gd name="T13" fmla="*/ 86 h 146"/>
                <a:gd name="T14" fmla="*/ 41 w 255"/>
                <a:gd name="T15" fmla="*/ 100 h 146"/>
                <a:gd name="T16" fmla="*/ 48 w 255"/>
                <a:gd name="T17" fmla="*/ 123 h 146"/>
                <a:gd name="T18" fmla="*/ 70 w 255"/>
                <a:gd name="T19" fmla="*/ 136 h 146"/>
                <a:gd name="T20" fmla="*/ 88 w 255"/>
                <a:gd name="T21" fmla="*/ 132 h 146"/>
                <a:gd name="T22" fmla="*/ 106 w 255"/>
                <a:gd name="T23" fmla="*/ 120 h 146"/>
                <a:gd name="T24" fmla="*/ 121 w 255"/>
                <a:gd name="T25" fmla="*/ 115 h 146"/>
                <a:gd name="T26" fmla="*/ 142 w 255"/>
                <a:gd name="T27" fmla="*/ 134 h 146"/>
                <a:gd name="T28" fmla="*/ 166 w 255"/>
                <a:gd name="T29" fmla="*/ 138 h 146"/>
                <a:gd name="T30" fmla="*/ 173 w 255"/>
                <a:gd name="T31" fmla="*/ 120 h 146"/>
                <a:gd name="T32" fmla="*/ 180 w 255"/>
                <a:gd name="T33" fmla="*/ 109 h 146"/>
                <a:gd name="T34" fmla="*/ 204 w 255"/>
                <a:gd name="T35" fmla="*/ 118 h 146"/>
                <a:gd name="T36" fmla="*/ 217 w 255"/>
                <a:gd name="T37" fmla="*/ 129 h 146"/>
                <a:gd name="T38" fmla="*/ 223 w 255"/>
                <a:gd name="T39" fmla="*/ 114 h 146"/>
                <a:gd name="T40" fmla="*/ 236 w 255"/>
                <a:gd name="T41" fmla="*/ 108 h 146"/>
                <a:gd name="T42" fmla="*/ 250 w 255"/>
                <a:gd name="T43" fmla="*/ 95 h 146"/>
                <a:gd name="T44" fmla="*/ 250 w 255"/>
                <a:gd name="T45" fmla="*/ 81 h 146"/>
                <a:gd name="T46" fmla="*/ 238 w 255"/>
                <a:gd name="T47" fmla="*/ 62 h 146"/>
                <a:gd name="T48" fmla="*/ 216 w 255"/>
                <a:gd name="T49" fmla="*/ 60 h 146"/>
                <a:gd name="T50" fmla="*/ 225 w 255"/>
                <a:gd name="T51" fmla="*/ 45 h 146"/>
                <a:gd name="T52" fmla="*/ 235 w 255"/>
                <a:gd name="T53" fmla="*/ 31 h 146"/>
                <a:gd name="T54" fmla="*/ 202 w 255"/>
                <a:gd name="T55" fmla="*/ 28 h 146"/>
                <a:gd name="T56" fmla="*/ 190 w 255"/>
                <a:gd name="T57" fmla="*/ 11 h 146"/>
                <a:gd name="T58" fmla="*/ 163 w 255"/>
                <a:gd name="T59" fmla="*/ 14 h 146"/>
                <a:gd name="T60" fmla="*/ 149 w 255"/>
                <a:gd name="T61" fmla="*/ 0 h 146"/>
                <a:gd name="T62" fmla="*/ 114 w 255"/>
                <a:gd name="T63" fmla="*/ 22 h 146"/>
                <a:gd name="T64" fmla="*/ 93 w 255"/>
                <a:gd name="T65" fmla="*/ 12 h 14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55"/>
                <a:gd name="T100" fmla="*/ 0 h 146"/>
                <a:gd name="T101" fmla="*/ 255 w 255"/>
                <a:gd name="T102" fmla="*/ 146 h 14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55" h="146">
                  <a:moveTo>
                    <a:pt x="93" y="12"/>
                  </a:moveTo>
                  <a:lnTo>
                    <a:pt x="87" y="18"/>
                  </a:lnTo>
                  <a:lnTo>
                    <a:pt x="80" y="17"/>
                  </a:lnTo>
                  <a:lnTo>
                    <a:pt x="72" y="14"/>
                  </a:lnTo>
                  <a:lnTo>
                    <a:pt x="56" y="21"/>
                  </a:lnTo>
                  <a:lnTo>
                    <a:pt x="43" y="29"/>
                  </a:lnTo>
                  <a:lnTo>
                    <a:pt x="33" y="40"/>
                  </a:lnTo>
                  <a:lnTo>
                    <a:pt x="29" y="50"/>
                  </a:lnTo>
                  <a:lnTo>
                    <a:pt x="22" y="66"/>
                  </a:lnTo>
                  <a:lnTo>
                    <a:pt x="10" y="74"/>
                  </a:lnTo>
                  <a:lnTo>
                    <a:pt x="0" y="88"/>
                  </a:lnTo>
                  <a:lnTo>
                    <a:pt x="0" y="100"/>
                  </a:lnTo>
                  <a:lnTo>
                    <a:pt x="8" y="100"/>
                  </a:lnTo>
                  <a:lnTo>
                    <a:pt x="26" y="86"/>
                  </a:lnTo>
                  <a:lnTo>
                    <a:pt x="34" y="86"/>
                  </a:lnTo>
                  <a:lnTo>
                    <a:pt x="41" y="100"/>
                  </a:lnTo>
                  <a:lnTo>
                    <a:pt x="45" y="110"/>
                  </a:lnTo>
                  <a:lnTo>
                    <a:pt x="48" y="123"/>
                  </a:lnTo>
                  <a:lnTo>
                    <a:pt x="53" y="131"/>
                  </a:lnTo>
                  <a:lnTo>
                    <a:pt x="70" y="136"/>
                  </a:lnTo>
                  <a:lnTo>
                    <a:pt x="80" y="135"/>
                  </a:lnTo>
                  <a:lnTo>
                    <a:pt x="88" y="132"/>
                  </a:lnTo>
                  <a:lnTo>
                    <a:pt x="99" y="132"/>
                  </a:lnTo>
                  <a:lnTo>
                    <a:pt x="106" y="120"/>
                  </a:lnTo>
                  <a:lnTo>
                    <a:pt x="115" y="108"/>
                  </a:lnTo>
                  <a:lnTo>
                    <a:pt x="121" y="115"/>
                  </a:lnTo>
                  <a:lnTo>
                    <a:pt x="132" y="122"/>
                  </a:lnTo>
                  <a:lnTo>
                    <a:pt x="142" y="134"/>
                  </a:lnTo>
                  <a:lnTo>
                    <a:pt x="152" y="146"/>
                  </a:lnTo>
                  <a:lnTo>
                    <a:pt x="166" y="138"/>
                  </a:lnTo>
                  <a:lnTo>
                    <a:pt x="171" y="129"/>
                  </a:lnTo>
                  <a:lnTo>
                    <a:pt x="173" y="120"/>
                  </a:lnTo>
                  <a:lnTo>
                    <a:pt x="173" y="112"/>
                  </a:lnTo>
                  <a:lnTo>
                    <a:pt x="180" y="109"/>
                  </a:lnTo>
                  <a:lnTo>
                    <a:pt x="194" y="113"/>
                  </a:lnTo>
                  <a:lnTo>
                    <a:pt x="204" y="118"/>
                  </a:lnTo>
                  <a:lnTo>
                    <a:pt x="212" y="124"/>
                  </a:lnTo>
                  <a:lnTo>
                    <a:pt x="217" y="129"/>
                  </a:lnTo>
                  <a:lnTo>
                    <a:pt x="226" y="122"/>
                  </a:lnTo>
                  <a:lnTo>
                    <a:pt x="223" y="114"/>
                  </a:lnTo>
                  <a:lnTo>
                    <a:pt x="224" y="108"/>
                  </a:lnTo>
                  <a:lnTo>
                    <a:pt x="236" y="108"/>
                  </a:lnTo>
                  <a:lnTo>
                    <a:pt x="243" y="100"/>
                  </a:lnTo>
                  <a:lnTo>
                    <a:pt x="250" y="95"/>
                  </a:lnTo>
                  <a:lnTo>
                    <a:pt x="255" y="86"/>
                  </a:lnTo>
                  <a:lnTo>
                    <a:pt x="250" y="81"/>
                  </a:lnTo>
                  <a:lnTo>
                    <a:pt x="245" y="70"/>
                  </a:lnTo>
                  <a:lnTo>
                    <a:pt x="238" y="62"/>
                  </a:lnTo>
                  <a:lnTo>
                    <a:pt x="226" y="60"/>
                  </a:lnTo>
                  <a:lnTo>
                    <a:pt x="216" y="60"/>
                  </a:lnTo>
                  <a:lnTo>
                    <a:pt x="219" y="50"/>
                  </a:lnTo>
                  <a:lnTo>
                    <a:pt x="225" y="45"/>
                  </a:lnTo>
                  <a:lnTo>
                    <a:pt x="238" y="40"/>
                  </a:lnTo>
                  <a:lnTo>
                    <a:pt x="235" y="31"/>
                  </a:lnTo>
                  <a:lnTo>
                    <a:pt x="214" y="28"/>
                  </a:lnTo>
                  <a:lnTo>
                    <a:pt x="202" y="28"/>
                  </a:lnTo>
                  <a:lnTo>
                    <a:pt x="195" y="19"/>
                  </a:lnTo>
                  <a:lnTo>
                    <a:pt x="190" y="11"/>
                  </a:lnTo>
                  <a:lnTo>
                    <a:pt x="180" y="2"/>
                  </a:lnTo>
                  <a:lnTo>
                    <a:pt x="163" y="14"/>
                  </a:lnTo>
                  <a:lnTo>
                    <a:pt x="161" y="3"/>
                  </a:lnTo>
                  <a:lnTo>
                    <a:pt x="149" y="0"/>
                  </a:lnTo>
                  <a:lnTo>
                    <a:pt x="129" y="22"/>
                  </a:lnTo>
                  <a:lnTo>
                    <a:pt x="114" y="22"/>
                  </a:lnTo>
                  <a:lnTo>
                    <a:pt x="102" y="14"/>
                  </a:lnTo>
                  <a:lnTo>
                    <a:pt x="93" y="12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7"/>
            <p:cNvSpPr>
              <a:spLocks noChangeAspect="1"/>
            </p:cNvSpPr>
            <p:nvPr/>
          </p:nvSpPr>
          <p:spPr bwMode="gray">
            <a:xfrm>
              <a:off x="2409" y="2748"/>
              <a:ext cx="360" cy="212"/>
            </a:xfrm>
            <a:custGeom>
              <a:avLst/>
              <a:gdLst>
                <a:gd name="T0" fmla="*/ 73 w 336"/>
                <a:gd name="T1" fmla="*/ 197 h 198"/>
                <a:gd name="T2" fmla="*/ 99 w 336"/>
                <a:gd name="T3" fmla="*/ 196 h 198"/>
                <a:gd name="T4" fmla="*/ 119 w 336"/>
                <a:gd name="T5" fmla="*/ 187 h 198"/>
                <a:gd name="T6" fmla="*/ 143 w 336"/>
                <a:gd name="T7" fmla="*/ 173 h 198"/>
                <a:gd name="T8" fmla="*/ 174 w 336"/>
                <a:gd name="T9" fmla="*/ 178 h 198"/>
                <a:gd name="T10" fmla="*/ 201 w 336"/>
                <a:gd name="T11" fmla="*/ 186 h 198"/>
                <a:gd name="T12" fmla="*/ 232 w 336"/>
                <a:gd name="T13" fmla="*/ 198 h 198"/>
                <a:gd name="T14" fmla="*/ 259 w 336"/>
                <a:gd name="T15" fmla="*/ 176 h 198"/>
                <a:gd name="T16" fmla="*/ 294 w 336"/>
                <a:gd name="T17" fmla="*/ 159 h 198"/>
                <a:gd name="T18" fmla="*/ 335 w 336"/>
                <a:gd name="T19" fmla="*/ 139 h 198"/>
                <a:gd name="T20" fmla="*/ 326 w 336"/>
                <a:gd name="T21" fmla="*/ 113 h 198"/>
                <a:gd name="T22" fmla="*/ 297 w 336"/>
                <a:gd name="T23" fmla="*/ 98 h 198"/>
                <a:gd name="T24" fmla="*/ 282 w 336"/>
                <a:gd name="T25" fmla="*/ 94 h 198"/>
                <a:gd name="T26" fmla="*/ 268 w 336"/>
                <a:gd name="T27" fmla="*/ 73 h 198"/>
                <a:gd name="T28" fmla="*/ 248 w 336"/>
                <a:gd name="T29" fmla="*/ 61 h 198"/>
                <a:gd name="T30" fmla="*/ 233 w 336"/>
                <a:gd name="T31" fmla="*/ 82 h 198"/>
                <a:gd name="T32" fmla="*/ 208 w 336"/>
                <a:gd name="T33" fmla="*/ 75 h 198"/>
                <a:gd name="T34" fmla="*/ 208 w 336"/>
                <a:gd name="T35" fmla="*/ 57 h 198"/>
                <a:gd name="T36" fmla="*/ 201 w 336"/>
                <a:gd name="T37" fmla="*/ 36 h 198"/>
                <a:gd name="T38" fmla="*/ 183 w 336"/>
                <a:gd name="T39" fmla="*/ 44 h 198"/>
                <a:gd name="T40" fmla="*/ 156 w 336"/>
                <a:gd name="T41" fmla="*/ 32 h 198"/>
                <a:gd name="T42" fmla="*/ 136 w 336"/>
                <a:gd name="T43" fmla="*/ 15 h 198"/>
                <a:gd name="T44" fmla="*/ 115 w 336"/>
                <a:gd name="T45" fmla="*/ 17 h 198"/>
                <a:gd name="T46" fmla="*/ 102 w 336"/>
                <a:gd name="T47" fmla="*/ 6 h 198"/>
                <a:gd name="T48" fmla="*/ 93 w 336"/>
                <a:gd name="T49" fmla="*/ 24 h 198"/>
                <a:gd name="T50" fmla="*/ 68 w 336"/>
                <a:gd name="T51" fmla="*/ 29 h 198"/>
                <a:gd name="T52" fmla="*/ 40 w 336"/>
                <a:gd name="T53" fmla="*/ 44 h 198"/>
                <a:gd name="T54" fmla="*/ 18 w 336"/>
                <a:gd name="T55" fmla="*/ 62 h 198"/>
                <a:gd name="T56" fmla="*/ 2 w 336"/>
                <a:gd name="T57" fmla="*/ 80 h 198"/>
                <a:gd name="T58" fmla="*/ 4 w 336"/>
                <a:gd name="T59" fmla="*/ 113 h 198"/>
                <a:gd name="T60" fmla="*/ 23 w 336"/>
                <a:gd name="T61" fmla="*/ 137 h 198"/>
                <a:gd name="T62" fmla="*/ 36 w 336"/>
                <a:gd name="T63" fmla="*/ 151 h 198"/>
                <a:gd name="T64" fmla="*/ 57 w 336"/>
                <a:gd name="T65" fmla="*/ 169 h 198"/>
                <a:gd name="T66" fmla="*/ 68 w 336"/>
                <a:gd name="T67" fmla="*/ 188 h 1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36"/>
                <a:gd name="T103" fmla="*/ 0 h 198"/>
                <a:gd name="T104" fmla="*/ 336 w 336"/>
                <a:gd name="T105" fmla="*/ 198 h 1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36" h="198">
                  <a:moveTo>
                    <a:pt x="68" y="188"/>
                  </a:moveTo>
                  <a:lnTo>
                    <a:pt x="73" y="197"/>
                  </a:lnTo>
                  <a:lnTo>
                    <a:pt x="85" y="197"/>
                  </a:lnTo>
                  <a:lnTo>
                    <a:pt x="99" y="196"/>
                  </a:lnTo>
                  <a:lnTo>
                    <a:pt x="110" y="196"/>
                  </a:lnTo>
                  <a:lnTo>
                    <a:pt x="119" y="187"/>
                  </a:lnTo>
                  <a:lnTo>
                    <a:pt x="128" y="172"/>
                  </a:lnTo>
                  <a:lnTo>
                    <a:pt x="143" y="173"/>
                  </a:lnTo>
                  <a:lnTo>
                    <a:pt x="164" y="174"/>
                  </a:lnTo>
                  <a:lnTo>
                    <a:pt x="174" y="178"/>
                  </a:lnTo>
                  <a:lnTo>
                    <a:pt x="189" y="183"/>
                  </a:lnTo>
                  <a:lnTo>
                    <a:pt x="201" y="186"/>
                  </a:lnTo>
                  <a:lnTo>
                    <a:pt x="221" y="192"/>
                  </a:lnTo>
                  <a:lnTo>
                    <a:pt x="232" y="198"/>
                  </a:lnTo>
                  <a:lnTo>
                    <a:pt x="244" y="188"/>
                  </a:lnTo>
                  <a:lnTo>
                    <a:pt x="259" y="176"/>
                  </a:lnTo>
                  <a:lnTo>
                    <a:pt x="276" y="171"/>
                  </a:lnTo>
                  <a:lnTo>
                    <a:pt x="294" y="159"/>
                  </a:lnTo>
                  <a:lnTo>
                    <a:pt x="321" y="144"/>
                  </a:lnTo>
                  <a:lnTo>
                    <a:pt x="335" y="139"/>
                  </a:lnTo>
                  <a:lnTo>
                    <a:pt x="336" y="123"/>
                  </a:lnTo>
                  <a:lnTo>
                    <a:pt x="326" y="113"/>
                  </a:lnTo>
                  <a:lnTo>
                    <a:pt x="318" y="104"/>
                  </a:lnTo>
                  <a:lnTo>
                    <a:pt x="297" y="98"/>
                  </a:lnTo>
                  <a:lnTo>
                    <a:pt x="282" y="106"/>
                  </a:lnTo>
                  <a:lnTo>
                    <a:pt x="282" y="94"/>
                  </a:lnTo>
                  <a:lnTo>
                    <a:pt x="281" y="82"/>
                  </a:lnTo>
                  <a:lnTo>
                    <a:pt x="268" y="73"/>
                  </a:lnTo>
                  <a:lnTo>
                    <a:pt x="256" y="67"/>
                  </a:lnTo>
                  <a:lnTo>
                    <a:pt x="248" y="61"/>
                  </a:lnTo>
                  <a:lnTo>
                    <a:pt x="237" y="71"/>
                  </a:lnTo>
                  <a:lnTo>
                    <a:pt x="233" y="82"/>
                  </a:lnTo>
                  <a:lnTo>
                    <a:pt x="225" y="81"/>
                  </a:lnTo>
                  <a:lnTo>
                    <a:pt x="208" y="75"/>
                  </a:lnTo>
                  <a:lnTo>
                    <a:pt x="201" y="68"/>
                  </a:lnTo>
                  <a:lnTo>
                    <a:pt x="208" y="57"/>
                  </a:lnTo>
                  <a:lnTo>
                    <a:pt x="220" y="38"/>
                  </a:lnTo>
                  <a:lnTo>
                    <a:pt x="201" y="36"/>
                  </a:lnTo>
                  <a:lnTo>
                    <a:pt x="195" y="41"/>
                  </a:lnTo>
                  <a:lnTo>
                    <a:pt x="183" y="44"/>
                  </a:lnTo>
                  <a:lnTo>
                    <a:pt x="172" y="33"/>
                  </a:lnTo>
                  <a:lnTo>
                    <a:pt x="156" y="32"/>
                  </a:lnTo>
                  <a:lnTo>
                    <a:pt x="143" y="24"/>
                  </a:lnTo>
                  <a:lnTo>
                    <a:pt x="136" y="15"/>
                  </a:lnTo>
                  <a:lnTo>
                    <a:pt x="125" y="20"/>
                  </a:lnTo>
                  <a:lnTo>
                    <a:pt x="115" y="17"/>
                  </a:lnTo>
                  <a:lnTo>
                    <a:pt x="114" y="0"/>
                  </a:lnTo>
                  <a:lnTo>
                    <a:pt x="102" y="6"/>
                  </a:lnTo>
                  <a:lnTo>
                    <a:pt x="102" y="19"/>
                  </a:lnTo>
                  <a:lnTo>
                    <a:pt x="93" y="24"/>
                  </a:lnTo>
                  <a:lnTo>
                    <a:pt x="79" y="24"/>
                  </a:lnTo>
                  <a:lnTo>
                    <a:pt x="68" y="29"/>
                  </a:lnTo>
                  <a:lnTo>
                    <a:pt x="54" y="34"/>
                  </a:lnTo>
                  <a:lnTo>
                    <a:pt x="40" y="44"/>
                  </a:lnTo>
                  <a:lnTo>
                    <a:pt x="26" y="51"/>
                  </a:lnTo>
                  <a:lnTo>
                    <a:pt x="18" y="62"/>
                  </a:lnTo>
                  <a:lnTo>
                    <a:pt x="1" y="68"/>
                  </a:lnTo>
                  <a:lnTo>
                    <a:pt x="2" y="80"/>
                  </a:lnTo>
                  <a:lnTo>
                    <a:pt x="0" y="92"/>
                  </a:lnTo>
                  <a:lnTo>
                    <a:pt x="4" y="113"/>
                  </a:lnTo>
                  <a:lnTo>
                    <a:pt x="15" y="128"/>
                  </a:lnTo>
                  <a:lnTo>
                    <a:pt x="23" y="137"/>
                  </a:lnTo>
                  <a:lnTo>
                    <a:pt x="25" y="143"/>
                  </a:lnTo>
                  <a:lnTo>
                    <a:pt x="36" y="151"/>
                  </a:lnTo>
                  <a:lnTo>
                    <a:pt x="47" y="159"/>
                  </a:lnTo>
                  <a:lnTo>
                    <a:pt x="57" y="169"/>
                  </a:lnTo>
                  <a:lnTo>
                    <a:pt x="63" y="181"/>
                  </a:lnTo>
                  <a:lnTo>
                    <a:pt x="68" y="188"/>
                  </a:lnTo>
                  <a:close/>
                </a:path>
              </a:pathLst>
            </a:custGeom>
            <a:solidFill>
              <a:srgbClr val="26A3E6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8"/>
            <p:cNvSpPr>
              <a:spLocks noChangeAspect="1" noEditPoints="1"/>
            </p:cNvSpPr>
            <p:nvPr/>
          </p:nvSpPr>
          <p:spPr bwMode="gray">
            <a:xfrm>
              <a:off x="3129" y="3434"/>
              <a:ext cx="1307" cy="589"/>
            </a:xfrm>
            <a:custGeom>
              <a:avLst/>
              <a:gdLst>
                <a:gd name="T0" fmla="*/ 677 w 1221"/>
                <a:gd name="T1" fmla="*/ 426 h 550"/>
                <a:gd name="T2" fmla="*/ 558 w 1221"/>
                <a:gd name="T3" fmla="*/ 492 h 550"/>
                <a:gd name="T4" fmla="*/ 433 w 1221"/>
                <a:gd name="T5" fmla="*/ 488 h 550"/>
                <a:gd name="T6" fmla="*/ 301 w 1221"/>
                <a:gd name="T7" fmla="*/ 535 h 550"/>
                <a:gd name="T8" fmla="*/ 200 w 1221"/>
                <a:gd name="T9" fmla="*/ 505 h 550"/>
                <a:gd name="T10" fmla="*/ 152 w 1221"/>
                <a:gd name="T11" fmla="*/ 479 h 550"/>
                <a:gd name="T12" fmla="*/ 132 w 1221"/>
                <a:gd name="T13" fmla="*/ 440 h 550"/>
                <a:gd name="T14" fmla="*/ 100 w 1221"/>
                <a:gd name="T15" fmla="*/ 399 h 550"/>
                <a:gd name="T16" fmla="*/ 126 w 1221"/>
                <a:gd name="T17" fmla="*/ 362 h 550"/>
                <a:gd name="T18" fmla="*/ 104 w 1221"/>
                <a:gd name="T19" fmla="*/ 322 h 550"/>
                <a:gd name="T20" fmla="*/ 85 w 1221"/>
                <a:gd name="T21" fmla="*/ 276 h 550"/>
                <a:gd name="T22" fmla="*/ 108 w 1221"/>
                <a:gd name="T23" fmla="*/ 210 h 550"/>
                <a:gd name="T24" fmla="*/ 235 w 1221"/>
                <a:gd name="T25" fmla="*/ 208 h 550"/>
                <a:gd name="T26" fmla="*/ 275 w 1221"/>
                <a:gd name="T27" fmla="*/ 177 h 550"/>
                <a:gd name="T28" fmla="*/ 274 w 1221"/>
                <a:gd name="T29" fmla="*/ 137 h 550"/>
                <a:gd name="T30" fmla="*/ 407 w 1221"/>
                <a:gd name="T31" fmla="*/ 85 h 550"/>
                <a:gd name="T32" fmla="*/ 555 w 1221"/>
                <a:gd name="T33" fmla="*/ 45 h 550"/>
                <a:gd name="T34" fmla="*/ 603 w 1221"/>
                <a:gd name="T35" fmla="*/ 62 h 550"/>
                <a:gd name="T36" fmla="*/ 664 w 1221"/>
                <a:gd name="T37" fmla="*/ 80 h 550"/>
                <a:gd name="T38" fmla="*/ 758 w 1221"/>
                <a:gd name="T39" fmla="*/ 97 h 550"/>
                <a:gd name="T40" fmla="*/ 964 w 1221"/>
                <a:gd name="T41" fmla="*/ 14 h 550"/>
                <a:gd name="T42" fmla="*/ 1017 w 1221"/>
                <a:gd name="T43" fmla="*/ 14 h 550"/>
                <a:gd name="T44" fmla="*/ 1073 w 1221"/>
                <a:gd name="T45" fmla="*/ 22 h 550"/>
                <a:gd name="T46" fmla="*/ 1094 w 1221"/>
                <a:gd name="T47" fmla="*/ 84 h 550"/>
                <a:gd name="T48" fmla="*/ 1161 w 1221"/>
                <a:gd name="T49" fmla="*/ 108 h 550"/>
                <a:gd name="T50" fmla="*/ 1149 w 1221"/>
                <a:gd name="T51" fmla="*/ 179 h 550"/>
                <a:gd name="T52" fmla="*/ 1183 w 1221"/>
                <a:gd name="T53" fmla="*/ 272 h 550"/>
                <a:gd name="T54" fmla="*/ 1199 w 1221"/>
                <a:gd name="T55" fmla="*/ 328 h 550"/>
                <a:gd name="T56" fmla="*/ 1154 w 1221"/>
                <a:gd name="T57" fmla="*/ 332 h 550"/>
                <a:gd name="T58" fmla="*/ 1065 w 1221"/>
                <a:gd name="T59" fmla="*/ 345 h 550"/>
                <a:gd name="T60" fmla="*/ 997 w 1221"/>
                <a:gd name="T61" fmla="*/ 375 h 550"/>
                <a:gd name="T62" fmla="*/ 896 w 1221"/>
                <a:gd name="T63" fmla="*/ 413 h 550"/>
                <a:gd name="T64" fmla="*/ 801 w 1221"/>
                <a:gd name="T65" fmla="*/ 418 h 550"/>
                <a:gd name="T66" fmla="*/ 727 w 1221"/>
                <a:gd name="T67" fmla="*/ 444 h 550"/>
                <a:gd name="T68" fmla="*/ 155 w 1221"/>
                <a:gd name="T69" fmla="*/ 77 h 550"/>
                <a:gd name="T70" fmla="*/ 221 w 1221"/>
                <a:gd name="T71" fmla="*/ 134 h 550"/>
                <a:gd name="T72" fmla="*/ 130 w 1221"/>
                <a:gd name="T73" fmla="*/ 178 h 550"/>
                <a:gd name="T74" fmla="*/ 59 w 1221"/>
                <a:gd name="T75" fmla="*/ 189 h 550"/>
                <a:gd name="T76" fmla="*/ 77 w 1221"/>
                <a:gd name="T77" fmla="*/ 137 h 550"/>
                <a:gd name="T78" fmla="*/ 87 w 1221"/>
                <a:gd name="T79" fmla="*/ 82 h 550"/>
                <a:gd name="T80" fmla="*/ 137 w 1221"/>
                <a:gd name="T81" fmla="*/ 82 h 550"/>
                <a:gd name="T82" fmla="*/ 169 w 1221"/>
                <a:gd name="T83" fmla="*/ 532 h 550"/>
                <a:gd name="T84" fmla="*/ 199 w 1221"/>
                <a:gd name="T85" fmla="*/ 520 h 550"/>
                <a:gd name="T86" fmla="*/ 179 w 1221"/>
                <a:gd name="T87" fmla="*/ 538 h 550"/>
                <a:gd name="T88" fmla="*/ 100 w 1221"/>
                <a:gd name="T89" fmla="*/ 419 h 550"/>
                <a:gd name="T90" fmla="*/ 73 w 1221"/>
                <a:gd name="T91" fmla="*/ 432 h 550"/>
                <a:gd name="T92" fmla="*/ 86 w 1221"/>
                <a:gd name="T93" fmla="*/ 427 h 550"/>
                <a:gd name="T94" fmla="*/ 59 w 1221"/>
                <a:gd name="T95" fmla="*/ 387 h 550"/>
                <a:gd name="T96" fmla="*/ 56 w 1221"/>
                <a:gd name="T97" fmla="*/ 345 h 550"/>
                <a:gd name="T98" fmla="*/ 59 w 1221"/>
                <a:gd name="T99" fmla="*/ 312 h 550"/>
                <a:gd name="T100" fmla="*/ 92 w 1221"/>
                <a:gd name="T101" fmla="*/ 313 h 550"/>
                <a:gd name="T102" fmla="*/ 58 w 1221"/>
                <a:gd name="T103" fmla="*/ 296 h 550"/>
                <a:gd name="T104" fmla="*/ 15 w 1221"/>
                <a:gd name="T105" fmla="*/ 232 h 550"/>
                <a:gd name="T106" fmla="*/ 0 w 1221"/>
                <a:gd name="T107" fmla="*/ 262 h 55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221"/>
                <a:gd name="T163" fmla="*/ 0 h 550"/>
                <a:gd name="T164" fmla="*/ 1221 w 1221"/>
                <a:gd name="T165" fmla="*/ 550 h 55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221" h="550">
                  <a:moveTo>
                    <a:pt x="703" y="497"/>
                  </a:moveTo>
                  <a:lnTo>
                    <a:pt x="671" y="484"/>
                  </a:lnTo>
                  <a:lnTo>
                    <a:pt x="698" y="435"/>
                  </a:lnTo>
                  <a:lnTo>
                    <a:pt x="677" y="426"/>
                  </a:lnTo>
                  <a:lnTo>
                    <a:pt x="652" y="463"/>
                  </a:lnTo>
                  <a:lnTo>
                    <a:pt x="634" y="458"/>
                  </a:lnTo>
                  <a:lnTo>
                    <a:pt x="614" y="440"/>
                  </a:lnTo>
                  <a:lnTo>
                    <a:pt x="558" y="492"/>
                  </a:lnTo>
                  <a:lnTo>
                    <a:pt x="532" y="495"/>
                  </a:lnTo>
                  <a:lnTo>
                    <a:pt x="519" y="517"/>
                  </a:lnTo>
                  <a:lnTo>
                    <a:pt x="478" y="515"/>
                  </a:lnTo>
                  <a:lnTo>
                    <a:pt x="433" y="488"/>
                  </a:lnTo>
                  <a:lnTo>
                    <a:pt x="395" y="469"/>
                  </a:lnTo>
                  <a:lnTo>
                    <a:pt x="363" y="466"/>
                  </a:lnTo>
                  <a:lnTo>
                    <a:pt x="352" y="505"/>
                  </a:lnTo>
                  <a:lnTo>
                    <a:pt x="301" y="535"/>
                  </a:lnTo>
                  <a:lnTo>
                    <a:pt x="265" y="514"/>
                  </a:lnTo>
                  <a:lnTo>
                    <a:pt x="261" y="493"/>
                  </a:lnTo>
                  <a:lnTo>
                    <a:pt x="217" y="485"/>
                  </a:lnTo>
                  <a:lnTo>
                    <a:pt x="200" y="505"/>
                  </a:lnTo>
                  <a:lnTo>
                    <a:pt x="188" y="494"/>
                  </a:lnTo>
                  <a:lnTo>
                    <a:pt x="201" y="473"/>
                  </a:lnTo>
                  <a:lnTo>
                    <a:pt x="189" y="464"/>
                  </a:lnTo>
                  <a:lnTo>
                    <a:pt x="152" y="479"/>
                  </a:lnTo>
                  <a:lnTo>
                    <a:pt x="145" y="470"/>
                  </a:lnTo>
                  <a:lnTo>
                    <a:pt x="162" y="447"/>
                  </a:lnTo>
                  <a:lnTo>
                    <a:pt x="155" y="435"/>
                  </a:lnTo>
                  <a:lnTo>
                    <a:pt x="132" y="440"/>
                  </a:lnTo>
                  <a:lnTo>
                    <a:pt x="128" y="428"/>
                  </a:lnTo>
                  <a:lnTo>
                    <a:pt x="141" y="406"/>
                  </a:lnTo>
                  <a:lnTo>
                    <a:pt x="134" y="392"/>
                  </a:lnTo>
                  <a:lnTo>
                    <a:pt x="100" y="399"/>
                  </a:lnTo>
                  <a:lnTo>
                    <a:pt x="85" y="385"/>
                  </a:lnTo>
                  <a:lnTo>
                    <a:pt x="92" y="352"/>
                  </a:lnTo>
                  <a:lnTo>
                    <a:pt x="106" y="362"/>
                  </a:lnTo>
                  <a:lnTo>
                    <a:pt x="126" y="362"/>
                  </a:lnTo>
                  <a:lnTo>
                    <a:pt x="113" y="344"/>
                  </a:lnTo>
                  <a:lnTo>
                    <a:pt x="124" y="327"/>
                  </a:lnTo>
                  <a:lnTo>
                    <a:pt x="116" y="319"/>
                  </a:lnTo>
                  <a:lnTo>
                    <a:pt x="104" y="322"/>
                  </a:lnTo>
                  <a:lnTo>
                    <a:pt x="103" y="299"/>
                  </a:lnTo>
                  <a:lnTo>
                    <a:pt x="112" y="284"/>
                  </a:lnTo>
                  <a:lnTo>
                    <a:pt x="112" y="267"/>
                  </a:lnTo>
                  <a:lnTo>
                    <a:pt x="85" y="276"/>
                  </a:lnTo>
                  <a:lnTo>
                    <a:pt x="75" y="261"/>
                  </a:lnTo>
                  <a:lnTo>
                    <a:pt x="75" y="242"/>
                  </a:lnTo>
                  <a:lnTo>
                    <a:pt x="93" y="228"/>
                  </a:lnTo>
                  <a:lnTo>
                    <a:pt x="108" y="210"/>
                  </a:lnTo>
                  <a:lnTo>
                    <a:pt x="135" y="202"/>
                  </a:lnTo>
                  <a:lnTo>
                    <a:pt x="150" y="216"/>
                  </a:lnTo>
                  <a:lnTo>
                    <a:pt x="177" y="184"/>
                  </a:lnTo>
                  <a:lnTo>
                    <a:pt x="235" y="208"/>
                  </a:lnTo>
                  <a:lnTo>
                    <a:pt x="247" y="189"/>
                  </a:lnTo>
                  <a:lnTo>
                    <a:pt x="234" y="184"/>
                  </a:lnTo>
                  <a:lnTo>
                    <a:pt x="234" y="176"/>
                  </a:lnTo>
                  <a:lnTo>
                    <a:pt x="275" y="177"/>
                  </a:lnTo>
                  <a:lnTo>
                    <a:pt x="276" y="161"/>
                  </a:lnTo>
                  <a:lnTo>
                    <a:pt x="244" y="154"/>
                  </a:lnTo>
                  <a:lnTo>
                    <a:pt x="247" y="137"/>
                  </a:lnTo>
                  <a:lnTo>
                    <a:pt x="274" y="137"/>
                  </a:lnTo>
                  <a:lnTo>
                    <a:pt x="310" y="134"/>
                  </a:lnTo>
                  <a:lnTo>
                    <a:pt x="362" y="139"/>
                  </a:lnTo>
                  <a:lnTo>
                    <a:pt x="378" y="118"/>
                  </a:lnTo>
                  <a:lnTo>
                    <a:pt x="407" y="85"/>
                  </a:lnTo>
                  <a:lnTo>
                    <a:pt x="436" y="64"/>
                  </a:lnTo>
                  <a:lnTo>
                    <a:pt x="473" y="47"/>
                  </a:lnTo>
                  <a:lnTo>
                    <a:pt x="532" y="48"/>
                  </a:lnTo>
                  <a:lnTo>
                    <a:pt x="555" y="45"/>
                  </a:lnTo>
                  <a:lnTo>
                    <a:pt x="576" y="17"/>
                  </a:lnTo>
                  <a:lnTo>
                    <a:pt x="589" y="31"/>
                  </a:lnTo>
                  <a:lnTo>
                    <a:pt x="574" y="46"/>
                  </a:lnTo>
                  <a:lnTo>
                    <a:pt x="603" y="62"/>
                  </a:lnTo>
                  <a:lnTo>
                    <a:pt x="629" y="51"/>
                  </a:lnTo>
                  <a:lnTo>
                    <a:pt x="645" y="54"/>
                  </a:lnTo>
                  <a:lnTo>
                    <a:pt x="637" y="68"/>
                  </a:lnTo>
                  <a:lnTo>
                    <a:pt x="664" y="80"/>
                  </a:lnTo>
                  <a:lnTo>
                    <a:pt x="681" y="63"/>
                  </a:lnTo>
                  <a:lnTo>
                    <a:pt x="700" y="82"/>
                  </a:lnTo>
                  <a:lnTo>
                    <a:pt x="741" y="83"/>
                  </a:lnTo>
                  <a:lnTo>
                    <a:pt x="758" y="97"/>
                  </a:lnTo>
                  <a:lnTo>
                    <a:pt x="834" y="66"/>
                  </a:lnTo>
                  <a:lnTo>
                    <a:pt x="907" y="58"/>
                  </a:lnTo>
                  <a:lnTo>
                    <a:pt x="937" y="39"/>
                  </a:lnTo>
                  <a:lnTo>
                    <a:pt x="964" y="14"/>
                  </a:lnTo>
                  <a:lnTo>
                    <a:pt x="976" y="18"/>
                  </a:lnTo>
                  <a:lnTo>
                    <a:pt x="989" y="23"/>
                  </a:lnTo>
                  <a:lnTo>
                    <a:pt x="1007" y="12"/>
                  </a:lnTo>
                  <a:lnTo>
                    <a:pt x="1017" y="14"/>
                  </a:lnTo>
                  <a:lnTo>
                    <a:pt x="1028" y="0"/>
                  </a:lnTo>
                  <a:lnTo>
                    <a:pt x="1044" y="4"/>
                  </a:lnTo>
                  <a:lnTo>
                    <a:pt x="1061" y="14"/>
                  </a:lnTo>
                  <a:lnTo>
                    <a:pt x="1073" y="22"/>
                  </a:lnTo>
                  <a:lnTo>
                    <a:pt x="1085" y="32"/>
                  </a:lnTo>
                  <a:lnTo>
                    <a:pt x="1086" y="43"/>
                  </a:lnTo>
                  <a:lnTo>
                    <a:pt x="1080" y="65"/>
                  </a:lnTo>
                  <a:lnTo>
                    <a:pt x="1094" y="84"/>
                  </a:lnTo>
                  <a:lnTo>
                    <a:pt x="1130" y="86"/>
                  </a:lnTo>
                  <a:lnTo>
                    <a:pt x="1152" y="85"/>
                  </a:lnTo>
                  <a:lnTo>
                    <a:pt x="1157" y="94"/>
                  </a:lnTo>
                  <a:lnTo>
                    <a:pt x="1161" y="108"/>
                  </a:lnTo>
                  <a:lnTo>
                    <a:pt x="1151" y="128"/>
                  </a:lnTo>
                  <a:lnTo>
                    <a:pt x="1145" y="151"/>
                  </a:lnTo>
                  <a:lnTo>
                    <a:pt x="1133" y="159"/>
                  </a:lnTo>
                  <a:lnTo>
                    <a:pt x="1149" y="179"/>
                  </a:lnTo>
                  <a:lnTo>
                    <a:pt x="1159" y="197"/>
                  </a:lnTo>
                  <a:lnTo>
                    <a:pt x="1169" y="224"/>
                  </a:lnTo>
                  <a:lnTo>
                    <a:pt x="1178" y="255"/>
                  </a:lnTo>
                  <a:lnTo>
                    <a:pt x="1183" y="272"/>
                  </a:lnTo>
                  <a:lnTo>
                    <a:pt x="1188" y="286"/>
                  </a:lnTo>
                  <a:lnTo>
                    <a:pt x="1207" y="300"/>
                  </a:lnTo>
                  <a:lnTo>
                    <a:pt x="1221" y="324"/>
                  </a:lnTo>
                  <a:lnTo>
                    <a:pt x="1199" y="328"/>
                  </a:lnTo>
                  <a:lnTo>
                    <a:pt x="1199" y="340"/>
                  </a:lnTo>
                  <a:lnTo>
                    <a:pt x="1188" y="343"/>
                  </a:lnTo>
                  <a:lnTo>
                    <a:pt x="1177" y="329"/>
                  </a:lnTo>
                  <a:lnTo>
                    <a:pt x="1154" y="332"/>
                  </a:lnTo>
                  <a:lnTo>
                    <a:pt x="1132" y="338"/>
                  </a:lnTo>
                  <a:lnTo>
                    <a:pt x="1098" y="328"/>
                  </a:lnTo>
                  <a:lnTo>
                    <a:pt x="1078" y="347"/>
                  </a:lnTo>
                  <a:lnTo>
                    <a:pt x="1065" y="345"/>
                  </a:lnTo>
                  <a:lnTo>
                    <a:pt x="1054" y="338"/>
                  </a:lnTo>
                  <a:lnTo>
                    <a:pt x="1037" y="349"/>
                  </a:lnTo>
                  <a:lnTo>
                    <a:pt x="1015" y="365"/>
                  </a:lnTo>
                  <a:lnTo>
                    <a:pt x="997" y="375"/>
                  </a:lnTo>
                  <a:lnTo>
                    <a:pt x="979" y="375"/>
                  </a:lnTo>
                  <a:lnTo>
                    <a:pt x="959" y="389"/>
                  </a:lnTo>
                  <a:lnTo>
                    <a:pt x="926" y="401"/>
                  </a:lnTo>
                  <a:lnTo>
                    <a:pt x="896" y="413"/>
                  </a:lnTo>
                  <a:lnTo>
                    <a:pt x="880" y="421"/>
                  </a:lnTo>
                  <a:lnTo>
                    <a:pt x="844" y="413"/>
                  </a:lnTo>
                  <a:lnTo>
                    <a:pt x="820" y="414"/>
                  </a:lnTo>
                  <a:lnTo>
                    <a:pt x="801" y="418"/>
                  </a:lnTo>
                  <a:lnTo>
                    <a:pt x="784" y="427"/>
                  </a:lnTo>
                  <a:lnTo>
                    <a:pt x="757" y="440"/>
                  </a:lnTo>
                  <a:lnTo>
                    <a:pt x="745" y="448"/>
                  </a:lnTo>
                  <a:lnTo>
                    <a:pt x="727" y="444"/>
                  </a:lnTo>
                  <a:lnTo>
                    <a:pt x="721" y="463"/>
                  </a:lnTo>
                  <a:lnTo>
                    <a:pt x="717" y="484"/>
                  </a:lnTo>
                  <a:lnTo>
                    <a:pt x="703" y="497"/>
                  </a:lnTo>
                  <a:close/>
                  <a:moveTo>
                    <a:pt x="155" y="77"/>
                  </a:moveTo>
                  <a:lnTo>
                    <a:pt x="172" y="80"/>
                  </a:lnTo>
                  <a:lnTo>
                    <a:pt x="180" y="117"/>
                  </a:lnTo>
                  <a:lnTo>
                    <a:pt x="183" y="123"/>
                  </a:lnTo>
                  <a:lnTo>
                    <a:pt x="221" y="134"/>
                  </a:lnTo>
                  <a:lnTo>
                    <a:pt x="221" y="152"/>
                  </a:lnTo>
                  <a:lnTo>
                    <a:pt x="184" y="151"/>
                  </a:lnTo>
                  <a:lnTo>
                    <a:pt x="154" y="148"/>
                  </a:lnTo>
                  <a:lnTo>
                    <a:pt x="130" y="178"/>
                  </a:lnTo>
                  <a:lnTo>
                    <a:pt x="107" y="190"/>
                  </a:lnTo>
                  <a:lnTo>
                    <a:pt x="66" y="224"/>
                  </a:lnTo>
                  <a:lnTo>
                    <a:pt x="40" y="219"/>
                  </a:lnTo>
                  <a:lnTo>
                    <a:pt x="59" y="189"/>
                  </a:lnTo>
                  <a:lnTo>
                    <a:pt x="68" y="171"/>
                  </a:lnTo>
                  <a:lnTo>
                    <a:pt x="65" y="159"/>
                  </a:lnTo>
                  <a:lnTo>
                    <a:pt x="73" y="146"/>
                  </a:lnTo>
                  <a:lnTo>
                    <a:pt x="77" y="137"/>
                  </a:lnTo>
                  <a:lnTo>
                    <a:pt x="83" y="124"/>
                  </a:lnTo>
                  <a:lnTo>
                    <a:pt x="84" y="109"/>
                  </a:lnTo>
                  <a:lnTo>
                    <a:pt x="79" y="97"/>
                  </a:lnTo>
                  <a:lnTo>
                    <a:pt x="87" y="82"/>
                  </a:lnTo>
                  <a:lnTo>
                    <a:pt x="102" y="82"/>
                  </a:lnTo>
                  <a:lnTo>
                    <a:pt x="114" y="81"/>
                  </a:lnTo>
                  <a:lnTo>
                    <a:pt x="125" y="81"/>
                  </a:lnTo>
                  <a:lnTo>
                    <a:pt x="137" y="82"/>
                  </a:lnTo>
                  <a:lnTo>
                    <a:pt x="147" y="85"/>
                  </a:lnTo>
                  <a:lnTo>
                    <a:pt x="155" y="77"/>
                  </a:lnTo>
                  <a:close/>
                  <a:moveTo>
                    <a:pt x="179" y="538"/>
                  </a:moveTo>
                  <a:lnTo>
                    <a:pt x="169" y="532"/>
                  </a:lnTo>
                  <a:lnTo>
                    <a:pt x="173" y="520"/>
                  </a:lnTo>
                  <a:lnTo>
                    <a:pt x="181" y="520"/>
                  </a:lnTo>
                  <a:lnTo>
                    <a:pt x="191" y="517"/>
                  </a:lnTo>
                  <a:lnTo>
                    <a:pt x="199" y="520"/>
                  </a:lnTo>
                  <a:lnTo>
                    <a:pt x="199" y="534"/>
                  </a:lnTo>
                  <a:lnTo>
                    <a:pt x="191" y="549"/>
                  </a:lnTo>
                  <a:lnTo>
                    <a:pt x="181" y="550"/>
                  </a:lnTo>
                  <a:lnTo>
                    <a:pt x="179" y="538"/>
                  </a:lnTo>
                  <a:close/>
                  <a:moveTo>
                    <a:pt x="116" y="430"/>
                  </a:moveTo>
                  <a:lnTo>
                    <a:pt x="116" y="421"/>
                  </a:lnTo>
                  <a:lnTo>
                    <a:pt x="107" y="415"/>
                  </a:lnTo>
                  <a:lnTo>
                    <a:pt x="100" y="419"/>
                  </a:lnTo>
                  <a:lnTo>
                    <a:pt x="100" y="428"/>
                  </a:lnTo>
                  <a:lnTo>
                    <a:pt x="110" y="430"/>
                  </a:lnTo>
                  <a:lnTo>
                    <a:pt x="116" y="430"/>
                  </a:lnTo>
                  <a:close/>
                  <a:moveTo>
                    <a:pt x="73" y="432"/>
                  </a:moveTo>
                  <a:lnTo>
                    <a:pt x="63" y="425"/>
                  </a:lnTo>
                  <a:lnTo>
                    <a:pt x="73" y="418"/>
                  </a:lnTo>
                  <a:lnTo>
                    <a:pt x="83" y="418"/>
                  </a:lnTo>
                  <a:lnTo>
                    <a:pt x="86" y="427"/>
                  </a:lnTo>
                  <a:lnTo>
                    <a:pt x="80" y="434"/>
                  </a:lnTo>
                  <a:lnTo>
                    <a:pt x="73" y="432"/>
                  </a:lnTo>
                  <a:close/>
                  <a:moveTo>
                    <a:pt x="51" y="372"/>
                  </a:moveTo>
                  <a:lnTo>
                    <a:pt x="59" y="387"/>
                  </a:lnTo>
                  <a:lnTo>
                    <a:pt x="70" y="379"/>
                  </a:lnTo>
                  <a:lnTo>
                    <a:pt x="73" y="361"/>
                  </a:lnTo>
                  <a:lnTo>
                    <a:pt x="73" y="348"/>
                  </a:lnTo>
                  <a:lnTo>
                    <a:pt x="56" y="345"/>
                  </a:lnTo>
                  <a:lnTo>
                    <a:pt x="51" y="356"/>
                  </a:lnTo>
                  <a:lnTo>
                    <a:pt x="53" y="364"/>
                  </a:lnTo>
                  <a:lnTo>
                    <a:pt x="51" y="372"/>
                  </a:lnTo>
                  <a:close/>
                  <a:moveTo>
                    <a:pt x="59" y="312"/>
                  </a:moveTo>
                  <a:lnTo>
                    <a:pt x="67" y="308"/>
                  </a:lnTo>
                  <a:lnTo>
                    <a:pt x="75" y="312"/>
                  </a:lnTo>
                  <a:lnTo>
                    <a:pt x="81" y="321"/>
                  </a:lnTo>
                  <a:lnTo>
                    <a:pt x="92" y="313"/>
                  </a:lnTo>
                  <a:lnTo>
                    <a:pt x="87" y="302"/>
                  </a:lnTo>
                  <a:lnTo>
                    <a:pt x="83" y="291"/>
                  </a:lnTo>
                  <a:lnTo>
                    <a:pt x="73" y="297"/>
                  </a:lnTo>
                  <a:lnTo>
                    <a:pt x="58" y="296"/>
                  </a:lnTo>
                  <a:lnTo>
                    <a:pt x="47" y="303"/>
                  </a:lnTo>
                  <a:lnTo>
                    <a:pt x="59" y="312"/>
                  </a:lnTo>
                  <a:close/>
                  <a:moveTo>
                    <a:pt x="0" y="236"/>
                  </a:moveTo>
                  <a:lnTo>
                    <a:pt x="15" y="232"/>
                  </a:lnTo>
                  <a:lnTo>
                    <a:pt x="18" y="245"/>
                  </a:lnTo>
                  <a:lnTo>
                    <a:pt x="25" y="259"/>
                  </a:lnTo>
                  <a:lnTo>
                    <a:pt x="12" y="268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9"/>
            <p:cNvSpPr>
              <a:spLocks noChangeAspect="1"/>
            </p:cNvSpPr>
            <p:nvPr/>
          </p:nvSpPr>
          <p:spPr bwMode="gray">
            <a:xfrm>
              <a:off x="2929" y="2607"/>
              <a:ext cx="1006" cy="679"/>
            </a:xfrm>
            <a:custGeom>
              <a:avLst/>
              <a:gdLst>
                <a:gd name="T0" fmla="*/ 789 w 940"/>
                <a:gd name="T1" fmla="*/ 430 h 635"/>
                <a:gd name="T2" fmla="*/ 654 w 940"/>
                <a:gd name="T3" fmla="*/ 476 h 635"/>
                <a:gd name="T4" fmla="*/ 713 w 940"/>
                <a:gd name="T5" fmla="*/ 519 h 635"/>
                <a:gd name="T6" fmla="*/ 781 w 940"/>
                <a:gd name="T7" fmla="*/ 531 h 635"/>
                <a:gd name="T8" fmla="*/ 799 w 940"/>
                <a:gd name="T9" fmla="*/ 548 h 635"/>
                <a:gd name="T10" fmla="*/ 762 w 940"/>
                <a:gd name="T11" fmla="*/ 572 h 635"/>
                <a:gd name="T12" fmla="*/ 729 w 940"/>
                <a:gd name="T13" fmla="*/ 584 h 635"/>
                <a:gd name="T14" fmla="*/ 679 w 940"/>
                <a:gd name="T15" fmla="*/ 613 h 635"/>
                <a:gd name="T16" fmla="*/ 635 w 940"/>
                <a:gd name="T17" fmla="*/ 613 h 635"/>
                <a:gd name="T18" fmla="*/ 623 w 940"/>
                <a:gd name="T19" fmla="*/ 560 h 635"/>
                <a:gd name="T20" fmla="*/ 599 w 940"/>
                <a:gd name="T21" fmla="*/ 537 h 635"/>
                <a:gd name="T22" fmla="*/ 589 w 940"/>
                <a:gd name="T23" fmla="*/ 500 h 635"/>
                <a:gd name="T24" fmla="*/ 544 w 940"/>
                <a:gd name="T25" fmla="*/ 495 h 635"/>
                <a:gd name="T26" fmla="*/ 542 w 940"/>
                <a:gd name="T27" fmla="*/ 454 h 635"/>
                <a:gd name="T28" fmla="*/ 474 w 940"/>
                <a:gd name="T29" fmla="*/ 506 h 635"/>
                <a:gd name="T30" fmla="*/ 462 w 940"/>
                <a:gd name="T31" fmla="*/ 526 h 635"/>
                <a:gd name="T32" fmla="*/ 398 w 940"/>
                <a:gd name="T33" fmla="*/ 571 h 635"/>
                <a:gd name="T34" fmla="*/ 329 w 940"/>
                <a:gd name="T35" fmla="*/ 589 h 635"/>
                <a:gd name="T36" fmla="*/ 371 w 940"/>
                <a:gd name="T37" fmla="*/ 541 h 635"/>
                <a:gd name="T38" fmla="*/ 417 w 940"/>
                <a:gd name="T39" fmla="*/ 494 h 635"/>
                <a:gd name="T40" fmla="*/ 404 w 940"/>
                <a:gd name="T41" fmla="*/ 438 h 635"/>
                <a:gd name="T42" fmla="*/ 372 w 940"/>
                <a:gd name="T43" fmla="*/ 390 h 635"/>
                <a:gd name="T44" fmla="*/ 325 w 940"/>
                <a:gd name="T45" fmla="*/ 366 h 635"/>
                <a:gd name="T46" fmla="*/ 239 w 940"/>
                <a:gd name="T47" fmla="*/ 347 h 635"/>
                <a:gd name="T48" fmla="*/ 212 w 940"/>
                <a:gd name="T49" fmla="*/ 403 h 635"/>
                <a:gd name="T50" fmla="*/ 163 w 940"/>
                <a:gd name="T51" fmla="*/ 399 h 635"/>
                <a:gd name="T52" fmla="*/ 135 w 940"/>
                <a:gd name="T53" fmla="*/ 398 h 635"/>
                <a:gd name="T54" fmla="*/ 50 w 940"/>
                <a:gd name="T55" fmla="*/ 383 h 635"/>
                <a:gd name="T56" fmla="*/ 21 w 940"/>
                <a:gd name="T57" fmla="*/ 351 h 635"/>
                <a:gd name="T58" fmla="*/ 8 w 940"/>
                <a:gd name="T59" fmla="*/ 324 h 635"/>
                <a:gd name="T60" fmla="*/ 33 w 940"/>
                <a:gd name="T61" fmla="*/ 303 h 635"/>
                <a:gd name="T62" fmla="*/ 44 w 940"/>
                <a:gd name="T63" fmla="*/ 250 h 635"/>
                <a:gd name="T64" fmla="*/ 98 w 940"/>
                <a:gd name="T65" fmla="*/ 197 h 635"/>
                <a:gd name="T66" fmla="*/ 101 w 940"/>
                <a:gd name="T67" fmla="*/ 146 h 635"/>
                <a:gd name="T68" fmla="*/ 88 w 940"/>
                <a:gd name="T69" fmla="*/ 122 h 635"/>
                <a:gd name="T70" fmla="*/ 115 w 940"/>
                <a:gd name="T71" fmla="*/ 83 h 635"/>
                <a:gd name="T72" fmla="*/ 154 w 940"/>
                <a:gd name="T73" fmla="*/ 75 h 635"/>
                <a:gd name="T74" fmla="*/ 209 w 940"/>
                <a:gd name="T75" fmla="*/ 84 h 635"/>
                <a:gd name="T76" fmla="*/ 267 w 940"/>
                <a:gd name="T77" fmla="*/ 95 h 635"/>
                <a:gd name="T78" fmla="*/ 313 w 940"/>
                <a:gd name="T79" fmla="*/ 94 h 635"/>
                <a:gd name="T80" fmla="*/ 387 w 940"/>
                <a:gd name="T81" fmla="*/ 105 h 635"/>
                <a:gd name="T82" fmla="*/ 428 w 940"/>
                <a:gd name="T83" fmla="*/ 68 h 635"/>
                <a:gd name="T84" fmla="*/ 471 w 940"/>
                <a:gd name="T85" fmla="*/ 41 h 635"/>
                <a:gd name="T86" fmla="*/ 511 w 940"/>
                <a:gd name="T87" fmla="*/ 26 h 635"/>
                <a:gd name="T88" fmla="*/ 580 w 940"/>
                <a:gd name="T89" fmla="*/ 16 h 635"/>
                <a:gd name="T90" fmla="*/ 594 w 940"/>
                <a:gd name="T91" fmla="*/ 60 h 635"/>
                <a:gd name="T92" fmla="*/ 651 w 940"/>
                <a:gd name="T93" fmla="*/ 84 h 635"/>
                <a:gd name="T94" fmla="*/ 685 w 940"/>
                <a:gd name="T95" fmla="*/ 147 h 635"/>
                <a:gd name="T96" fmla="*/ 757 w 940"/>
                <a:gd name="T97" fmla="*/ 143 h 635"/>
                <a:gd name="T98" fmla="*/ 812 w 940"/>
                <a:gd name="T99" fmla="*/ 166 h 635"/>
                <a:gd name="T100" fmla="*/ 858 w 940"/>
                <a:gd name="T101" fmla="*/ 157 h 635"/>
                <a:gd name="T102" fmla="*/ 909 w 940"/>
                <a:gd name="T103" fmla="*/ 172 h 635"/>
                <a:gd name="T104" fmla="*/ 921 w 940"/>
                <a:gd name="T105" fmla="*/ 221 h 635"/>
                <a:gd name="T106" fmla="*/ 923 w 940"/>
                <a:gd name="T107" fmla="*/ 236 h 635"/>
                <a:gd name="T108" fmla="*/ 940 w 940"/>
                <a:gd name="T109" fmla="*/ 286 h 635"/>
                <a:gd name="T110" fmla="*/ 902 w 940"/>
                <a:gd name="T111" fmla="*/ 319 h 635"/>
                <a:gd name="T112" fmla="*/ 861 w 940"/>
                <a:gd name="T113" fmla="*/ 361 h 63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40"/>
                <a:gd name="T172" fmla="*/ 0 h 635"/>
                <a:gd name="T173" fmla="*/ 940 w 940"/>
                <a:gd name="T174" fmla="*/ 635 h 63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40" h="635">
                  <a:moveTo>
                    <a:pt x="860" y="384"/>
                  </a:moveTo>
                  <a:lnTo>
                    <a:pt x="824" y="399"/>
                  </a:lnTo>
                  <a:lnTo>
                    <a:pt x="789" y="430"/>
                  </a:lnTo>
                  <a:lnTo>
                    <a:pt x="729" y="446"/>
                  </a:lnTo>
                  <a:lnTo>
                    <a:pt x="703" y="471"/>
                  </a:lnTo>
                  <a:lnTo>
                    <a:pt x="654" y="476"/>
                  </a:lnTo>
                  <a:lnTo>
                    <a:pt x="655" y="498"/>
                  </a:lnTo>
                  <a:lnTo>
                    <a:pt x="690" y="494"/>
                  </a:lnTo>
                  <a:lnTo>
                    <a:pt x="713" y="519"/>
                  </a:lnTo>
                  <a:lnTo>
                    <a:pt x="723" y="541"/>
                  </a:lnTo>
                  <a:lnTo>
                    <a:pt x="757" y="536"/>
                  </a:lnTo>
                  <a:lnTo>
                    <a:pt x="781" y="531"/>
                  </a:lnTo>
                  <a:lnTo>
                    <a:pt x="793" y="516"/>
                  </a:lnTo>
                  <a:lnTo>
                    <a:pt x="806" y="520"/>
                  </a:lnTo>
                  <a:lnTo>
                    <a:pt x="799" y="548"/>
                  </a:lnTo>
                  <a:lnTo>
                    <a:pt x="794" y="563"/>
                  </a:lnTo>
                  <a:lnTo>
                    <a:pt x="779" y="570"/>
                  </a:lnTo>
                  <a:lnTo>
                    <a:pt x="762" y="572"/>
                  </a:lnTo>
                  <a:lnTo>
                    <a:pt x="750" y="564"/>
                  </a:lnTo>
                  <a:lnTo>
                    <a:pt x="733" y="568"/>
                  </a:lnTo>
                  <a:lnTo>
                    <a:pt x="729" y="584"/>
                  </a:lnTo>
                  <a:lnTo>
                    <a:pt x="712" y="589"/>
                  </a:lnTo>
                  <a:lnTo>
                    <a:pt x="688" y="592"/>
                  </a:lnTo>
                  <a:lnTo>
                    <a:pt x="679" y="613"/>
                  </a:lnTo>
                  <a:lnTo>
                    <a:pt x="661" y="627"/>
                  </a:lnTo>
                  <a:lnTo>
                    <a:pt x="646" y="635"/>
                  </a:lnTo>
                  <a:lnTo>
                    <a:pt x="635" y="613"/>
                  </a:lnTo>
                  <a:lnTo>
                    <a:pt x="644" y="590"/>
                  </a:lnTo>
                  <a:lnTo>
                    <a:pt x="642" y="562"/>
                  </a:lnTo>
                  <a:lnTo>
                    <a:pt x="623" y="560"/>
                  </a:lnTo>
                  <a:lnTo>
                    <a:pt x="587" y="575"/>
                  </a:lnTo>
                  <a:lnTo>
                    <a:pt x="577" y="563"/>
                  </a:lnTo>
                  <a:lnTo>
                    <a:pt x="599" y="537"/>
                  </a:lnTo>
                  <a:lnTo>
                    <a:pt x="635" y="514"/>
                  </a:lnTo>
                  <a:lnTo>
                    <a:pt x="626" y="490"/>
                  </a:lnTo>
                  <a:lnTo>
                    <a:pt x="589" y="500"/>
                  </a:lnTo>
                  <a:lnTo>
                    <a:pt x="566" y="510"/>
                  </a:lnTo>
                  <a:lnTo>
                    <a:pt x="553" y="511"/>
                  </a:lnTo>
                  <a:lnTo>
                    <a:pt x="544" y="495"/>
                  </a:lnTo>
                  <a:lnTo>
                    <a:pt x="553" y="478"/>
                  </a:lnTo>
                  <a:lnTo>
                    <a:pt x="556" y="466"/>
                  </a:lnTo>
                  <a:lnTo>
                    <a:pt x="542" y="454"/>
                  </a:lnTo>
                  <a:lnTo>
                    <a:pt x="524" y="461"/>
                  </a:lnTo>
                  <a:lnTo>
                    <a:pt x="497" y="481"/>
                  </a:lnTo>
                  <a:lnTo>
                    <a:pt x="474" y="506"/>
                  </a:lnTo>
                  <a:lnTo>
                    <a:pt x="462" y="500"/>
                  </a:lnTo>
                  <a:lnTo>
                    <a:pt x="448" y="510"/>
                  </a:lnTo>
                  <a:lnTo>
                    <a:pt x="462" y="526"/>
                  </a:lnTo>
                  <a:lnTo>
                    <a:pt x="422" y="566"/>
                  </a:lnTo>
                  <a:lnTo>
                    <a:pt x="410" y="577"/>
                  </a:lnTo>
                  <a:lnTo>
                    <a:pt x="398" y="571"/>
                  </a:lnTo>
                  <a:lnTo>
                    <a:pt x="384" y="597"/>
                  </a:lnTo>
                  <a:lnTo>
                    <a:pt x="359" y="593"/>
                  </a:lnTo>
                  <a:lnTo>
                    <a:pt x="329" y="589"/>
                  </a:lnTo>
                  <a:lnTo>
                    <a:pt x="337" y="574"/>
                  </a:lnTo>
                  <a:lnTo>
                    <a:pt x="363" y="563"/>
                  </a:lnTo>
                  <a:lnTo>
                    <a:pt x="371" y="541"/>
                  </a:lnTo>
                  <a:lnTo>
                    <a:pt x="376" y="502"/>
                  </a:lnTo>
                  <a:lnTo>
                    <a:pt x="392" y="500"/>
                  </a:lnTo>
                  <a:lnTo>
                    <a:pt x="417" y="494"/>
                  </a:lnTo>
                  <a:lnTo>
                    <a:pt x="433" y="476"/>
                  </a:lnTo>
                  <a:lnTo>
                    <a:pt x="417" y="462"/>
                  </a:lnTo>
                  <a:lnTo>
                    <a:pt x="404" y="438"/>
                  </a:lnTo>
                  <a:lnTo>
                    <a:pt x="392" y="438"/>
                  </a:lnTo>
                  <a:lnTo>
                    <a:pt x="385" y="411"/>
                  </a:lnTo>
                  <a:lnTo>
                    <a:pt x="372" y="390"/>
                  </a:lnTo>
                  <a:lnTo>
                    <a:pt x="371" y="375"/>
                  </a:lnTo>
                  <a:lnTo>
                    <a:pt x="352" y="366"/>
                  </a:lnTo>
                  <a:lnTo>
                    <a:pt x="325" y="366"/>
                  </a:lnTo>
                  <a:lnTo>
                    <a:pt x="309" y="341"/>
                  </a:lnTo>
                  <a:lnTo>
                    <a:pt x="278" y="346"/>
                  </a:lnTo>
                  <a:lnTo>
                    <a:pt x="239" y="347"/>
                  </a:lnTo>
                  <a:lnTo>
                    <a:pt x="227" y="370"/>
                  </a:lnTo>
                  <a:lnTo>
                    <a:pt x="219" y="386"/>
                  </a:lnTo>
                  <a:lnTo>
                    <a:pt x="212" y="403"/>
                  </a:lnTo>
                  <a:lnTo>
                    <a:pt x="200" y="397"/>
                  </a:lnTo>
                  <a:lnTo>
                    <a:pt x="189" y="390"/>
                  </a:lnTo>
                  <a:lnTo>
                    <a:pt x="163" y="399"/>
                  </a:lnTo>
                  <a:lnTo>
                    <a:pt x="158" y="418"/>
                  </a:lnTo>
                  <a:lnTo>
                    <a:pt x="138" y="416"/>
                  </a:lnTo>
                  <a:lnTo>
                    <a:pt x="135" y="398"/>
                  </a:lnTo>
                  <a:lnTo>
                    <a:pt x="109" y="390"/>
                  </a:lnTo>
                  <a:lnTo>
                    <a:pt x="87" y="387"/>
                  </a:lnTo>
                  <a:lnTo>
                    <a:pt x="50" y="383"/>
                  </a:lnTo>
                  <a:lnTo>
                    <a:pt x="40" y="378"/>
                  </a:lnTo>
                  <a:lnTo>
                    <a:pt x="29" y="367"/>
                  </a:lnTo>
                  <a:lnTo>
                    <a:pt x="21" y="351"/>
                  </a:lnTo>
                  <a:lnTo>
                    <a:pt x="14" y="344"/>
                  </a:lnTo>
                  <a:lnTo>
                    <a:pt x="0" y="329"/>
                  </a:lnTo>
                  <a:lnTo>
                    <a:pt x="8" y="324"/>
                  </a:lnTo>
                  <a:lnTo>
                    <a:pt x="15" y="319"/>
                  </a:lnTo>
                  <a:lnTo>
                    <a:pt x="25" y="313"/>
                  </a:lnTo>
                  <a:lnTo>
                    <a:pt x="33" y="303"/>
                  </a:lnTo>
                  <a:lnTo>
                    <a:pt x="40" y="291"/>
                  </a:lnTo>
                  <a:lnTo>
                    <a:pt x="44" y="273"/>
                  </a:lnTo>
                  <a:lnTo>
                    <a:pt x="44" y="250"/>
                  </a:lnTo>
                  <a:lnTo>
                    <a:pt x="51" y="231"/>
                  </a:lnTo>
                  <a:lnTo>
                    <a:pt x="72" y="217"/>
                  </a:lnTo>
                  <a:lnTo>
                    <a:pt x="98" y="197"/>
                  </a:lnTo>
                  <a:lnTo>
                    <a:pt x="110" y="190"/>
                  </a:lnTo>
                  <a:lnTo>
                    <a:pt x="112" y="168"/>
                  </a:lnTo>
                  <a:lnTo>
                    <a:pt x="101" y="146"/>
                  </a:lnTo>
                  <a:lnTo>
                    <a:pt x="97" y="145"/>
                  </a:lnTo>
                  <a:lnTo>
                    <a:pt x="92" y="131"/>
                  </a:lnTo>
                  <a:lnTo>
                    <a:pt x="88" y="122"/>
                  </a:lnTo>
                  <a:lnTo>
                    <a:pt x="82" y="109"/>
                  </a:lnTo>
                  <a:lnTo>
                    <a:pt x="113" y="102"/>
                  </a:lnTo>
                  <a:lnTo>
                    <a:pt x="115" y="83"/>
                  </a:lnTo>
                  <a:lnTo>
                    <a:pt x="122" y="76"/>
                  </a:lnTo>
                  <a:lnTo>
                    <a:pt x="140" y="75"/>
                  </a:lnTo>
                  <a:lnTo>
                    <a:pt x="154" y="75"/>
                  </a:lnTo>
                  <a:lnTo>
                    <a:pt x="177" y="77"/>
                  </a:lnTo>
                  <a:lnTo>
                    <a:pt x="197" y="70"/>
                  </a:lnTo>
                  <a:lnTo>
                    <a:pt x="209" y="84"/>
                  </a:lnTo>
                  <a:lnTo>
                    <a:pt x="237" y="82"/>
                  </a:lnTo>
                  <a:lnTo>
                    <a:pt x="251" y="82"/>
                  </a:lnTo>
                  <a:lnTo>
                    <a:pt x="267" y="95"/>
                  </a:lnTo>
                  <a:lnTo>
                    <a:pt x="286" y="113"/>
                  </a:lnTo>
                  <a:lnTo>
                    <a:pt x="294" y="100"/>
                  </a:lnTo>
                  <a:lnTo>
                    <a:pt x="313" y="94"/>
                  </a:lnTo>
                  <a:lnTo>
                    <a:pt x="326" y="92"/>
                  </a:lnTo>
                  <a:lnTo>
                    <a:pt x="366" y="86"/>
                  </a:lnTo>
                  <a:lnTo>
                    <a:pt x="387" y="105"/>
                  </a:lnTo>
                  <a:lnTo>
                    <a:pt x="402" y="107"/>
                  </a:lnTo>
                  <a:lnTo>
                    <a:pt x="420" y="94"/>
                  </a:lnTo>
                  <a:lnTo>
                    <a:pt x="428" y="68"/>
                  </a:lnTo>
                  <a:lnTo>
                    <a:pt x="428" y="44"/>
                  </a:lnTo>
                  <a:lnTo>
                    <a:pt x="455" y="39"/>
                  </a:lnTo>
                  <a:lnTo>
                    <a:pt x="471" y="41"/>
                  </a:lnTo>
                  <a:lnTo>
                    <a:pt x="488" y="41"/>
                  </a:lnTo>
                  <a:lnTo>
                    <a:pt x="503" y="44"/>
                  </a:lnTo>
                  <a:lnTo>
                    <a:pt x="511" y="26"/>
                  </a:lnTo>
                  <a:lnTo>
                    <a:pt x="542" y="12"/>
                  </a:lnTo>
                  <a:lnTo>
                    <a:pt x="565" y="0"/>
                  </a:lnTo>
                  <a:lnTo>
                    <a:pt x="580" y="16"/>
                  </a:lnTo>
                  <a:lnTo>
                    <a:pt x="599" y="31"/>
                  </a:lnTo>
                  <a:lnTo>
                    <a:pt x="613" y="45"/>
                  </a:lnTo>
                  <a:lnTo>
                    <a:pt x="594" y="60"/>
                  </a:lnTo>
                  <a:lnTo>
                    <a:pt x="604" y="84"/>
                  </a:lnTo>
                  <a:lnTo>
                    <a:pt x="641" y="84"/>
                  </a:lnTo>
                  <a:lnTo>
                    <a:pt x="651" y="84"/>
                  </a:lnTo>
                  <a:lnTo>
                    <a:pt x="669" y="99"/>
                  </a:lnTo>
                  <a:lnTo>
                    <a:pt x="675" y="124"/>
                  </a:lnTo>
                  <a:lnTo>
                    <a:pt x="685" y="147"/>
                  </a:lnTo>
                  <a:lnTo>
                    <a:pt x="704" y="142"/>
                  </a:lnTo>
                  <a:lnTo>
                    <a:pt x="722" y="155"/>
                  </a:lnTo>
                  <a:lnTo>
                    <a:pt x="757" y="143"/>
                  </a:lnTo>
                  <a:lnTo>
                    <a:pt x="783" y="134"/>
                  </a:lnTo>
                  <a:lnTo>
                    <a:pt x="795" y="156"/>
                  </a:lnTo>
                  <a:lnTo>
                    <a:pt x="812" y="166"/>
                  </a:lnTo>
                  <a:lnTo>
                    <a:pt x="825" y="149"/>
                  </a:lnTo>
                  <a:lnTo>
                    <a:pt x="846" y="166"/>
                  </a:lnTo>
                  <a:lnTo>
                    <a:pt x="858" y="157"/>
                  </a:lnTo>
                  <a:lnTo>
                    <a:pt x="875" y="158"/>
                  </a:lnTo>
                  <a:lnTo>
                    <a:pt x="893" y="162"/>
                  </a:lnTo>
                  <a:lnTo>
                    <a:pt x="909" y="172"/>
                  </a:lnTo>
                  <a:lnTo>
                    <a:pt x="931" y="172"/>
                  </a:lnTo>
                  <a:lnTo>
                    <a:pt x="935" y="194"/>
                  </a:lnTo>
                  <a:lnTo>
                    <a:pt x="921" y="221"/>
                  </a:lnTo>
                  <a:lnTo>
                    <a:pt x="930" y="221"/>
                  </a:lnTo>
                  <a:lnTo>
                    <a:pt x="934" y="228"/>
                  </a:lnTo>
                  <a:lnTo>
                    <a:pt x="923" y="236"/>
                  </a:lnTo>
                  <a:lnTo>
                    <a:pt x="923" y="249"/>
                  </a:lnTo>
                  <a:lnTo>
                    <a:pt x="933" y="253"/>
                  </a:lnTo>
                  <a:lnTo>
                    <a:pt x="940" y="286"/>
                  </a:lnTo>
                  <a:lnTo>
                    <a:pt x="940" y="310"/>
                  </a:lnTo>
                  <a:lnTo>
                    <a:pt x="918" y="316"/>
                  </a:lnTo>
                  <a:lnTo>
                    <a:pt x="902" y="319"/>
                  </a:lnTo>
                  <a:lnTo>
                    <a:pt x="896" y="337"/>
                  </a:lnTo>
                  <a:lnTo>
                    <a:pt x="862" y="344"/>
                  </a:lnTo>
                  <a:lnTo>
                    <a:pt x="861" y="361"/>
                  </a:lnTo>
                  <a:lnTo>
                    <a:pt x="860" y="384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50"/>
            <p:cNvSpPr>
              <a:spLocks noChangeAspect="1"/>
            </p:cNvSpPr>
            <p:nvPr/>
          </p:nvSpPr>
          <p:spPr bwMode="gray">
            <a:xfrm>
              <a:off x="3635" y="4013"/>
              <a:ext cx="153" cy="57"/>
            </a:xfrm>
            <a:custGeom>
              <a:avLst/>
              <a:gdLst>
                <a:gd name="T0" fmla="*/ 0 w 5429"/>
                <a:gd name="T1" fmla="*/ 1872 h 2040"/>
                <a:gd name="T2" fmla="*/ 69 w 5429"/>
                <a:gd name="T3" fmla="*/ 1745 h 2040"/>
                <a:gd name="T4" fmla="*/ 78 w 5429"/>
                <a:gd name="T5" fmla="*/ 1636 h 2040"/>
                <a:gd name="T6" fmla="*/ 336 w 5429"/>
                <a:gd name="T7" fmla="*/ 1741 h 2040"/>
                <a:gd name="T8" fmla="*/ 594 w 5429"/>
                <a:gd name="T9" fmla="*/ 1483 h 2040"/>
                <a:gd name="T10" fmla="*/ 680 w 5429"/>
                <a:gd name="T11" fmla="*/ 1032 h 2040"/>
                <a:gd name="T12" fmla="*/ 2614 w 5429"/>
                <a:gd name="T13" fmla="*/ 1074 h 2040"/>
                <a:gd name="T14" fmla="*/ 3538 w 5429"/>
                <a:gd name="T15" fmla="*/ 752 h 2040"/>
                <a:gd name="T16" fmla="*/ 3710 w 5429"/>
                <a:gd name="T17" fmla="*/ 774 h 2040"/>
                <a:gd name="T18" fmla="*/ 4785 w 5429"/>
                <a:gd name="T19" fmla="*/ 107 h 2040"/>
                <a:gd name="T20" fmla="*/ 5429 w 5429"/>
                <a:gd name="T21" fmla="*/ 0 h 2040"/>
                <a:gd name="T22" fmla="*/ 5322 w 5429"/>
                <a:gd name="T23" fmla="*/ 172 h 2040"/>
                <a:gd name="T24" fmla="*/ 4075 w 5429"/>
                <a:gd name="T25" fmla="*/ 860 h 2040"/>
                <a:gd name="T26" fmla="*/ 3860 w 5429"/>
                <a:gd name="T27" fmla="*/ 1203 h 2040"/>
                <a:gd name="T28" fmla="*/ 3603 w 5429"/>
                <a:gd name="T29" fmla="*/ 1246 h 2040"/>
                <a:gd name="T30" fmla="*/ 3474 w 5429"/>
                <a:gd name="T31" fmla="*/ 1461 h 2040"/>
                <a:gd name="T32" fmla="*/ 3625 w 5429"/>
                <a:gd name="T33" fmla="*/ 1849 h 2040"/>
                <a:gd name="T34" fmla="*/ 2267 w 5429"/>
                <a:gd name="T35" fmla="*/ 2040 h 2040"/>
                <a:gd name="T36" fmla="*/ 2095 w 5429"/>
                <a:gd name="T37" fmla="*/ 1604 h 2040"/>
                <a:gd name="T38" fmla="*/ 1127 w 5429"/>
                <a:gd name="T39" fmla="*/ 1604 h 2040"/>
                <a:gd name="T40" fmla="*/ 674 w 5429"/>
                <a:gd name="T41" fmla="*/ 1865 h 2040"/>
                <a:gd name="T42" fmla="*/ 0 w 5429"/>
                <a:gd name="T43" fmla="*/ 1872 h 20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429"/>
                <a:gd name="T67" fmla="*/ 0 h 2040"/>
                <a:gd name="T68" fmla="*/ 5429 w 5429"/>
                <a:gd name="T69" fmla="*/ 2040 h 2040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429" h="2040">
                  <a:moveTo>
                    <a:pt x="0" y="1872"/>
                  </a:moveTo>
                  <a:lnTo>
                    <a:pt x="69" y="1745"/>
                  </a:lnTo>
                  <a:lnTo>
                    <a:pt x="78" y="1636"/>
                  </a:lnTo>
                  <a:lnTo>
                    <a:pt x="336" y="1741"/>
                  </a:lnTo>
                  <a:lnTo>
                    <a:pt x="594" y="1483"/>
                  </a:lnTo>
                  <a:lnTo>
                    <a:pt x="680" y="1032"/>
                  </a:lnTo>
                  <a:lnTo>
                    <a:pt x="2614" y="1074"/>
                  </a:lnTo>
                  <a:lnTo>
                    <a:pt x="3538" y="752"/>
                  </a:lnTo>
                  <a:lnTo>
                    <a:pt x="3710" y="774"/>
                  </a:lnTo>
                  <a:lnTo>
                    <a:pt x="4785" y="107"/>
                  </a:lnTo>
                  <a:lnTo>
                    <a:pt x="5429" y="0"/>
                  </a:lnTo>
                  <a:lnTo>
                    <a:pt x="5322" y="172"/>
                  </a:lnTo>
                  <a:lnTo>
                    <a:pt x="4075" y="860"/>
                  </a:lnTo>
                  <a:lnTo>
                    <a:pt x="3860" y="1203"/>
                  </a:lnTo>
                  <a:lnTo>
                    <a:pt x="3603" y="1246"/>
                  </a:lnTo>
                  <a:lnTo>
                    <a:pt x="3474" y="1461"/>
                  </a:lnTo>
                  <a:lnTo>
                    <a:pt x="3625" y="1849"/>
                  </a:lnTo>
                  <a:lnTo>
                    <a:pt x="2267" y="2040"/>
                  </a:lnTo>
                  <a:lnTo>
                    <a:pt x="2095" y="1604"/>
                  </a:lnTo>
                  <a:lnTo>
                    <a:pt x="1127" y="1604"/>
                  </a:lnTo>
                  <a:lnTo>
                    <a:pt x="674" y="1865"/>
                  </a:lnTo>
                  <a:cubicBezTo>
                    <a:pt x="486" y="1910"/>
                    <a:pt x="101" y="1892"/>
                    <a:pt x="0" y="1872"/>
                  </a:cubicBez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51"/>
            <p:cNvSpPr>
              <a:spLocks noChangeAspect="1"/>
            </p:cNvSpPr>
            <p:nvPr/>
          </p:nvSpPr>
          <p:spPr bwMode="gray">
            <a:xfrm>
              <a:off x="3602" y="4058"/>
              <a:ext cx="149" cy="60"/>
            </a:xfrm>
            <a:custGeom>
              <a:avLst/>
              <a:gdLst>
                <a:gd name="T0" fmla="*/ 0 w 5244"/>
                <a:gd name="T1" fmla="*/ 598 h 2133"/>
                <a:gd name="T2" fmla="*/ 448 w 5244"/>
                <a:gd name="T3" fmla="*/ 1576 h 2133"/>
                <a:gd name="T4" fmla="*/ 1331 w 5244"/>
                <a:gd name="T5" fmla="*/ 1902 h 2133"/>
                <a:gd name="T6" fmla="*/ 1861 w 5244"/>
                <a:gd name="T7" fmla="*/ 1807 h 2133"/>
                <a:gd name="T8" fmla="*/ 1983 w 5244"/>
                <a:gd name="T9" fmla="*/ 2133 h 2133"/>
                <a:gd name="T10" fmla="*/ 2282 w 5244"/>
                <a:gd name="T11" fmla="*/ 2038 h 2133"/>
                <a:gd name="T12" fmla="*/ 2282 w 5244"/>
                <a:gd name="T13" fmla="*/ 1644 h 2133"/>
                <a:gd name="T14" fmla="*/ 3858 w 5244"/>
                <a:gd name="T15" fmla="*/ 1182 h 2133"/>
                <a:gd name="T16" fmla="*/ 3940 w 5244"/>
                <a:gd name="T17" fmla="*/ 788 h 2133"/>
                <a:gd name="T18" fmla="*/ 5244 w 5244"/>
                <a:gd name="T19" fmla="*/ 665 h 2133"/>
                <a:gd name="T20" fmla="*/ 4782 w 5244"/>
                <a:gd name="T21" fmla="*/ 258 h 2133"/>
                <a:gd name="T22" fmla="*/ 3410 w 5244"/>
                <a:gd name="T23" fmla="*/ 435 h 2133"/>
                <a:gd name="T24" fmla="*/ 3247 w 5244"/>
                <a:gd name="T25" fmla="*/ 13 h 2133"/>
                <a:gd name="T26" fmla="*/ 2282 w 5244"/>
                <a:gd name="T27" fmla="*/ 13 h 2133"/>
                <a:gd name="T28" fmla="*/ 1810 w 5244"/>
                <a:gd name="T29" fmla="*/ 285 h 2133"/>
                <a:gd name="T30" fmla="*/ 1141 w 5244"/>
                <a:gd name="T31" fmla="*/ 285 h 2133"/>
                <a:gd name="T32" fmla="*/ 1223 w 5244"/>
                <a:gd name="T33" fmla="*/ 143 h 2133"/>
                <a:gd name="T34" fmla="*/ 1223 w 5244"/>
                <a:gd name="T35" fmla="*/ 41 h 2133"/>
                <a:gd name="T36" fmla="*/ 1069 w 5244"/>
                <a:gd name="T37" fmla="*/ 0 h 2133"/>
                <a:gd name="T38" fmla="*/ 706 w 5244"/>
                <a:gd name="T39" fmla="*/ 190 h 2133"/>
                <a:gd name="T40" fmla="*/ 489 w 5244"/>
                <a:gd name="T41" fmla="*/ 435 h 2133"/>
                <a:gd name="T42" fmla="*/ 0 w 5244"/>
                <a:gd name="T43" fmla="*/ 598 h 2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244"/>
                <a:gd name="T67" fmla="*/ 0 h 2133"/>
                <a:gd name="T68" fmla="*/ 5244 w 5244"/>
                <a:gd name="T69" fmla="*/ 2133 h 2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244" h="2133">
                  <a:moveTo>
                    <a:pt x="0" y="598"/>
                  </a:moveTo>
                  <a:lnTo>
                    <a:pt x="448" y="1576"/>
                  </a:lnTo>
                  <a:lnTo>
                    <a:pt x="1331" y="1902"/>
                  </a:lnTo>
                  <a:lnTo>
                    <a:pt x="1861" y="1807"/>
                  </a:lnTo>
                  <a:lnTo>
                    <a:pt x="1983" y="2133"/>
                  </a:lnTo>
                  <a:lnTo>
                    <a:pt x="2282" y="2038"/>
                  </a:lnTo>
                  <a:lnTo>
                    <a:pt x="2282" y="1644"/>
                  </a:lnTo>
                  <a:lnTo>
                    <a:pt x="3858" y="1182"/>
                  </a:lnTo>
                  <a:lnTo>
                    <a:pt x="3940" y="788"/>
                  </a:lnTo>
                  <a:lnTo>
                    <a:pt x="5244" y="665"/>
                  </a:lnTo>
                  <a:lnTo>
                    <a:pt x="4782" y="258"/>
                  </a:lnTo>
                  <a:lnTo>
                    <a:pt x="3410" y="435"/>
                  </a:lnTo>
                  <a:lnTo>
                    <a:pt x="3247" y="13"/>
                  </a:lnTo>
                  <a:lnTo>
                    <a:pt x="2282" y="13"/>
                  </a:lnTo>
                  <a:lnTo>
                    <a:pt x="1810" y="285"/>
                  </a:lnTo>
                  <a:lnTo>
                    <a:pt x="1141" y="285"/>
                  </a:lnTo>
                  <a:lnTo>
                    <a:pt x="1223" y="143"/>
                  </a:lnTo>
                  <a:lnTo>
                    <a:pt x="1223" y="41"/>
                  </a:lnTo>
                  <a:lnTo>
                    <a:pt x="1069" y="0"/>
                  </a:lnTo>
                  <a:lnTo>
                    <a:pt x="706" y="190"/>
                  </a:lnTo>
                  <a:lnTo>
                    <a:pt x="489" y="435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DDDDDD"/>
            </a:solidFill>
            <a:ln w="12700" cmpd="sng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2" name="Group 2"/>
          <p:cNvGrpSpPr>
            <a:grpSpLocks/>
          </p:cNvGrpSpPr>
          <p:nvPr/>
        </p:nvGrpSpPr>
        <p:grpSpPr bwMode="auto">
          <a:xfrm>
            <a:off x="1259632" y="1563638"/>
            <a:ext cx="2486714" cy="1643815"/>
            <a:chOff x="427" y="1336"/>
            <a:chExt cx="3211" cy="2473"/>
          </a:xfrm>
          <a:solidFill>
            <a:schemeClr val="accent5">
              <a:lumMod val="75000"/>
            </a:schemeClr>
          </a:solidFill>
        </p:grpSpPr>
        <p:sp>
          <p:nvSpPr>
            <p:cNvPr id="53" name="Freeform 3"/>
            <p:cNvSpPr>
              <a:spLocks/>
            </p:cNvSpPr>
            <p:nvPr/>
          </p:nvSpPr>
          <p:spPr bwMode="gray">
            <a:xfrm>
              <a:off x="427" y="1336"/>
              <a:ext cx="570" cy="966"/>
            </a:xfrm>
            <a:custGeom>
              <a:avLst/>
              <a:gdLst>
                <a:gd name="T0" fmla="*/ 555 w 555"/>
                <a:gd name="T1" fmla="*/ 883 h 1006"/>
                <a:gd name="T2" fmla="*/ 463 w 555"/>
                <a:gd name="T3" fmla="*/ 727 h 1006"/>
                <a:gd name="T4" fmla="*/ 446 w 555"/>
                <a:gd name="T5" fmla="*/ 668 h 1006"/>
                <a:gd name="T6" fmla="*/ 435 w 555"/>
                <a:gd name="T7" fmla="*/ 673 h 1006"/>
                <a:gd name="T8" fmla="*/ 416 w 555"/>
                <a:gd name="T9" fmla="*/ 619 h 1006"/>
                <a:gd name="T10" fmla="*/ 541 w 555"/>
                <a:gd name="T11" fmla="*/ 248 h 1006"/>
                <a:gd name="T12" fmla="*/ 524 w 555"/>
                <a:gd name="T13" fmla="*/ 243 h 1006"/>
                <a:gd name="T14" fmla="*/ 260 w 555"/>
                <a:gd name="T15" fmla="*/ 125 h 1006"/>
                <a:gd name="T16" fmla="*/ 203 w 555"/>
                <a:gd name="T17" fmla="*/ 108 h 1006"/>
                <a:gd name="T18" fmla="*/ 16 w 555"/>
                <a:gd name="T19" fmla="*/ 0 h 1006"/>
                <a:gd name="T20" fmla="*/ 16 w 555"/>
                <a:gd name="T21" fmla="*/ 0 h 1006"/>
                <a:gd name="T22" fmla="*/ 0 w 555"/>
                <a:gd name="T23" fmla="*/ 19 h 1006"/>
                <a:gd name="T24" fmla="*/ 24 w 555"/>
                <a:gd name="T25" fmla="*/ 104 h 1006"/>
                <a:gd name="T26" fmla="*/ 73 w 555"/>
                <a:gd name="T27" fmla="*/ 101 h 1006"/>
                <a:gd name="T28" fmla="*/ 99 w 555"/>
                <a:gd name="T29" fmla="*/ 156 h 1006"/>
                <a:gd name="T30" fmla="*/ 109 w 555"/>
                <a:gd name="T31" fmla="*/ 321 h 1006"/>
                <a:gd name="T32" fmla="*/ 153 w 555"/>
                <a:gd name="T33" fmla="*/ 392 h 1006"/>
                <a:gd name="T34" fmla="*/ 85 w 555"/>
                <a:gd name="T35" fmla="*/ 460 h 1006"/>
                <a:gd name="T36" fmla="*/ 90 w 555"/>
                <a:gd name="T37" fmla="*/ 465 h 1006"/>
                <a:gd name="T38" fmla="*/ 57 w 555"/>
                <a:gd name="T39" fmla="*/ 536 h 1006"/>
                <a:gd name="T40" fmla="*/ 61 w 555"/>
                <a:gd name="T41" fmla="*/ 581 h 1006"/>
                <a:gd name="T42" fmla="*/ 99 w 555"/>
                <a:gd name="T43" fmla="*/ 614 h 1006"/>
                <a:gd name="T44" fmla="*/ 99 w 555"/>
                <a:gd name="T45" fmla="*/ 652 h 1006"/>
                <a:gd name="T46" fmla="*/ 130 w 555"/>
                <a:gd name="T47" fmla="*/ 666 h 1006"/>
                <a:gd name="T48" fmla="*/ 113 w 555"/>
                <a:gd name="T49" fmla="*/ 701 h 1006"/>
                <a:gd name="T50" fmla="*/ 109 w 555"/>
                <a:gd name="T51" fmla="*/ 741 h 1006"/>
                <a:gd name="T52" fmla="*/ 161 w 555"/>
                <a:gd name="T53" fmla="*/ 800 h 1006"/>
                <a:gd name="T54" fmla="*/ 189 w 555"/>
                <a:gd name="T55" fmla="*/ 798 h 1006"/>
                <a:gd name="T56" fmla="*/ 191 w 555"/>
                <a:gd name="T57" fmla="*/ 862 h 1006"/>
                <a:gd name="T58" fmla="*/ 265 w 555"/>
                <a:gd name="T59" fmla="*/ 933 h 1006"/>
                <a:gd name="T60" fmla="*/ 265 w 555"/>
                <a:gd name="T61" fmla="*/ 935 h 1006"/>
                <a:gd name="T62" fmla="*/ 283 w 555"/>
                <a:gd name="T63" fmla="*/ 937 h 1006"/>
                <a:gd name="T64" fmla="*/ 444 w 555"/>
                <a:gd name="T65" fmla="*/ 987 h 1006"/>
                <a:gd name="T66" fmla="*/ 536 w 555"/>
                <a:gd name="T67" fmla="*/ 1004 h 1006"/>
                <a:gd name="T68" fmla="*/ 543 w 555"/>
                <a:gd name="T69" fmla="*/ 1006 h 1006"/>
                <a:gd name="T70" fmla="*/ 553 w 555"/>
                <a:gd name="T71" fmla="*/ 954 h 1006"/>
                <a:gd name="T72" fmla="*/ 555 w 555"/>
                <a:gd name="T73" fmla="*/ 883 h 100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55"/>
                <a:gd name="T112" fmla="*/ 0 h 1006"/>
                <a:gd name="T113" fmla="*/ 555 w 555"/>
                <a:gd name="T114" fmla="*/ 1006 h 100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55" h="1006">
                  <a:moveTo>
                    <a:pt x="555" y="883"/>
                  </a:moveTo>
                  <a:lnTo>
                    <a:pt x="463" y="727"/>
                  </a:lnTo>
                  <a:lnTo>
                    <a:pt x="446" y="668"/>
                  </a:lnTo>
                  <a:lnTo>
                    <a:pt x="435" y="673"/>
                  </a:lnTo>
                  <a:lnTo>
                    <a:pt x="416" y="619"/>
                  </a:lnTo>
                  <a:lnTo>
                    <a:pt x="541" y="248"/>
                  </a:lnTo>
                  <a:lnTo>
                    <a:pt x="524" y="243"/>
                  </a:lnTo>
                  <a:lnTo>
                    <a:pt x="260" y="125"/>
                  </a:lnTo>
                  <a:lnTo>
                    <a:pt x="203" y="108"/>
                  </a:lnTo>
                  <a:lnTo>
                    <a:pt x="16" y="0"/>
                  </a:lnTo>
                  <a:lnTo>
                    <a:pt x="0" y="19"/>
                  </a:lnTo>
                  <a:lnTo>
                    <a:pt x="24" y="104"/>
                  </a:lnTo>
                  <a:lnTo>
                    <a:pt x="73" y="101"/>
                  </a:lnTo>
                  <a:lnTo>
                    <a:pt x="99" y="156"/>
                  </a:lnTo>
                  <a:lnTo>
                    <a:pt x="109" y="321"/>
                  </a:lnTo>
                  <a:lnTo>
                    <a:pt x="153" y="392"/>
                  </a:lnTo>
                  <a:lnTo>
                    <a:pt x="85" y="460"/>
                  </a:lnTo>
                  <a:lnTo>
                    <a:pt x="90" y="465"/>
                  </a:lnTo>
                  <a:lnTo>
                    <a:pt x="57" y="536"/>
                  </a:lnTo>
                  <a:lnTo>
                    <a:pt x="61" y="581"/>
                  </a:lnTo>
                  <a:lnTo>
                    <a:pt x="99" y="614"/>
                  </a:lnTo>
                  <a:lnTo>
                    <a:pt x="99" y="652"/>
                  </a:lnTo>
                  <a:lnTo>
                    <a:pt x="130" y="666"/>
                  </a:lnTo>
                  <a:lnTo>
                    <a:pt x="113" y="701"/>
                  </a:lnTo>
                  <a:lnTo>
                    <a:pt x="109" y="741"/>
                  </a:lnTo>
                  <a:lnTo>
                    <a:pt x="161" y="800"/>
                  </a:lnTo>
                  <a:lnTo>
                    <a:pt x="189" y="798"/>
                  </a:lnTo>
                  <a:lnTo>
                    <a:pt x="191" y="862"/>
                  </a:lnTo>
                  <a:lnTo>
                    <a:pt x="265" y="933"/>
                  </a:lnTo>
                  <a:lnTo>
                    <a:pt x="265" y="935"/>
                  </a:lnTo>
                  <a:lnTo>
                    <a:pt x="283" y="937"/>
                  </a:lnTo>
                  <a:lnTo>
                    <a:pt x="444" y="987"/>
                  </a:lnTo>
                  <a:lnTo>
                    <a:pt x="536" y="1004"/>
                  </a:lnTo>
                  <a:lnTo>
                    <a:pt x="543" y="1006"/>
                  </a:lnTo>
                  <a:lnTo>
                    <a:pt x="553" y="954"/>
                  </a:lnTo>
                  <a:lnTo>
                    <a:pt x="555" y="88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4"/>
            <p:cNvSpPr>
              <a:spLocks/>
            </p:cNvSpPr>
            <p:nvPr/>
          </p:nvSpPr>
          <p:spPr bwMode="gray">
            <a:xfrm>
              <a:off x="854" y="1574"/>
              <a:ext cx="446" cy="748"/>
            </a:xfrm>
            <a:custGeom>
              <a:avLst/>
              <a:gdLst>
                <a:gd name="T0" fmla="*/ 267 w 434"/>
                <a:gd name="T1" fmla="*/ 45 h 779"/>
                <a:gd name="T2" fmla="*/ 125 w 434"/>
                <a:gd name="T3" fmla="*/ 0 h 779"/>
                <a:gd name="T4" fmla="*/ 0 w 434"/>
                <a:gd name="T5" fmla="*/ 371 h 779"/>
                <a:gd name="T6" fmla="*/ 19 w 434"/>
                <a:gd name="T7" fmla="*/ 425 h 779"/>
                <a:gd name="T8" fmla="*/ 30 w 434"/>
                <a:gd name="T9" fmla="*/ 420 h 779"/>
                <a:gd name="T10" fmla="*/ 47 w 434"/>
                <a:gd name="T11" fmla="*/ 479 h 779"/>
                <a:gd name="T12" fmla="*/ 139 w 434"/>
                <a:gd name="T13" fmla="*/ 635 h 779"/>
                <a:gd name="T14" fmla="*/ 137 w 434"/>
                <a:gd name="T15" fmla="*/ 706 h 779"/>
                <a:gd name="T16" fmla="*/ 127 w 434"/>
                <a:gd name="T17" fmla="*/ 758 h 779"/>
                <a:gd name="T18" fmla="*/ 222 w 434"/>
                <a:gd name="T19" fmla="*/ 774 h 779"/>
                <a:gd name="T20" fmla="*/ 337 w 434"/>
                <a:gd name="T21" fmla="*/ 777 h 779"/>
                <a:gd name="T22" fmla="*/ 342 w 434"/>
                <a:gd name="T23" fmla="*/ 779 h 779"/>
                <a:gd name="T24" fmla="*/ 434 w 434"/>
                <a:gd name="T25" fmla="*/ 66 h 779"/>
                <a:gd name="T26" fmla="*/ 267 w 434"/>
                <a:gd name="T27" fmla="*/ 45 h 77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34"/>
                <a:gd name="T43" fmla="*/ 0 h 779"/>
                <a:gd name="T44" fmla="*/ 434 w 434"/>
                <a:gd name="T45" fmla="*/ 779 h 77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34" h="779">
                  <a:moveTo>
                    <a:pt x="267" y="45"/>
                  </a:moveTo>
                  <a:lnTo>
                    <a:pt x="125" y="0"/>
                  </a:lnTo>
                  <a:lnTo>
                    <a:pt x="0" y="371"/>
                  </a:lnTo>
                  <a:lnTo>
                    <a:pt x="19" y="425"/>
                  </a:lnTo>
                  <a:lnTo>
                    <a:pt x="30" y="420"/>
                  </a:lnTo>
                  <a:lnTo>
                    <a:pt x="47" y="479"/>
                  </a:lnTo>
                  <a:lnTo>
                    <a:pt x="139" y="635"/>
                  </a:lnTo>
                  <a:lnTo>
                    <a:pt x="137" y="706"/>
                  </a:lnTo>
                  <a:lnTo>
                    <a:pt x="127" y="758"/>
                  </a:lnTo>
                  <a:lnTo>
                    <a:pt x="222" y="774"/>
                  </a:lnTo>
                  <a:lnTo>
                    <a:pt x="337" y="777"/>
                  </a:lnTo>
                  <a:lnTo>
                    <a:pt x="342" y="779"/>
                  </a:lnTo>
                  <a:lnTo>
                    <a:pt x="434" y="66"/>
                  </a:lnTo>
                  <a:lnTo>
                    <a:pt x="267" y="4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"/>
            <p:cNvSpPr>
              <a:spLocks/>
            </p:cNvSpPr>
            <p:nvPr/>
          </p:nvSpPr>
          <p:spPr bwMode="gray">
            <a:xfrm>
              <a:off x="1205" y="1638"/>
              <a:ext cx="361" cy="707"/>
            </a:xfrm>
            <a:custGeom>
              <a:avLst/>
              <a:gdLst>
                <a:gd name="T0" fmla="*/ 236 w 352"/>
                <a:gd name="T1" fmla="*/ 16 h 737"/>
                <a:gd name="T2" fmla="*/ 140 w 352"/>
                <a:gd name="T3" fmla="*/ 7 h 737"/>
                <a:gd name="T4" fmla="*/ 92 w 352"/>
                <a:gd name="T5" fmla="*/ 0 h 737"/>
                <a:gd name="T6" fmla="*/ 0 w 352"/>
                <a:gd name="T7" fmla="*/ 713 h 737"/>
                <a:gd name="T8" fmla="*/ 90 w 352"/>
                <a:gd name="T9" fmla="*/ 734 h 737"/>
                <a:gd name="T10" fmla="*/ 352 w 352"/>
                <a:gd name="T11" fmla="*/ 737 h 737"/>
                <a:gd name="T12" fmla="*/ 343 w 352"/>
                <a:gd name="T13" fmla="*/ 19 h 737"/>
                <a:gd name="T14" fmla="*/ 236 w 352"/>
                <a:gd name="T15" fmla="*/ 16 h 73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2"/>
                <a:gd name="T25" fmla="*/ 0 h 737"/>
                <a:gd name="T26" fmla="*/ 352 w 352"/>
                <a:gd name="T27" fmla="*/ 737 h 73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2" h="737">
                  <a:moveTo>
                    <a:pt x="236" y="16"/>
                  </a:moveTo>
                  <a:lnTo>
                    <a:pt x="140" y="7"/>
                  </a:lnTo>
                  <a:lnTo>
                    <a:pt x="92" y="0"/>
                  </a:lnTo>
                  <a:lnTo>
                    <a:pt x="0" y="713"/>
                  </a:lnTo>
                  <a:lnTo>
                    <a:pt x="90" y="734"/>
                  </a:lnTo>
                  <a:lnTo>
                    <a:pt x="352" y="737"/>
                  </a:lnTo>
                  <a:lnTo>
                    <a:pt x="343" y="19"/>
                  </a:lnTo>
                  <a:lnTo>
                    <a:pt x="236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gray">
            <a:xfrm>
              <a:off x="1557" y="1655"/>
              <a:ext cx="505" cy="692"/>
            </a:xfrm>
            <a:custGeom>
              <a:avLst/>
              <a:gdLst>
                <a:gd name="T0" fmla="*/ 115 w 208"/>
                <a:gd name="T1" fmla="*/ 214 h 305"/>
                <a:gd name="T2" fmla="*/ 208 w 208"/>
                <a:gd name="T3" fmla="*/ 93 h 305"/>
                <a:gd name="T4" fmla="*/ 204 w 208"/>
                <a:gd name="T5" fmla="*/ 91 h 305"/>
                <a:gd name="T6" fmla="*/ 175 w 208"/>
                <a:gd name="T7" fmla="*/ 80 h 305"/>
                <a:gd name="T8" fmla="*/ 149 w 208"/>
                <a:gd name="T9" fmla="*/ 91 h 305"/>
                <a:gd name="T10" fmla="*/ 136 w 208"/>
                <a:gd name="T11" fmla="*/ 45 h 305"/>
                <a:gd name="T12" fmla="*/ 115 w 208"/>
                <a:gd name="T13" fmla="*/ 42 h 305"/>
                <a:gd name="T14" fmla="*/ 108 w 208"/>
                <a:gd name="T15" fmla="*/ 1 h 305"/>
                <a:gd name="T16" fmla="*/ 109 w 208"/>
                <a:gd name="T17" fmla="*/ 0 h 305"/>
                <a:gd name="T18" fmla="*/ 0 w 208"/>
                <a:gd name="T19" fmla="*/ 0 h 305"/>
                <a:gd name="T20" fmla="*/ 4 w 208"/>
                <a:gd name="T21" fmla="*/ 304 h 305"/>
                <a:gd name="T22" fmla="*/ 95 w 208"/>
                <a:gd name="T23" fmla="*/ 305 h 305"/>
                <a:gd name="T24" fmla="*/ 120 w 208"/>
                <a:gd name="T25" fmla="*/ 293 h 305"/>
                <a:gd name="T26" fmla="*/ 117 w 208"/>
                <a:gd name="T27" fmla="*/ 250 h 305"/>
                <a:gd name="T28" fmla="*/ 115 w 208"/>
                <a:gd name="T29" fmla="*/ 214 h 30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08"/>
                <a:gd name="T46" fmla="*/ 0 h 305"/>
                <a:gd name="T47" fmla="*/ 208 w 208"/>
                <a:gd name="T48" fmla="*/ 305 h 305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08" h="305">
                  <a:moveTo>
                    <a:pt x="115" y="214"/>
                  </a:moveTo>
                  <a:cubicBezTo>
                    <a:pt x="208" y="93"/>
                    <a:pt x="208" y="93"/>
                    <a:pt x="208" y="93"/>
                  </a:cubicBezTo>
                  <a:cubicBezTo>
                    <a:pt x="204" y="91"/>
                    <a:pt x="204" y="91"/>
                    <a:pt x="204" y="91"/>
                  </a:cubicBezTo>
                  <a:cubicBezTo>
                    <a:pt x="204" y="91"/>
                    <a:pt x="176" y="80"/>
                    <a:pt x="175" y="80"/>
                  </a:cubicBezTo>
                  <a:cubicBezTo>
                    <a:pt x="173" y="80"/>
                    <a:pt x="149" y="91"/>
                    <a:pt x="149" y="91"/>
                  </a:cubicBezTo>
                  <a:cubicBezTo>
                    <a:pt x="136" y="45"/>
                    <a:pt x="136" y="45"/>
                    <a:pt x="136" y="45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304"/>
                    <a:pt x="4" y="304"/>
                    <a:pt x="4" y="304"/>
                  </a:cubicBezTo>
                  <a:cubicBezTo>
                    <a:pt x="95" y="305"/>
                    <a:pt x="95" y="305"/>
                    <a:pt x="95" y="305"/>
                  </a:cubicBezTo>
                  <a:cubicBezTo>
                    <a:pt x="120" y="293"/>
                    <a:pt x="120" y="293"/>
                    <a:pt x="120" y="293"/>
                  </a:cubicBezTo>
                  <a:cubicBezTo>
                    <a:pt x="117" y="250"/>
                    <a:pt x="117" y="250"/>
                    <a:pt x="117" y="250"/>
                  </a:cubicBezTo>
                  <a:lnTo>
                    <a:pt x="115" y="21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gray">
            <a:xfrm>
              <a:off x="1836" y="1866"/>
              <a:ext cx="982" cy="838"/>
            </a:xfrm>
            <a:custGeom>
              <a:avLst/>
              <a:gdLst>
                <a:gd name="T0" fmla="*/ 889 w 957"/>
                <a:gd name="T1" fmla="*/ 567 h 872"/>
                <a:gd name="T2" fmla="*/ 789 w 957"/>
                <a:gd name="T3" fmla="*/ 544 h 872"/>
                <a:gd name="T4" fmla="*/ 690 w 957"/>
                <a:gd name="T5" fmla="*/ 487 h 872"/>
                <a:gd name="T6" fmla="*/ 598 w 957"/>
                <a:gd name="T7" fmla="*/ 244 h 872"/>
                <a:gd name="T8" fmla="*/ 496 w 957"/>
                <a:gd name="T9" fmla="*/ 163 h 872"/>
                <a:gd name="T10" fmla="*/ 454 w 957"/>
                <a:gd name="T11" fmla="*/ 50 h 872"/>
                <a:gd name="T12" fmla="*/ 277 w 957"/>
                <a:gd name="T13" fmla="*/ 26 h 872"/>
                <a:gd name="T14" fmla="*/ 0 w 957"/>
                <a:gd name="T15" fmla="*/ 286 h 872"/>
                <a:gd name="T16" fmla="*/ 12 w 957"/>
                <a:gd name="T17" fmla="*/ 473 h 872"/>
                <a:gd name="T18" fmla="*/ 64 w 957"/>
                <a:gd name="T19" fmla="*/ 487 h 872"/>
                <a:gd name="T20" fmla="*/ 83 w 957"/>
                <a:gd name="T21" fmla="*/ 522 h 872"/>
                <a:gd name="T22" fmla="*/ 189 w 957"/>
                <a:gd name="T23" fmla="*/ 551 h 872"/>
                <a:gd name="T24" fmla="*/ 267 w 957"/>
                <a:gd name="T25" fmla="*/ 548 h 872"/>
                <a:gd name="T26" fmla="*/ 277 w 957"/>
                <a:gd name="T27" fmla="*/ 501 h 872"/>
                <a:gd name="T28" fmla="*/ 343 w 957"/>
                <a:gd name="T29" fmla="*/ 468 h 872"/>
                <a:gd name="T30" fmla="*/ 426 w 957"/>
                <a:gd name="T31" fmla="*/ 532 h 872"/>
                <a:gd name="T32" fmla="*/ 471 w 957"/>
                <a:gd name="T33" fmla="*/ 546 h 872"/>
                <a:gd name="T34" fmla="*/ 508 w 957"/>
                <a:gd name="T35" fmla="*/ 593 h 872"/>
                <a:gd name="T36" fmla="*/ 688 w 957"/>
                <a:gd name="T37" fmla="*/ 619 h 872"/>
                <a:gd name="T38" fmla="*/ 719 w 957"/>
                <a:gd name="T39" fmla="*/ 685 h 872"/>
                <a:gd name="T40" fmla="*/ 671 w 957"/>
                <a:gd name="T41" fmla="*/ 662 h 872"/>
                <a:gd name="T42" fmla="*/ 659 w 957"/>
                <a:gd name="T43" fmla="*/ 676 h 872"/>
                <a:gd name="T44" fmla="*/ 659 w 957"/>
                <a:gd name="T45" fmla="*/ 773 h 872"/>
                <a:gd name="T46" fmla="*/ 636 w 957"/>
                <a:gd name="T47" fmla="*/ 832 h 872"/>
                <a:gd name="T48" fmla="*/ 619 w 957"/>
                <a:gd name="T49" fmla="*/ 825 h 872"/>
                <a:gd name="T50" fmla="*/ 619 w 957"/>
                <a:gd name="T51" fmla="*/ 834 h 872"/>
                <a:gd name="T52" fmla="*/ 629 w 957"/>
                <a:gd name="T53" fmla="*/ 872 h 872"/>
                <a:gd name="T54" fmla="*/ 742 w 957"/>
                <a:gd name="T55" fmla="*/ 813 h 872"/>
                <a:gd name="T56" fmla="*/ 766 w 957"/>
                <a:gd name="T57" fmla="*/ 787 h 872"/>
                <a:gd name="T58" fmla="*/ 771 w 957"/>
                <a:gd name="T59" fmla="*/ 756 h 872"/>
                <a:gd name="T60" fmla="*/ 818 w 957"/>
                <a:gd name="T61" fmla="*/ 681 h 872"/>
                <a:gd name="T62" fmla="*/ 856 w 957"/>
                <a:gd name="T63" fmla="*/ 671 h 872"/>
                <a:gd name="T64" fmla="*/ 908 w 957"/>
                <a:gd name="T65" fmla="*/ 631 h 872"/>
                <a:gd name="T66" fmla="*/ 945 w 957"/>
                <a:gd name="T67" fmla="*/ 581 h 872"/>
                <a:gd name="T68" fmla="*/ 917 w 957"/>
                <a:gd name="T69" fmla="*/ 541 h 8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957"/>
                <a:gd name="T106" fmla="*/ 0 h 872"/>
                <a:gd name="T107" fmla="*/ 957 w 957"/>
                <a:gd name="T108" fmla="*/ 872 h 8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957" h="872">
                  <a:moveTo>
                    <a:pt x="917" y="541"/>
                  </a:moveTo>
                  <a:lnTo>
                    <a:pt x="889" y="567"/>
                  </a:lnTo>
                  <a:lnTo>
                    <a:pt x="811" y="563"/>
                  </a:lnTo>
                  <a:lnTo>
                    <a:pt x="789" y="544"/>
                  </a:lnTo>
                  <a:lnTo>
                    <a:pt x="737" y="548"/>
                  </a:lnTo>
                  <a:lnTo>
                    <a:pt x="690" y="487"/>
                  </a:lnTo>
                  <a:lnTo>
                    <a:pt x="612" y="239"/>
                  </a:lnTo>
                  <a:lnTo>
                    <a:pt x="598" y="244"/>
                  </a:lnTo>
                  <a:lnTo>
                    <a:pt x="548" y="218"/>
                  </a:lnTo>
                  <a:lnTo>
                    <a:pt x="496" y="163"/>
                  </a:lnTo>
                  <a:lnTo>
                    <a:pt x="480" y="100"/>
                  </a:lnTo>
                  <a:lnTo>
                    <a:pt x="454" y="50"/>
                  </a:lnTo>
                  <a:lnTo>
                    <a:pt x="345" y="57"/>
                  </a:lnTo>
                  <a:lnTo>
                    <a:pt x="277" y="26"/>
                  </a:lnTo>
                  <a:lnTo>
                    <a:pt x="220" y="0"/>
                  </a:lnTo>
                  <a:lnTo>
                    <a:pt x="0" y="286"/>
                  </a:lnTo>
                  <a:lnTo>
                    <a:pt x="5" y="371"/>
                  </a:lnTo>
                  <a:lnTo>
                    <a:pt x="12" y="473"/>
                  </a:lnTo>
                  <a:lnTo>
                    <a:pt x="33" y="463"/>
                  </a:lnTo>
                  <a:lnTo>
                    <a:pt x="64" y="487"/>
                  </a:lnTo>
                  <a:lnTo>
                    <a:pt x="55" y="506"/>
                  </a:lnTo>
                  <a:lnTo>
                    <a:pt x="83" y="522"/>
                  </a:lnTo>
                  <a:lnTo>
                    <a:pt x="119" y="504"/>
                  </a:lnTo>
                  <a:lnTo>
                    <a:pt x="189" y="551"/>
                  </a:lnTo>
                  <a:lnTo>
                    <a:pt x="265" y="548"/>
                  </a:lnTo>
                  <a:lnTo>
                    <a:pt x="267" y="548"/>
                  </a:lnTo>
                  <a:lnTo>
                    <a:pt x="272" y="544"/>
                  </a:lnTo>
                  <a:lnTo>
                    <a:pt x="277" y="501"/>
                  </a:lnTo>
                  <a:lnTo>
                    <a:pt x="315" y="501"/>
                  </a:lnTo>
                  <a:lnTo>
                    <a:pt x="343" y="468"/>
                  </a:lnTo>
                  <a:lnTo>
                    <a:pt x="378" y="468"/>
                  </a:lnTo>
                  <a:lnTo>
                    <a:pt x="426" y="532"/>
                  </a:lnTo>
                  <a:lnTo>
                    <a:pt x="456" y="515"/>
                  </a:lnTo>
                  <a:lnTo>
                    <a:pt x="471" y="546"/>
                  </a:lnTo>
                  <a:lnTo>
                    <a:pt x="494" y="567"/>
                  </a:lnTo>
                  <a:lnTo>
                    <a:pt x="508" y="593"/>
                  </a:lnTo>
                  <a:lnTo>
                    <a:pt x="608" y="605"/>
                  </a:lnTo>
                  <a:lnTo>
                    <a:pt x="688" y="619"/>
                  </a:lnTo>
                  <a:lnTo>
                    <a:pt x="726" y="652"/>
                  </a:lnTo>
                  <a:lnTo>
                    <a:pt x="719" y="685"/>
                  </a:lnTo>
                  <a:lnTo>
                    <a:pt x="685" y="683"/>
                  </a:lnTo>
                  <a:lnTo>
                    <a:pt x="671" y="662"/>
                  </a:lnTo>
                  <a:lnTo>
                    <a:pt x="645" y="662"/>
                  </a:lnTo>
                  <a:lnTo>
                    <a:pt x="659" y="676"/>
                  </a:lnTo>
                  <a:lnTo>
                    <a:pt x="650" y="723"/>
                  </a:lnTo>
                  <a:lnTo>
                    <a:pt x="659" y="773"/>
                  </a:lnTo>
                  <a:lnTo>
                    <a:pt x="636" y="794"/>
                  </a:lnTo>
                  <a:lnTo>
                    <a:pt x="636" y="832"/>
                  </a:lnTo>
                  <a:lnTo>
                    <a:pt x="619" y="827"/>
                  </a:lnTo>
                  <a:lnTo>
                    <a:pt x="619" y="825"/>
                  </a:lnTo>
                  <a:lnTo>
                    <a:pt x="600" y="867"/>
                  </a:lnTo>
                  <a:lnTo>
                    <a:pt x="619" y="834"/>
                  </a:lnTo>
                  <a:lnTo>
                    <a:pt x="603" y="870"/>
                  </a:lnTo>
                  <a:lnTo>
                    <a:pt x="629" y="872"/>
                  </a:lnTo>
                  <a:lnTo>
                    <a:pt x="704" y="815"/>
                  </a:lnTo>
                  <a:lnTo>
                    <a:pt x="742" y="813"/>
                  </a:lnTo>
                  <a:lnTo>
                    <a:pt x="740" y="789"/>
                  </a:lnTo>
                  <a:lnTo>
                    <a:pt x="766" y="787"/>
                  </a:lnTo>
                  <a:lnTo>
                    <a:pt x="773" y="756"/>
                  </a:lnTo>
                  <a:lnTo>
                    <a:pt x="771" y="756"/>
                  </a:lnTo>
                  <a:lnTo>
                    <a:pt x="747" y="754"/>
                  </a:lnTo>
                  <a:lnTo>
                    <a:pt x="818" y="681"/>
                  </a:lnTo>
                  <a:lnTo>
                    <a:pt x="837" y="688"/>
                  </a:lnTo>
                  <a:lnTo>
                    <a:pt x="856" y="671"/>
                  </a:lnTo>
                  <a:lnTo>
                    <a:pt x="877" y="631"/>
                  </a:lnTo>
                  <a:lnTo>
                    <a:pt x="908" y="631"/>
                  </a:lnTo>
                  <a:lnTo>
                    <a:pt x="936" y="581"/>
                  </a:lnTo>
                  <a:lnTo>
                    <a:pt x="945" y="581"/>
                  </a:lnTo>
                  <a:lnTo>
                    <a:pt x="957" y="541"/>
                  </a:lnTo>
                  <a:lnTo>
                    <a:pt x="917" y="54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gray">
            <a:xfrm>
              <a:off x="2765" y="1442"/>
              <a:ext cx="569" cy="481"/>
            </a:xfrm>
            <a:custGeom>
              <a:avLst/>
              <a:gdLst>
                <a:gd name="T0" fmla="*/ 47 w 555"/>
                <a:gd name="T1" fmla="*/ 61 h 500"/>
                <a:gd name="T2" fmla="*/ 66 w 555"/>
                <a:gd name="T3" fmla="*/ 61 h 500"/>
                <a:gd name="T4" fmla="*/ 66 w 555"/>
                <a:gd name="T5" fmla="*/ 97 h 500"/>
                <a:gd name="T6" fmla="*/ 109 w 555"/>
                <a:gd name="T7" fmla="*/ 144 h 500"/>
                <a:gd name="T8" fmla="*/ 123 w 555"/>
                <a:gd name="T9" fmla="*/ 191 h 500"/>
                <a:gd name="T10" fmla="*/ 173 w 555"/>
                <a:gd name="T11" fmla="*/ 241 h 500"/>
                <a:gd name="T12" fmla="*/ 189 w 555"/>
                <a:gd name="T13" fmla="*/ 304 h 500"/>
                <a:gd name="T14" fmla="*/ 147 w 555"/>
                <a:gd name="T15" fmla="*/ 309 h 500"/>
                <a:gd name="T16" fmla="*/ 111 w 555"/>
                <a:gd name="T17" fmla="*/ 333 h 500"/>
                <a:gd name="T18" fmla="*/ 66 w 555"/>
                <a:gd name="T19" fmla="*/ 311 h 500"/>
                <a:gd name="T20" fmla="*/ 62 w 555"/>
                <a:gd name="T21" fmla="*/ 352 h 500"/>
                <a:gd name="T22" fmla="*/ 95 w 555"/>
                <a:gd name="T23" fmla="*/ 420 h 500"/>
                <a:gd name="T24" fmla="*/ 109 w 555"/>
                <a:gd name="T25" fmla="*/ 432 h 500"/>
                <a:gd name="T26" fmla="*/ 114 w 555"/>
                <a:gd name="T27" fmla="*/ 467 h 500"/>
                <a:gd name="T28" fmla="*/ 149 w 555"/>
                <a:gd name="T29" fmla="*/ 479 h 500"/>
                <a:gd name="T30" fmla="*/ 154 w 555"/>
                <a:gd name="T31" fmla="*/ 460 h 500"/>
                <a:gd name="T32" fmla="*/ 170 w 555"/>
                <a:gd name="T33" fmla="*/ 493 h 500"/>
                <a:gd name="T34" fmla="*/ 201 w 555"/>
                <a:gd name="T35" fmla="*/ 498 h 500"/>
                <a:gd name="T36" fmla="*/ 210 w 555"/>
                <a:gd name="T37" fmla="*/ 479 h 500"/>
                <a:gd name="T38" fmla="*/ 225 w 555"/>
                <a:gd name="T39" fmla="*/ 500 h 500"/>
                <a:gd name="T40" fmla="*/ 246 w 555"/>
                <a:gd name="T41" fmla="*/ 491 h 500"/>
                <a:gd name="T42" fmla="*/ 234 w 555"/>
                <a:gd name="T43" fmla="*/ 453 h 500"/>
                <a:gd name="T44" fmla="*/ 234 w 555"/>
                <a:gd name="T45" fmla="*/ 422 h 500"/>
                <a:gd name="T46" fmla="*/ 251 w 555"/>
                <a:gd name="T47" fmla="*/ 422 h 500"/>
                <a:gd name="T48" fmla="*/ 272 w 555"/>
                <a:gd name="T49" fmla="*/ 460 h 500"/>
                <a:gd name="T50" fmla="*/ 494 w 555"/>
                <a:gd name="T51" fmla="*/ 316 h 500"/>
                <a:gd name="T52" fmla="*/ 518 w 555"/>
                <a:gd name="T53" fmla="*/ 354 h 500"/>
                <a:gd name="T54" fmla="*/ 543 w 555"/>
                <a:gd name="T55" fmla="*/ 354 h 500"/>
                <a:gd name="T56" fmla="*/ 555 w 555"/>
                <a:gd name="T57" fmla="*/ 293 h 500"/>
                <a:gd name="T58" fmla="*/ 518 w 555"/>
                <a:gd name="T59" fmla="*/ 234 h 500"/>
                <a:gd name="T60" fmla="*/ 463 w 555"/>
                <a:gd name="T61" fmla="*/ 210 h 500"/>
                <a:gd name="T62" fmla="*/ 430 w 555"/>
                <a:gd name="T63" fmla="*/ 219 h 500"/>
                <a:gd name="T64" fmla="*/ 397 w 555"/>
                <a:gd name="T65" fmla="*/ 193 h 500"/>
                <a:gd name="T66" fmla="*/ 310 w 555"/>
                <a:gd name="T67" fmla="*/ 198 h 500"/>
                <a:gd name="T68" fmla="*/ 291 w 555"/>
                <a:gd name="T69" fmla="*/ 208 h 500"/>
                <a:gd name="T70" fmla="*/ 229 w 555"/>
                <a:gd name="T71" fmla="*/ 167 h 500"/>
                <a:gd name="T72" fmla="*/ 187 w 555"/>
                <a:gd name="T73" fmla="*/ 113 h 500"/>
                <a:gd name="T74" fmla="*/ 102 w 555"/>
                <a:gd name="T75" fmla="*/ 49 h 500"/>
                <a:gd name="T76" fmla="*/ 0 w 555"/>
                <a:gd name="T77" fmla="*/ 0 h 500"/>
                <a:gd name="T78" fmla="*/ 5 w 555"/>
                <a:gd name="T79" fmla="*/ 16 h 500"/>
                <a:gd name="T80" fmla="*/ 47 w 555"/>
                <a:gd name="T81" fmla="*/ 61 h 50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555"/>
                <a:gd name="T124" fmla="*/ 0 h 500"/>
                <a:gd name="T125" fmla="*/ 555 w 555"/>
                <a:gd name="T126" fmla="*/ 500 h 50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555" h="500">
                  <a:moveTo>
                    <a:pt x="47" y="61"/>
                  </a:moveTo>
                  <a:lnTo>
                    <a:pt x="66" y="61"/>
                  </a:lnTo>
                  <a:lnTo>
                    <a:pt x="66" y="97"/>
                  </a:lnTo>
                  <a:lnTo>
                    <a:pt x="109" y="144"/>
                  </a:lnTo>
                  <a:lnTo>
                    <a:pt x="123" y="191"/>
                  </a:lnTo>
                  <a:lnTo>
                    <a:pt x="173" y="241"/>
                  </a:lnTo>
                  <a:lnTo>
                    <a:pt x="189" y="304"/>
                  </a:lnTo>
                  <a:lnTo>
                    <a:pt x="147" y="309"/>
                  </a:lnTo>
                  <a:lnTo>
                    <a:pt x="111" y="333"/>
                  </a:lnTo>
                  <a:lnTo>
                    <a:pt x="66" y="311"/>
                  </a:lnTo>
                  <a:lnTo>
                    <a:pt x="62" y="352"/>
                  </a:lnTo>
                  <a:lnTo>
                    <a:pt x="95" y="420"/>
                  </a:lnTo>
                  <a:lnTo>
                    <a:pt x="109" y="432"/>
                  </a:lnTo>
                  <a:lnTo>
                    <a:pt x="114" y="467"/>
                  </a:lnTo>
                  <a:lnTo>
                    <a:pt x="149" y="479"/>
                  </a:lnTo>
                  <a:lnTo>
                    <a:pt x="154" y="460"/>
                  </a:lnTo>
                  <a:lnTo>
                    <a:pt x="170" y="493"/>
                  </a:lnTo>
                  <a:lnTo>
                    <a:pt x="201" y="498"/>
                  </a:lnTo>
                  <a:lnTo>
                    <a:pt x="210" y="479"/>
                  </a:lnTo>
                  <a:lnTo>
                    <a:pt x="225" y="500"/>
                  </a:lnTo>
                  <a:lnTo>
                    <a:pt x="246" y="491"/>
                  </a:lnTo>
                  <a:lnTo>
                    <a:pt x="234" y="453"/>
                  </a:lnTo>
                  <a:lnTo>
                    <a:pt x="234" y="422"/>
                  </a:lnTo>
                  <a:lnTo>
                    <a:pt x="251" y="422"/>
                  </a:lnTo>
                  <a:lnTo>
                    <a:pt x="272" y="460"/>
                  </a:lnTo>
                  <a:lnTo>
                    <a:pt x="494" y="316"/>
                  </a:lnTo>
                  <a:lnTo>
                    <a:pt x="518" y="354"/>
                  </a:lnTo>
                  <a:lnTo>
                    <a:pt x="543" y="354"/>
                  </a:lnTo>
                  <a:lnTo>
                    <a:pt x="555" y="293"/>
                  </a:lnTo>
                  <a:lnTo>
                    <a:pt x="518" y="234"/>
                  </a:lnTo>
                  <a:lnTo>
                    <a:pt x="463" y="210"/>
                  </a:lnTo>
                  <a:lnTo>
                    <a:pt x="430" y="219"/>
                  </a:lnTo>
                  <a:lnTo>
                    <a:pt x="397" y="193"/>
                  </a:lnTo>
                  <a:lnTo>
                    <a:pt x="310" y="198"/>
                  </a:lnTo>
                  <a:lnTo>
                    <a:pt x="291" y="208"/>
                  </a:lnTo>
                  <a:lnTo>
                    <a:pt x="229" y="167"/>
                  </a:lnTo>
                  <a:lnTo>
                    <a:pt x="187" y="113"/>
                  </a:lnTo>
                  <a:lnTo>
                    <a:pt x="102" y="49"/>
                  </a:lnTo>
                  <a:lnTo>
                    <a:pt x="0" y="0"/>
                  </a:lnTo>
                  <a:lnTo>
                    <a:pt x="5" y="16"/>
                  </a:lnTo>
                  <a:lnTo>
                    <a:pt x="47" y="6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gray">
            <a:xfrm>
              <a:off x="577" y="2234"/>
              <a:ext cx="350" cy="243"/>
            </a:xfrm>
            <a:custGeom>
              <a:avLst/>
              <a:gdLst>
                <a:gd name="T0" fmla="*/ 64 w 341"/>
                <a:gd name="T1" fmla="*/ 224 h 253"/>
                <a:gd name="T2" fmla="*/ 102 w 341"/>
                <a:gd name="T3" fmla="*/ 222 h 253"/>
                <a:gd name="T4" fmla="*/ 126 w 341"/>
                <a:gd name="T5" fmla="*/ 243 h 253"/>
                <a:gd name="T6" fmla="*/ 298 w 341"/>
                <a:gd name="T7" fmla="*/ 253 h 253"/>
                <a:gd name="T8" fmla="*/ 341 w 341"/>
                <a:gd name="T9" fmla="*/ 59 h 253"/>
                <a:gd name="T10" fmla="*/ 298 w 341"/>
                <a:gd name="T11" fmla="*/ 52 h 253"/>
                <a:gd name="T12" fmla="*/ 137 w 341"/>
                <a:gd name="T13" fmla="*/ 2 h 253"/>
                <a:gd name="T14" fmla="*/ 119 w 341"/>
                <a:gd name="T15" fmla="*/ 0 h 253"/>
                <a:gd name="T16" fmla="*/ 119 w 341"/>
                <a:gd name="T17" fmla="*/ 61 h 253"/>
                <a:gd name="T18" fmla="*/ 90 w 341"/>
                <a:gd name="T19" fmla="*/ 104 h 253"/>
                <a:gd name="T20" fmla="*/ 55 w 341"/>
                <a:gd name="T21" fmla="*/ 113 h 253"/>
                <a:gd name="T22" fmla="*/ 85 w 341"/>
                <a:gd name="T23" fmla="*/ 78 h 253"/>
                <a:gd name="T24" fmla="*/ 71 w 341"/>
                <a:gd name="T25" fmla="*/ 47 h 253"/>
                <a:gd name="T26" fmla="*/ 15 w 341"/>
                <a:gd name="T27" fmla="*/ 26 h 253"/>
                <a:gd name="T28" fmla="*/ 12 w 341"/>
                <a:gd name="T29" fmla="*/ 118 h 253"/>
                <a:gd name="T30" fmla="*/ 0 w 341"/>
                <a:gd name="T31" fmla="*/ 161 h 253"/>
                <a:gd name="T32" fmla="*/ 0 w 341"/>
                <a:gd name="T33" fmla="*/ 163 h 253"/>
                <a:gd name="T34" fmla="*/ 43 w 341"/>
                <a:gd name="T35" fmla="*/ 177 h 253"/>
                <a:gd name="T36" fmla="*/ 64 w 341"/>
                <a:gd name="T37" fmla="*/ 224 h 2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41"/>
                <a:gd name="T58" fmla="*/ 0 h 253"/>
                <a:gd name="T59" fmla="*/ 341 w 341"/>
                <a:gd name="T60" fmla="*/ 253 h 2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41" h="253">
                  <a:moveTo>
                    <a:pt x="64" y="224"/>
                  </a:moveTo>
                  <a:lnTo>
                    <a:pt x="102" y="222"/>
                  </a:lnTo>
                  <a:lnTo>
                    <a:pt x="126" y="243"/>
                  </a:lnTo>
                  <a:lnTo>
                    <a:pt x="298" y="253"/>
                  </a:lnTo>
                  <a:lnTo>
                    <a:pt x="341" y="59"/>
                  </a:lnTo>
                  <a:lnTo>
                    <a:pt x="298" y="52"/>
                  </a:lnTo>
                  <a:lnTo>
                    <a:pt x="137" y="2"/>
                  </a:lnTo>
                  <a:lnTo>
                    <a:pt x="119" y="0"/>
                  </a:lnTo>
                  <a:lnTo>
                    <a:pt x="119" y="61"/>
                  </a:lnTo>
                  <a:lnTo>
                    <a:pt x="90" y="104"/>
                  </a:lnTo>
                  <a:lnTo>
                    <a:pt x="55" y="113"/>
                  </a:lnTo>
                  <a:lnTo>
                    <a:pt x="85" y="78"/>
                  </a:lnTo>
                  <a:lnTo>
                    <a:pt x="71" y="47"/>
                  </a:lnTo>
                  <a:lnTo>
                    <a:pt x="15" y="26"/>
                  </a:lnTo>
                  <a:lnTo>
                    <a:pt x="12" y="118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43" y="177"/>
                  </a:lnTo>
                  <a:lnTo>
                    <a:pt x="64" y="2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gray">
            <a:xfrm>
              <a:off x="489" y="2391"/>
              <a:ext cx="399" cy="336"/>
            </a:xfrm>
            <a:custGeom>
              <a:avLst/>
              <a:gdLst>
                <a:gd name="T0" fmla="*/ 333 w 388"/>
                <a:gd name="T1" fmla="*/ 281 h 350"/>
                <a:gd name="T2" fmla="*/ 355 w 388"/>
                <a:gd name="T3" fmla="*/ 229 h 350"/>
                <a:gd name="T4" fmla="*/ 359 w 388"/>
                <a:gd name="T5" fmla="*/ 173 h 350"/>
                <a:gd name="T6" fmla="*/ 388 w 388"/>
                <a:gd name="T7" fmla="*/ 144 h 350"/>
                <a:gd name="T8" fmla="*/ 376 w 388"/>
                <a:gd name="T9" fmla="*/ 90 h 350"/>
                <a:gd name="T10" fmla="*/ 211 w 388"/>
                <a:gd name="T11" fmla="*/ 80 h 350"/>
                <a:gd name="T12" fmla="*/ 187 w 388"/>
                <a:gd name="T13" fmla="*/ 59 h 350"/>
                <a:gd name="T14" fmla="*/ 149 w 388"/>
                <a:gd name="T15" fmla="*/ 61 h 350"/>
                <a:gd name="T16" fmla="*/ 128 w 388"/>
                <a:gd name="T17" fmla="*/ 14 h 350"/>
                <a:gd name="T18" fmla="*/ 85 w 388"/>
                <a:gd name="T19" fmla="*/ 0 h 350"/>
                <a:gd name="T20" fmla="*/ 38 w 388"/>
                <a:gd name="T21" fmla="*/ 118 h 350"/>
                <a:gd name="T22" fmla="*/ 38 w 388"/>
                <a:gd name="T23" fmla="*/ 149 h 350"/>
                <a:gd name="T24" fmla="*/ 7 w 388"/>
                <a:gd name="T25" fmla="*/ 182 h 350"/>
                <a:gd name="T26" fmla="*/ 3 w 388"/>
                <a:gd name="T27" fmla="*/ 274 h 350"/>
                <a:gd name="T28" fmla="*/ 0 w 388"/>
                <a:gd name="T29" fmla="*/ 279 h 350"/>
                <a:gd name="T30" fmla="*/ 324 w 388"/>
                <a:gd name="T31" fmla="*/ 350 h 350"/>
                <a:gd name="T32" fmla="*/ 333 w 388"/>
                <a:gd name="T33" fmla="*/ 281 h 3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88"/>
                <a:gd name="T52" fmla="*/ 0 h 350"/>
                <a:gd name="T53" fmla="*/ 388 w 388"/>
                <a:gd name="T54" fmla="*/ 350 h 3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88" h="350">
                  <a:moveTo>
                    <a:pt x="333" y="281"/>
                  </a:moveTo>
                  <a:lnTo>
                    <a:pt x="355" y="229"/>
                  </a:lnTo>
                  <a:lnTo>
                    <a:pt x="359" y="173"/>
                  </a:lnTo>
                  <a:lnTo>
                    <a:pt x="388" y="144"/>
                  </a:lnTo>
                  <a:lnTo>
                    <a:pt x="376" y="90"/>
                  </a:lnTo>
                  <a:lnTo>
                    <a:pt x="211" y="80"/>
                  </a:lnTo>
                  <a:lnTo>
                    <a:pt x="187" y="59"/>
                  </a:lnTo>
                  <a:lnTo>
                    <a:pt x="149" y="61"/>
                  </a:lnTo>
                  <a:lnTo>
                    <a:pt x="128" y="14"/>
                  </a:lnTo>
                  <a:lnTo>
                    <a:pt x="85" y="0"/>
                  </a:lnTo>
                  <a:lnTo>
                    <a:pt x="38" y="118"/>
                  </a:lnTo>
                  <a:lnTo>
                    <a:pt x="38" y="149"/>
                  </a:lnTo>
                  <a:lnTo>
                    <a:pt x="7" y="182"/>
                  </a:lnTo>
                  <a:lnTo>
                    <a:pt x="3" y="274"/>
                  </a:lnTo>
                  <a:lnTo>
                    <a:pt x="0" y="279"/>
                  </a:lnTo>
                  <a:lnTo>
                    <a:pt x="324" y="350"/>
                  </a:lnTo>
                  <a:lnTo>
                    <a:pt x="333" y="28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gray">
            <a:xfrm>
              <a:off x="441" y="2659"/>
              <a:ext cx="428" cy="703"/>
            </a:xfrm>
            <a:custGeom>
              <a:avLst/>
              <a:gdLst>
                <a:gd name="T0" fmla="*/ 380 w 416"/>
                <a:gd name="T1" fmla="*/ 682 h 732"/>
                <a:gd name="T2" fmla="*/ 406 w 416"/>
                <a:gd name="T3" fmla="*/ 664 h 732"/>
                <a:gd name="T4" fmla="*/ 399 w 416"/>
                <a:gd name="T5" fmla="*/ 626 h 732"/>
                <a:gd name="T6" fmla="*/ 416 w 416"/>
                <a:gd name="T7" fmla="*/ 616 h 732"/>
                <a:gd name="T8" fmla="*/ 416 w 416"/>
                <a:gd name="T9" fmla="*/ 557 h 732"/>
                <a:gd name="T10" fmla="*/ 189 w 416"/>
                <a:gd name="T11" fmla="*/ 243 h 732"/>
                <a:gd name="T12" fmla="*/ 236 w 416"/>
                <a:gd name="T13" fmla="*/ 40 h 732"/>
                <a:gd name="T14" fmla="*/ 47 w 416"/>
                <a:gd name="T15" fmla="*/ 0 h 732"/>
                <a:gd name="T16" fmla="*/ 14 w 416"/>
                <a:gd name="T17" fmla="*/ 82 h 732"/>
                <a:gd name="T18" fmla="*/ 0 w 416"/>
                <a:gd name="T19" fmla="*/ 139 h 732"/>
                <a:gd name="T20" fmla="*/ 19 w 416"/>
                <a:gd name="T21" fmla="*/ 227 h 732"/>
                <a:gd name="T22" fmla="*/ 45 w 416"/>
                <a:gd name="T23" fmla="*/ 286 h 732"/>
                <a:gd name="T24" fmla="*/ 73 w 416"/>
                <a:gd name="T25" fmla="*/ 267 h 732"/>
                <a:gd name="T26" fmla="*/ 85 w 416"/>
                <a:gd name="T27" fmla="*/ 283 h 732"/>
                <a:gd name="T28" fmla="*/ 52 w 416"/>
                <a:gd name="T29" fmla="*/ 319 h 732"/>
                <a:gd name="T30" fmla="*/ 62 w 416"/>
                <a:gd name="T31" fmla="*/ 368 h 732"/>
                <a:gd name="T32" fmla="*/ 85 w 416"/>
                <a:gd name="T33" fmla="*/ 371 h 732"/>
                <a:gd name="T34" fmla="*/ 80 w 416"/>
                <a:gd name="T35" fmla="*/ 404 h 732"/>
                <a:gd name="T36" fmla="*/ 118 w 416"/>
                <a:gd name="T37" fmla="*/ 498 h 732"/>
                <a:gd name="T38" fmla="*/ 99 w 416"/>
                <a:gd name="T39" fmla="*/ 522 h 732"/>
                <a:gd name="T40" fmla="*/ 116 w 416"/>
                <a:gd name="T41" fmla="*/ 560 h 732"/>
                <a:gd name="T42" fmla="*/ 154 w 416"/>
                <a:gd name="T43" fmla="*/ 564 h 732"/>
                <a:gd name="T44" fmla="*/ 236 w 416"/>
                <a:gd name="T45" fmla="*/ 631 h 732"/>
                <a:gd name="T46" fmla="*/ 260 w 416"/>
                <a:gd name="T47" fmla="*/ 706 h 732"/>
                <a:gd name="T48" fmla="*/ 262 w 416"/>
                <a:gd name="T49" fmla="*/ 720 h 732"/>
                <a:gd name="T50" fmla="*/ 369 w 416"/>
                <a:gd name="T51" fmla="*/ 725 h 732"/>
                <a:gd name="T52" fmla="*/ 383 w 416"/>
                <a:gd name="T53" fmla="*/ 732 h 732"/>
                <a:gd name="T54" fmla="*/ 406 w 416"/>
                <a:gd name="T55" fmla="*/ 699 h 732"/>
                <a:gd name="T56" fmla="*/ 380 w 416"/>
                <a:gd name="T57" fmla="*/ 682 h 73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6"/>
                <a:gd name="T88" fmla="*/ 0 h 732"/>
                <a:gd name="T89" fmla="*/ 416 w 416"/>
                <a:gd name="T90" fmla="*/ 732 h 73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6" h="732">
                  <a:moveTo>
                    <a:pt x="380" y="682"/>
                  </a:moveTo>
                  <a:lnTo>
                    <a:pt x="406" y="664"/>
                  </a:lnTo>
                  <a:lnTo>
                    <a:pt x="399" y="626"/>
                  </a:lnTo>
                  <a:lnTo>
                    <a:pt x="416" y="616"/>
                  </a:lnTo>
                  <a:lnTo>
                    <a:pt x="416" y="557"/>
                  </a:lnTo>
                  <a:lnTo>
                    <a:pt x="189" y="243"/>
                  </a:lnTo>
                  <a:lnTo>
                    <a:pt x="236" y="40"/>
                  </a:lnTo>
                  <a:lnTo>
                    <a:pt x="47" y="0"/>
                  </a:lnTo>
                  <a:lnTo>
                    <a:pt x="14" y="82"/>
                  </a:lnTo>
                  <a:lnTo>
                    <a:pt x="0" y="139"/>
                  </a:lnTo>
                  <a:lnTo>
                    <a:pt x="19" y="227"/>
                  </a:lnTo>
                  <a:lnTo>
                    <a:pt x="45" y="286"/>
                  </a:lnTo>
                  <a:lnTo>
                    <a:pt x="73" y="267"/>
                  </a:lnTo>
                  <a:lnTo>
                    <a:pt x="85" y="283"/>
                  </a:lnTo>
                  <a:lnTo>
                    <a:pt x="52" y="319"/>
                  </a:lnTo>
                  <a:lnTo>
                    <a:pt x="62" y="368"/>
                  </a:lnTo>
                  <a:lnTo>
                    <a:pt x="85" y="371"/>
                  </a:lnTo>
                  <a:lnTo>
                    <a:pt x="80" y="404"/>
                  </a:lnTo>
                  <a:lnTo>
                    <a:pt x="118" y="498"/>
                  </a:lnTo>
                  <a:lnTo>
                    <a:pt x="99" y="522"/>
                  </a:lnTo>
                  <a:lnTo>
                    <a:pt x="116" y="560"/>
                  </a:lnTo>
                  <a:lnTo>
                    <a:pt x="154" y="564"/>
                  </a:lnTo>
                  <a:lnTo>
                    <a:pt x="236" y="631"/>
                  </a:lnTo>
                  <a:lnTo>
                    <a:pt x="260" y="706"/>
                  </a:lnTo>
                  <a:lnTo>
                    <a:pt x="262" y="720"/>
                  </a:lnTo>
                  <a:lnTo>
                    <a:pt x="369" y="725"/>
                  </a:lnTo>
                  <a:lnTo>
                    <a:pt x="383" y="732"/>
                  </a:lnTo>
                  <a:lnTo>
                    <a:pt x="406" y="699"/>
                  </a:lnTo>
                  <a:lnTo>
                    <a:pt x="380" y="68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gray">
            <a:xfrm>
              <a:off x="636" y="2697"/>
              <a:ext cx="324" cy="495"/>
            </a:xfrm>
            <a:custGeom>
              <a:avLst/>
              <a:gdLst>
                <a:gd name="T0" fmla="*/ 250 w 317"/>
                <a:gd name="T1" fmla="*/ 454 h 515"/>
                <a:gd name="T2" fmla="*/ 317 w 317"/>
                <a:gd name="T3" fmla="*/ 66 h 515"/>
                <a:gd name="T4" fmla="*/ 182 w 317"/>
                <a:gd name="T5" fmla="*/ 24 h 515"/>
                <a:gd name="T6" fmla="*/ 182 w 317"/>
                <a:gd name="T7" fmla="*/ 31 h 515"/>
                <a:gd name="T8" fmla="*/ 47 w 317"/>
                <a:gd name="T9" fmla="*/ 0 h 515"/>
                <a:gd name="T10" fmla="*/ 0 w 317"/>
                <a:gd name="T11" fmla="*/ 203 h 515"/>
                <a:gd name="T12" fmla="*/ 224 w 317"/>
                <a:gd name="T13" fmla="*/ 515 h 515"/>
                <a:gd name="T14" fmla="*/ 224 w 317"/>
                <a:gd name="T15" fmla="*/ 454 h 515"/>
                <a:gd name="T16" fmla="*/ 250 w 317"/>
                <a:gd name="T17" fmla="*/ 454 h 5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7"/>
                <a:gd name="T28" fmla="*/ 0 h 515"/>
                <a:gd name="T29" fmla="*/ 317 w 317"/>
                <a:gd name="T30" fmla="*/ 515 h 5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7" h="515">
                  <a:moveTo>
                    <a:pt x="250" y="454"/>
                  </a:moveTo>
                  <a:lnTo>
                    <a:pt x="317" y="66"/>
                  </a:lnTo>
                  <a:lnTo>
                    <a:pt x="182" y="24"/>
                  </a:lnTo>
                  <a:lnTo>
                    <a:pt x="182" y="31"/>
                  </a:lnTo>
                  <a:lnTo>
                    <a:pt x="47" y="0"/>
                  </a:lnTo>
                  <a:lnTo>
                    <a:pt x="0" y="203"/>
                  </a:lnTo>
                  <a:lnTo>
                    <a:pt x="224" y="515"/>
                  </a:lnTo>
                  <a:lnTo>
                    <a:pt x="224" y="454"/>
                  </a:lnTo>
                  <a:lnTo>
                    <a:pt x="250" y="45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gray">
            <a:xfrm>
              <a:off x="822" y="2290"/>
              <a:ext cx="308" cy="496"/>
            </a:xfrm>
            <a:custGeom>
              <a:avLst/>
              <a:gdLst>
                <a:gd name="T0" fmla="*/ 300 w 300"/>
                <a:gd name="T1" fmla="*/ 324 h 515"/>
                <a:gd name="T2" fmla="*/ 267 w 300"/>
                <a:gd name="T3" fmla="*/ 338 h 515"/>
                <a:gd name="T4" fmla="*/ 227 w 300"/>
                <a:gd name="T5" fmla="*/ 317 h 515"/>
                <a:gd name="T6" fmla="*/ 205 w 300"/>
                <a:gd name="T7" fmla="*/ 314 h 515"/>
                <a:gd name="T8" fmla="*/ 205 w 300"/>
                <a:gd name="T9" fmla="*/ 288 h 515"/>
                <a:gd name="T10" fmla="*/ 187 w 300"/>
                <a:gd name="T11" fmla="*/ 253 h 515"/>
                <a:gd name="T12" fmla="*/ 163 w 300"/>
                <a:gd name="T13" fmla="*/ 258 h 515"/>
                <a:gd name="T14" fmla="*/ 154 w 300"/>
                <a:gd name="T15" fmla="*/ 232 h 515"/>
                <a:gd name="T16" fmla="*/ 172 w 300"/>
                <a:gd name="T17" fmla="*/ 220 h 515"/>
                <a:gd name="T18" fmla="*/ 172 w 300"/>
                <a:gd name="T19" fmla="*/ 184 h 515"/>
                <a:gd name="T20" fmla="*/ 149 w 300"/>
                <a:gd name="T21" fmla="*/ 182 h 515"/>
                <a:gd name="T22" fmla="*/ 132 w 300"/>
                <a:gd name="T23" fmla="*/ 135 h 515"/>
                <a:gd name="T24" fmla="*/ 139 w 300"/>
                <a:gd name="T25" fmla="*/ 69 h 515"/>
                <a:gd name="T26" fmla="*/ 146 w 300"/>
                <a:gd name="T27" fmla="*/ 10 h 515"/>
                <a:gd name="T28" fmla="*/ 102 w 300"/>
                <a:gd name="T29" fmla="*/ 0 h 515"/>
                <a:gd name="T30" fmla="*/ 59 w 300"/>
                <a:gd name="T31" fmla="*/ 194 h 515"/>
                <a:gd name="T32" fmla="*/ 52 w 300"/>
                <a:gd name="T33" fmla="*/ 194 h 515"/>
                <a:gd name="T34" fmla="*/ 64 w 300"/>
                <a:gd name="T35" fmla="*/ 248 h 515"/>
                <a:gd name="T36" fmla="*/ 35 w 300"/>
                <a:gd name="T37" fmla="*/ 277 h 515"/>
                <a:gd name="T38" fmla="*/ 31 w 300"/>
                <a:gd name="T39" fmla="*/ 333 h 515"/>
                <a:gd name="T40" fmla="*/ 9 w 300"/>
                <a:gd name="T41" fmla="*/ 385 h 515"/>
                <a:gd name="T42" fmla="*/ 0 w 300"/>
                <a:gd name="T43" fmla="*/ 447 h 515"/>
                <a:gd name="T44" fmla="*/ 135 w 300"/>
                <a:gd name="T45" fmla="*/ 489 h 515"/>
                <a:gd name="T46" fmla="*/ 135 w 300"/>
                <a:gd name="T47" fmla="*/ 496 h 515"/>
                <a:gd name="T48" fmla="*/ 276 w 300"/>
                <a:gd name="T49" fmla="*/ 515 h 515"/>
                <a:gd name="T50" fmla="*/ 300 w 300"/>
                <a:gd name="T51" fmla="*/ 324 h 51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00"/>
                <a:gd name="T79" fmla="*/ 0 h 515"/>
                <a:gd name="T80" fmla="*/ 300 w 300"/>
                <a:gd name="T81" fmla="*/ 515 h 515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00" h="515">
                  <a:moveTo>
                    <a:pt x="300" y="324"/>
                  </a:moveTo>
                  <a:lnTo>
                    <a:pt x="267" y="338"/>
                  </a:lnTo>
                  <a:lnTo>
                    <a:pt x="227" y="317"/>
                  </a:lnTo>
                  <a:lnTo>
                    <a:pt x="205" y="314"/>
                  </a:lnTo>
                  <a:lnTo>
                    <a:pt x="205" y="288"/>
                  </a:lnTo>
                  <a:lnTo>
                    <a:pt x="187" y="253"/>
                  </a:lnTo>
                  <a:lnTo>
                    <a:pt x="163" y="258"/>
                  </a:lnTo>
                  <a:lnTo>
                    <a:pt x="154" y="232"/>
                  </a:lnTo>
                  <a:lnTo>
                    <a:pt x="172" y="220"/>
                  </a:lnTo>
                  <a:lnTo>
                    <a:pt x="172" y="184"/>
                  </a:lnTo>
                  <a:lnTo>
                    <a:pt x="149" y="182"/>
                  </a:lnTo>
                  <a:lnTo>
                    <a:pt x="132" y="135"/>
                  </a:lnTo>
                  <a:lnTo>
                    <a:pt x="139" y="69"/>
                  </a:lnTo>
                  <a:lnTo>
                    <a:pt x="146" y="10"/>
                  </a:lnTo>
                  <a:lnTo>
                    <a:pt x="102" y="0"/>
                  </a:lnTo>
                  <a:lnTo>
                    <a:pt x="59" y="194"/>
                  </a:lnTo>
                  <a:lnTo>
                    <a:pt x="52" y="194"/>
                  </a:lnTo>
                  <a:lnTo>
                    <a:pt x="64" y="248"/>
                  </a:lnTo>
                  <a:lnTo>
                    <a:pt x="35" y="277"/>
                  </a:lnTo>
                  <a:lnTo>
                    <a:pt x="31" y="333"/>
                  </a:lnTo>
                  <a:lnTo>
                    <a:pt x="9" y="385"/>
                  </a:lnTo>
                  <a:lnTo>
                    <a:pt x="0" y="447"/>
                  </a:lnTo>
                  <a:lnTo>
                    <a:pt x="135" y="489"/>
                  </a:lnTo>
                  <a:lnTo>
                    <a:pt x="135" y="496"/>
                  </a:lnTo>
                  <a:lnTo>
                    <a:pt x="276" y="515"/>
                  </a:lnTo>
                  <a:lnTo>
                    <a:pt x="300" y="32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gray">
            <a:xfrm>
              <a:off x="958" y="2300"/>
              <a:ext cx="514" cy="320"/>
            </a:xfrm>
            <a:custGeom>
              <a:avLst/>
              <a:gdLst>
                <a:gd name="T0" fmla="*/ 489 w 501"/>
                <a:gd name="T1" fmla="*/ 333 h 333"/>
                <a:gd name="T2" fmla="*/ 501 w 501"/>
                <a:gd name="T3" fmla="*/ 47 h 333"/>
                <a:gd name="T4" fmla="*/ 331 w 501"/>
                <a:gd name="T5" fmla="*/ 44 h 333"/>
                <a:gd name="T6" fmla="*/ 236 w 501"/>
                <a:gd name="T7" fmla="*/ 21 h 333"/>
                <a:gd name="T8" fmla="*/ 121 w 501"/>
                <a:gd name="T9" fmla="*/ 18 h 333"/>
                <a:gd name="T10" fmla="*/ 19 w 501"/>
                <a:gd name="T11" fmla="*/ 0 h 333"/>
                <a:gd name="T12" fmla="*/ 14 w 501"/>
                <a:gd name="T13" fmla="*/ 0 h 333"/>
                <a:gd name="T14" fmla="*/ 7 w 501"/>
                <a:gd name="T15" fmla="*/ 59 h 333"/>
                <a:gd name="T16" fmla="*/ 0 w 501"/>
                <a:gd name="T17" fmla="*/ 125 h 333"/>
                <a:gd name="T18" fmla="*/ 17 w 501"/>
                <a:gd name="T19" fmla="*/ 172 h 333"/>
                <a:gd name="T20" fmla="*/ 40 w 501"/>
                <a:gd name="T21" fmla="*/ 174 h 333"/>
                <a:gd name="T22" fmla="*/ 40 w 501"/>
                <a:gd name="T23" fmla="*/ 210 h 333"/>
                <a:gd name="T24" fmla="*/ 22 w 501"/>
                <a:gd name="T25" fmla="*/ 222 h 333"/>
                <a:gd name="T26" fmla="*/ 31 w 501"/>
                <a:gd name="T27" fmla="*/ 248 h 333"/>
                <a:gd name="T28" fmla="*/ 55 w 501"/>
                <a:gd name="T29" fmla="*/ 243 h 333"/>
                <a:gd name="T30" fmla="*/ 73 w 501"/>
                <a:gd name="T31" fmla="*/ 278 h 333"/>
                <a:gd name="T32" fmla="*/ 73 w 501"/>
                <a:gd name="T33" fmla="*/ 304 h 333"/>
                <a:gd name="T34" fmla="*/ 95 w 501"/>
                <a:gd name="T35" fmla="*/ 307 h 333"/>
                <a:gd name="T36" fmla="*/ 135 w 501"/>
                <a:gd name="T37" fmla="*/ 328 h 333"/>
                <a:gd name="T38" fmla="*/ 163 w 501"/>
                <a:gd name="T39" fmla="*/ 316 h 333"/>
                <a:gd name="T40" fmla="*/ 175 w 501"/>
                <a:gd name="T41" fmla="*/ 302 h 333"/>
                <a:gd name="T42" fmla="*/ 489 w 501"/>
                <a:gd name="T43" fmla="*/ 333 h 3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501"/>
                <a:gd name="T67" fmla="*/ 0 h 333"/>
                <a:gd name="T68" fmla="*/ 501 w 501"/>
                <a:gd name="T69" fmla="*/ 333 h 3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501" h="333">
                  <a:moveTo>
                    <a:pt x="489" y="333"/>
                  </a:moveTo>
                  <a:lnTo>
                    <a:pt x="501" y="47"/>
                  </a:lnTo>
                  <a:lnTo>
                    <a:pt x="331" y="44"/>
                  </a:lnTo>
                  <a:lnTo>
                    <a:pt x="236" y="21"/>
                  </a:lnTo>
                  <a:lnTo>
                    <a:pt x="121" y="18"/>
                  </a:lnTo>
                  <a:lnTo>
                    <a:pt x="19" y="0"/>
                  </a:lnTo>
                  <a:lnTo>
                    <a:pt x="14" y="0"/>
                  </a:lnTo>
                  <a:lnTo>
                    <a:pt x="7" y="59"/>
                  </a:lnTo>
                  <a:lnTo>
                    <a:pt x="0" y="125"/>
                  </a:lnTo>
                  <a:lnTo>
                    <a:pt x="17" y="172"/>
                  </a:lnTo>
                  <a:lnTo>
                    <a:pt x="40" y="174"/>
                  </a:lnTo>
                  <a:lnTo>
                    <a:pt x="40" y="210"/>
                  </a:lnTo>
                  <a:lnTo>
                    <a:pt x="22" y="222"/>
                  </a:lnTo>
                  <a:lnTo>
                    <a:pt x="31" y="248"/>
                  </a:lnTo>
                  <a:lnTo>
                    <a:pt x="55" y="243"/>
                  </a:lnTo>
                  <a:lnTo>
                    <a:pt x="73" y="278"/>
                  </a:lnTo>
                  <a:lnTo>
                    <a:pt x="73" y="304"/>
                  </a:lnTo>
                  <a:lnTo>
                    <a:pt x="95" y="307"/>
                  </a:lnTo>
                  <a:lnTo>
                    <a:pt x="135" y="328"/>
                  </a:lnTo>
                  <a:lnTo>
                    <a:pt x="163" y="316"/>
                  </a:lnTo>
                  <a:lnTo>
                    <a:pt x="175" y="302"/>
                  </a:lnTo>
                  <a:lnTo>
                    <a:pt x="489" y="33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gray">
            <a:xfrm>
              <a:off x="1091" y="2591"/>
              <a:ext cx="368" cy="274"/>
            </a:xfrm>
            <a:custGeom>
              <a:avLst/>
              <a:gdLst>
                <a:gd name="T0" fmla="*/ 99 w 359"/>
                <a:gd name="T1" fmla="*/ 274 h 286"/>
                <a:gd name="T2" fmla="*/ 338 w 359"/>
                <a:gd name="T3" fmla="*/ 286 h 286"/>
                <a:gd name="T4" fmla="*/ 355 w 359"/>
                <a:gd name="T5" fmla="*/ 239 h 286"/>
                <a:gd name="T6" fmla="*/ 359 w 359"/>
                <a:gd name="T7" fmla="*/ 31 h 286"/>
                <a:gd name="T8" fmla="*/ 45 w 359"/>
                <a:gd name="T9" fmla="*/ 0 h 286"/>
                <a:gd name="T10" fmla="*/ 33 w 359"/>
                <a:gd name="T11" fmla="*/ 14 h 286"/>
                <a:gd name="T12" fmla="*/ 38 w 359"/>
                <a:gd name="T13" fmla="*/ 12 h 286"/>
                <a:gd name="T14" fmla="*/ 14 w 359"/>
                <a:gd name="T15" fmla="*/ 203 h 286"/>
                <a:gd name="T16" fmla="*/ 5 w 359"/>
                <a:gd name="T17" fmla="*/ 201 h 286"/>
                <a:gd name="T18" fmla="*/ 0 w 359"/>
                <a:gd name="T19" fmla="*/ 255 h 286"/>
                <a:gd name="T20" fmla="*/ 99 w 359"/>
                <a:gd name="T21" fmla="*/ 274 h 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59"/>
                <a:gd name="T34" fmla="*/ 0 h 286"/>
                <a:gd name="T35" fmla="*/ 359 w 359"/>
                <a:gd name="T36" fmla="*/ 286 h 28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59" h="286">
                  <a:moveTo>
                    <a:pt x="99" y="274"/>
                  </a:moveTo>
                  <a:lnTo>
                    <a:pt x="338" y="286"/>
                  </a:lnTo>
                  <a:lnTo>
                    <a:pt x="355" y="239"/>
                  </a:lnTo>
                  <a:lnTo>
                    <a:pt x="359" y="31"/>
                  </a:lnTo>
                  <a:lnTo>
                    <a:pt x="45" y="0"/>
                  </a:lnTo>
                  <a:lnTo>
                    <a:pt x="33" y="14"/>
                  </a:lnTo>
                  <a:lnTo>
                    <a:pt x="38" y="12"/>
                  </a:lnTo>
                  <a:lnTo>
                    <a:pt x="14" y="203"/>
                  </a:lnTo>
                  <a:lnTo>
                    <a:pt x="5" y="201"/>
                  </a:lnTo>
                  <a:lnTo>
                    <a:pt x="0" y="255"/>
                  </a:lnTo>
                  <a:lnTo>
                    <a:pt x="99" y="27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gray">
            <a:xfrm>
              <a:off x="831" y="3072"/>
              <a:ext cx="344" cy="406"/>
            </a:xfrm>
            <a:custGeom>
              <a:avLst/>
              <a:gdLst>
                <a:gd name="T0" fmla="*/ 97 w 334"/>
                <a:gd name="T1" fmla="*/ 9 h 423"/>
                <a:gd name="T2" fmla="*/ 71 w 334"/>
                <a:gd name="T3" fmla="*/ 0 h 423"/>
                <a:gd name="T4" fmla="*/ 59 w 334"/>
                <a:gd name="T5" fmla="*/ 64 h 423"/>
                <a:gd name="T6" fmla="*/ 33 w 334"/>
                <a:gd name="T7" fmla="*/ 64 h 423"/>
                <a:gd name="T8" fmla="*/ 33 w 334"/>
                <a:gd name="T9" fmla="*/ 125 h 423"/>
                <a:gd name="T10" fmla="*/ 36 w 334"/>
                <a:gd name="T11" fmla="*/ 127 h 423"/>
                <a:gd name="T12" fmla="*/ 36 w 334"/>
                <a:gd name="T13" fmla="*/ 186 h 423"/>
                <a:gd name="T14" fmla="*/ 19 w 334"/>
                <a:gd name="T15" fmla="*/ 196 h 423"/>
                <a:gd name="T16" fmla="*/ 26 w 334"/>
                <a:gd name="T17" fmla="*/ 234 h 423"/>
                <a:gd name="T18" fmla="*/ 0 w 334"/>
                <a:gd name="T19" fmla="*/ 252 h 423"/>
                <a:gd name="T20" fmla="*/ 26 w 334"/>
                <a:gd name="T21" fmla="*/ 269 h 423"/>
                <a:gd name="T22" fmla="*/ 3 w 334"/>
                <a:gd name="T23" fmla="*/ 302 h 423"/>
                <a:gd name="T24" fmla="*/ 187 w 334"/>
                <a:gd name="T25" fmla="*/ 411 h 423"/>
                <a:gd name="T26" fmla="*/ 239 w 334"/>
                <a:gd name="T27" fmla="*/ 413 h 423"/>
                <a:gd name="T28" fmla="*/ 303 w 334"/>
                <a:gd name="T29" fmla="*/ 423 h 423"/>
                <a:gd name="T30" fmla="*/ 334 w 334"/>
                <a:gd name="T31" fmla="*/ 28 h 423"/>
                <a:gd name="T32" fmla="*/ 97 w 334"/>
                <a:gd name="T33" fmla="*/ 9 h 42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34"/>
                <a:gd name="T52" fmla="*/ 0 h 423"/>
                <a:gd name="T53" fmla="*/ 334 w 334"/>
                <a:gd name="T54" fmla="*/ 423 h 42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34" h="423">
                  <a:moveTo>
                    <a:pt x="97" y="9"/>
                  </a:moveTo>
                  <a:lnTo>
                    <a:pt x="71" y="0"/>
                  </a:lnTo>
                  <a:lnTo>
                    <a:pt x="59" y="64"/>
                  </a:lnTo>
                  <a:lnTo>
                    <a:pt x="33" y="64"/>
                  </a:lnTo>
                  <a:lnTo>
                    <a:pt x="33" y="125"/>
                  </a:lnTo>
                  <a:lnTo>
                    <a:pt x="36" y="127"/>
                  </a:lnTo>
                  <a:lnTo>
                    <a:pt x="36" y="186"/>
                  </a:lnTo>
                  <a:lnTo>
                    <a:pt x="19" y="196"/>
                  </a:lnTo>
                  <a:lnTo>
                    <a:pt x="26" y="234"/>
                  </a:lnTo>
                  <a:lnTo>
                    <a:pt x="0" y="252"/>
                  </a:lnTo>
                  <a:lnTo>
                    <a:pt x="26" y="269"/>
                  </a:lnTo>
                  <a:lnTo>
                    <a:pt x="3" y="302"/>
                  </a:lnTo>
                  <a:lnTo>
                    <a:pt x="187" y="411"/>
                  </a:lnTo>
                  <a:lnTo>
                    <a:pt x="239" y="413"/>
                  </a:lnTo>
                  <a:lnTo>
                    <a:pt x="303" y="423"/>
                  </a:lnTo>
                  <a:lnTo>
                    <a:pt x="334" y="28"/>
                  </a:lnTo>
                  <a:lnTo>
                    <a:pt x="97" y="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gray">
            <a:xfrm>
              <a:off x="1143" y="3099"/>
              <a:ext cx="361" cy="383"/>
            </a:xfrm>
            <a:custGeom>
              <a:avLst/>
              <a:gdLst>
                <a:gd name="T0" fmla="*/ 31 w 352"/>
                <a:gd name="T1" fmla="*/ 0 h 399"/>
                <a:gd name="T2" fmla="*/ 0 w 352"/>
                <a:gd name="T3" fmla="*/ 395 h 399"/>
                <a:gd name="T4" fmla="*/ 40 w 352"/>
                <a:gd name="T5" fmla="*/ 399 h 399"/>
                <a:gd name="T6" fmla="*/ 59 w 352"/>
                <a:gd name="T7" fmla="*/ 364 h 399"/>
                <a:gd name="T8" fmla="*/ 149 w 352"/>
                <a:gd name="T9" fmla="*/ 361 h 399"/>
                <a:gd name="T10" fmla="*/ 151 w 352"/>
                <a:gd name="T11" fmla="*/ 364 h 399"/>
                <a:gd name="T12" fmla="*/ 153 w 352"/>
                <a:gd name="T13" fmla="*/ 347 h 399"/>
                <a:gd name="T14" fmla="*/ 333 w 352"/>
                <a:gd name="T15" fmla="*/ 352 h 399"/>
                <a:gd name="T16" fmla="*/ 335 w 352"/>
                <a:gd name="T17" fmla="*/ 66 h 399"/>
                <a:gd name="T18" fmla="*/ 352 w 352"/>
                <a:gd name="T19" fmla="*/ 54 h 399"/>
                <a:gd name="T20" fmla="*/ 340 w 352"/>
                <a:gd name="T21" fmla="*/ 26 h 399"/>
                <a:gd name="T22" fmla="*/ 31 w 352"/>
                <a:gd name="T23" fmla="*/ 0 h 3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352"/>
                <a:gd name="T37" fmla="*/ 0 h 399"/>
                <a:gd name="T38" fmla="*/ 352 w 352"/>
                <a:gd name="T39" fmla="*/ 399 h 39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352" h="399">
                  <a:moveTo>
                    <a:pt x="31" y="0"/>
                  </a:moveTo>
                  <a:lnTo>
                    <a:pt x="0" y="395"/>
                  </a:lnTo>
                  <a:lnTo>
                    <a:pt x="40" y="399"/>
                  </a:lnTo>
                  <a:lnTo>
                    <a:pt x="59" y="364"/>
                  </a:lnTo>
                  <a:lnTo>
                    <a:pt x="149" y="361"/>
                  </a:lnTo>
                  <a:lnTo>
                    <a:pt x="151" y="364"/>
                  </a:lnTo>
                  <a:lnTo>
                    <a:pt x="153" y="347"/>
                  </a:lnTo>
                  <a:lnTo>
                    <a:pt x="333" y="352"/>
                  </a:lnTo>
                  <a:lnTo>
                    <a:pt x="335" y="66"/>
                  </a:lnTo>
                  <a:lnTo>
                    <a:pt x="352" y="54"/>
                  </a:lnTo>
                  <a:lnTo>
                    <a:pt x="340" y="26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18"/>
            <p:cNvSpPr>
              <a:spLocks/>
            </p:cNvSpPr>
            <p:nvPr/>
          </p:nvSpPr>
          <p:spPr bwMode="gray">
            <a:xfrm>
              <a:off x="904" y="2767"/>
              <a:ext cx="292" cy="332"/>
            </a:xfrm>
            <a:custGeom>
              <a:avLst/>
              <a:gdLst>
                <a:gd name="T0" fmla="*/ 263 w 284"/>
                <a:gd name="T1" fmla="*/ 345 h 345"/>
                <a:gd name="T2" fmla="*/ 284 w 284"/>
                <a:gd name="T3" fmla="*/ 90 h 345"/>
                <a:gd name="T4" fmla="*/ 281 w 284"/>
                <a:gd name="T5" fmla="*/ 90 h 345"/>
                <a:gd name="T6" fmla="*/ 182 w 284"/>
                <a:gd name="T7" fmla="*/ 71 h 345"/>
                <a:gd name="T8" fmla="*/ 187 w 284"/>
                <a:gd name="T9" fmla="*/ 17 h 345"/>
                <a:gd name="T10" fmla="*/ 55 w 284"/>
                <a:gd name="T11" fmla="*/ 0 h 345"/>
                <a:gd name="T12" fmla="*/ 0 w 284"/>
                <a:gd name="T13" fmla="*/ 317 h 345"/>
                <a:gd name="T14" fmla="*/ 26 w 284"/>
                <a:gd name="T15" fmla="*/ 326 h 345"/>
                <a:gd name="T16" fmla="*/ 263 w 284"/>
                <a:gd name="T17" fmla="*/ 345 h 3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84"/>
                <a:gd name="T28" fmla="*/ 0 h 345"/>
                <a:gd name="T29" fmla="*/ 284 w 284"/>
                <a:gd name="T30" fmla="*/ 345 h 3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84" h="345">
                  <a:moveTo>
                    <a:pt x="263" y="345"/>
                  </a:moveTo>
                  <a:lnTo>
                    <a:pt x="284" y="90"/>
                  </a:lnTo>
                  <a:lnTo>
                    <a:pt x="281" y="90"/>
                  </a:lnTo>
                  <a:lnTo>
                    <a:pt x="182" y="71"/>
                  </a:lnTo>
                  <a:lnTo>
                    <a:pt x="187" y="17"/>
                  </a:lnTo>
                  <a:lnTo>
                    <a:pt x="55" y="0"/>
                  </a:lnTo>
                  <a:lnTo>
                    <a:pt x="0" y="317"/>
                  </a:lnTo>
                  <a:lnTo>
                    <a:pt x="26" y="326"/>
                  </a:lnTo>
                  <a:lnTo>
                    <a:pt x="263" y="34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19"/>
            <p:cNvSpPr>
              <a:spLocks/>
            </p:cNvSpPr>
            <p:nvPr/>
          </p:nvSpPr>
          <p:spPr bwMode="gray">
            <a:xfrm>
              <a:off x="1175" y="2852"/>
              <a:ext cx="368" cy="299"/>
            </a:xfrm>
            <a:custGeom>
              <a:avLst/>
              <a:gdLst>
                <a:gd name="T0" fmla="*/ 351 w 359"/>
                <a:gd name="T1" fmla="*/ 9 h 311"/>
                <a:gd name="T2" fmla="*/ 262 w 359"/>
                <a:gd name="T3" fmla="*/ 0 h 311"/>
                <a:gd name="T4" fmla="*/ 257 w 359"/>
                <a:gd name="T5" fmla="*/ 14 h 311"/>
                <a:gd name="T6" fmla="*/ 21 w 359"/>
                <a:gd name="T7" fmla="*/ 2 h 311"/>
                <a:gd name="T8" fmla="*/ 0 w 359"/>
                <a:gd name="T9" fmla="*/ 257 h 311"/>
                <a:gd name="T10" fmla="*/ 309 w 359"/>
                <a:gd name="T11" fmla="*/ 283 h 311"/>
                <a:gd name="T12" fmla="*/ 321 w 359"/>
                <a:gd name="T13" fmla="*/ 311 h 311"/>
                <a:gd name="T14" fmla="*/ 359 w 359"/>
                <a:gd name="T15" fmla="*/ 283 h 311"/>
                <a:gd name="T16" fmla="*/ 351 w 359"/>
                <a:gd name="T17" fmla="*/ 9 h 3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9"/>
                <a:gd name="T28" fmla="*/ 0 h 311"/>
                <a:gd name="T29" fmla="*/ 359 w 359"/>
                <a:gd name="T30" fmla="*/ 311 h 3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9" h="311">
                  <a:moveTo>
                    <a:pt x="351" y="9"/>
                  </a:moveTo>
                  <a:lnTo>
                    <a:pt x="262" y="0"/>
                  </a:lnTo>
                  <a:lnTo>
                    <a:pt x="257" y="14"/>
                  </a:lnTo>
                  <a:lnTo>
                    <a:pt x="21" y="2"/>
                  </a:lnTo>
                  <a:lnTo>
                    <a:pt x="0" y="257"/>
                  </a:lnTo>
                  <a:lnTo>
                    <a:pt x="309" y="283"/>
                  </a:lnTo>
                  <a:lnTo>
                    <a:pt x="321" y="311"/>
                  </a:lnTo>
                  <a:lnTo>
                    <a:pt x="359" y="283"/>
                  </a:lnTo>
                  <a:lnTo>
                    <a:pt x="351" y="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gray">
            <a:xfrm>
              <a:off x="1298" y="3151"/>
              <a:ext cx="724" cy="658"/>
            </a:xfrm>
            <a:custGeom>
              <a:avLst/>
              <a:gdLst>
                <a:gd name="T0" fmla="*/ 706 w 706"/>
                <a:gd name="T1" fmla="*/ 364 h 685"/>
                <a:gd name="T2" fmla="*/ 671 w 706"/>
                <a:gd name="T3" fmla="*/ 336 h 685"/>
                <a:gd name="T4" fmla="*/ 671 w 706"/>
                <a:gd name="T5" fmla="*/ 298 h 685"/>
                <a:gd name="T6" fmla="*/ 659 w 706"/>
                <a:gd name="T7" fmla="*/ 286 h 685"/>
                <a:gd name="T8" fmla="*/ 659 w 706"/>
                <a:gd name="T9" fmla="*/ 189 h 685"/>
                <a:gd name="T10" fmla="*/ 621 w 706"/>
                <a:gd name="T11" fmla="*/ 163 h 685"/>
                <a:gd name="T12" fmla="*/ 621 w 706"/>
                <a:gd name="T13" fmla="*/ 173 h 685"/>
                <a:gd name="T14" fmla="*/ 560 w 706"/>
                <a:gd name="T15" fmla="*/ 166 h 685"/>
                <a:gd name="T16" fmla="*/ 541 w 706"/>
                <a:gd name="T17" fmla="*/ 185 h 685"/>
                <a:gd name="T18" fmla="*/ 522 w 706"/>
                <a:gd name="T19" fmla="*/ 166 h 685"/>
                <a:gd name="T20" fmla="*/ 461 w 706"/>
                <a:gd name="T21" fmla="*/ 170 h 685"/>
                <a:gd name="T22" fmla="*/ 373 w 706"/>
                <a:gd name="T23" fmla="*/ 137 h 685"/>
                <a:gd name="T24" fmla="*/ 343 w 706"/>
                <a:gd name="T25" fmla="*/ 147 h 685"/>
                <a:gd name="T26" fmla="*/ 338 w 706"/>
                <a:gd name="T27" fmla="*/ 5 h 685"/>
                <a:gd name="T28" fmla="*/ 201 w 706"/>
                <a:gd name="T29" fmla="*/ 0 h 685"/>
                <a:gd name="T30" fmla="*/ 184 w 706"/>
                <a:gd name="T31" fmla="*/ 12 h 685"/>
                <a:gd name="T32" fmla="*/ 182 w 706"/>
                <a:gd name="T33" fmla="*/ 298 h 685"/>
                <a:gd name="T34" fmla="*/ 2 w 706"/>
                <a:gd name="T35" fmla="*/ 293 h 685"/>
                <a:gd name="T36" fmla="*/ 0 w 706"/>
                <a:gd name="T37" fmla="*/ 310 h 685"/>
                <a:gd name="T38" fmla="*/ 64 w 706"/>
                <a:gd name="T39" fmla="*/ 404 h 685"/>
                <a:gd name="T40" fmla="*/ 149 w 706"/>
                <a:gd name="T41" fmla="*/ 499 h 685"/>
                <a:gd name="T42" fmla="*/ 196 w 706"/>
                <a:gd name="T43" fmla="*/ 463 h 685"/>
                <a:gd name="T44" fmla="*/ 234 w 706"/>
                <a:gd name="T45" fmla="*/ 445 h 685"/>
                <a:gd name="T46" fmla="*/ 276 w 706"/>
                <a:gd name="T47" fmla="*/ 461 h 685"/>
                <a:gd name="T48" fmla="*/ 319 w 706"/>
                <a:gd name="T49" fmla="*/ 548 h 685"/>
                <a:gd name="T50" fmla="*/ 380 w 706"/>
                <a:gd name="T51" fmla="*/ 582 h 685"/>
                <a:gd name="T52" fmla="*/ 404 w 706"/>
                <a:gd name="T53" fmla="*/ 643 h 685"/>
                <a:gd name="T54" fmla="*/ 449 w 706"/>
                <a:gd name="T55" fmla="*/ 685 h 685"/>
                <a:gd name="T56" fmla="*/ 508 w 706"/>
                <a:gd name="T57" fmla="*/ 683 h 685"/>
                <a:gd name="T58" fmla="*/ 508 w 706"/>
                <a:gd name="T59" fmla="*/ 641 h 685"/>
                <a:gd name="T60" fmla="*/ 489 w 706"/>
                <a:gd name="T61" fmla="*/ 615 h 685"/>
                <a:gd name="T62" fmla="*/ 489 w 706"/>
                <a:gd name="T63" fmla="*/ 593 h 685"/>
                <a:gd name="T64" fmla="*/ 513 w 706"/>
                <a:gd name="T65" fmla="*/ 586 h 685"/>
                <a:gd name="T66" fmla="*/ 506 w 706"/>
                <a:gd name="T67" fmla="*/ 546 h 685"/>
                <a:gd name="T68" fmla="*/ 624 w 706"/>
                <a:gd name="T69" fmla="*/ 470 h 685"/>
                <a:gd name="T70" fmla="*/ 626 w 706"/>
                <a:gd name="T71" fmla="*/ 428 h 685"/>
                <a:gd name="T72" fmla="*/ 650 w 706"/>
                <a:gd name="T73" fmla="*/ 445 h 685"/>
                <a:gd name="T74" fmla="*/ 673 w 706"/>
                <a:gd name="T75" fmla="*/ 423 h 685"/>
                <a:gd name="T76" fmla="*/ 683 w 706"/>
                <a:gd name="T77" fmla="*/ 426 h 685"/>
                <a:gd name="T78" fmla="*/ 685 w 706"/>
                <a:gd name="T79" fmla="*/ 393 h 685"/>
                <a:gd name="T80" fmla="*/ 706 w 706"/>
                <a:gd name="T81" fmla="*/ 364 h 685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06"/>
                <a:gd name="T124" fmla="*/ 0 h 685"/>
                <a:gd name="T125" fmla="*/ 706 w 706"/>
                <a:gd name="T126" fmla="*/ 685 h 685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06" h="685">
                  <a:moveTo>
                    <a:pt x="706" y="364"/>
                  </a:moveTo>
                  <a:lnTo>
                    <a:pt x="671" y="336"/>
                  </a:lnTo>
                  <a:lnTo>
                    <a:pt x="671" y="298"/>
                  </a:lnTo>
                  <a:lnTo>
                    <a:pt x="659" y="286"/>
                  </a:lnTo>
                  <a:lnTo>
                    <a:pt x="659" y="189"/>
                  </a:lnTo>
                  <a:lnTo>
                    <a:pt x="621" y="163"/>
                  </a:lnTo>
                  <a:lnTo>
                    <a:pt x="621" y="173"/>
                  </a:lnTo>
                  <a:lnTo>
                    <a:pt x="560" y="166"/>
                  </a:lnTo>
                  <a:lnTo>
                    <a:pt x="541" y="185"/>
                  </a:lnTo>
                  <a:lnTo>
                    <a:pt x="522" y="166"/>
                  </a:lnTo>
                  <a:lnTo>
                    <a:pt x="461" y="170"/>
                  </a:lnTo>
                  <a:lnTo>
                    <a:pt x="373" y="137"/>
                  </a:lnTo>
                  <a:lnTo>
                    <a:pt x="343" y="147"/>
                  </a:lnTo>
                  <a:lnTo>
                    <a:pt x="338" y="5"/>
                  </a:lnTo>
                  <a:lnTo>
                    <a:pt x="201" y="0"/>
                  </a:lnTo>
                  <a:lnTo>
                    <a:pt x="184" y="12"/>
                  </a:lnTo>
                  <a:lnTo>
                    <a:pt x="182" y="298"/>
                  </a:lnTo>
                  <a:lnTo>
                    <a:pt x="2" y="293"/>
                  </a:lnTo>
                  <a:lnTo>
                    <a:pt x="0" y="310"/>
                  </a:lnTo>
                  <a:lnTo>
                    <a:pt x="64" y="404"/>
                  </a:lnTo>
                  <a:lnTo>
                    <a:pt x="149" y="499"/>
                  </a:lnTo>
                  <a:lnTo>
                    <a:pt x="196" y="463"/>
                  </a:lnTo>
                  <a:lnTo>
                    <a:pt x="234" y="445"/>
                  </a:lnTo>
                  <a:lnTo>
                    <a:pt x="276" y="461"/>
                  </a:lnTo>
                  <a:lnTo>
                    <a:pt x="319" y="548"/>
                  </a:lnTo>
                  <a:lnTo>
                    <a:pt x="380" y="582"/>
                  </a:lnTo>
                  <a:lnTo>
                    <a:pt x="404" y="643"/>
                  </a:lnTo>
                  <a:lnTo>
                    <a:pt x="449" y="685"/>
                  </a:lnTo>
                  <a:lnTo>
                    <a:pt x="508" y="683"/>
                  </a:lnTo>
                  <a:lnTo>
                    <a:pt x="508" y="641"/>
                  </a:lnTo>
                  <a:lnTo>
                    <a:pt x="489" y="615"/>
                  </a:lnTo>
                  <a:lnTo>
                    <a:pt x="489" y="593"/>
                  </a:lnTo>
                  <a:lnTo>
                    <a:pt x="513" y="586"/>
                  </a:lnTo>
                  <a:lnTo>
                    <a:pt x="506" y="546"/>
                  </a:lnTo>
                  <a:lnTo>
                    <a:pt x="624" y="470"/>
                  </a:lnTo>
                  <a:lnTo>
                    <a:pt x="626" y="428"/>
                  </a:lnTo>
                  <a:lnTo>
                    <a:pt x="650" y="445"/>
                  </a:lnTo>
                  <a:lnTo>
                    <a:pt x="673" y="423"/>
                  </a:lnTo>
                  <a:lnTo>
                    <a:pt x="683" y="426"/>
                  </a:lnTo>
                  <a:lnTo>
                    <a:pt x="685" y="393"/>
                  </a:lnTo>
                  <a:lnTo>
                    <a:pt x="706" y="36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gray">
            <a:xfrm>
              <a:off x="1463" y="2345"/>
              <a:ext cx="327" cy="216"/>
            </a:xfrm>
            <a:custGeom>
              <a:avLst/>
              <a:gdLst>
                <a:gd name="T0" fmla="*/ 278 w 319"/>
                <a:gd name="T1" fmla="*/ 215 h 224"/>
                <a:gd name="T2" fmla="*/ 311 w 319"/>
                <a:gd name="T3" fmla="*/ 217 h 224"/>
                <a:gd name="T4" fmla="*/ 319 w 319"/>
                <a:gd name="T5" fmla="*/ 120 h 224"/>
                <a:gd name="T6" fmla="*/ 290 w 319"/>
                <a:gd name="T7" fmla="*/ 35 h 224"/>
                <a:gd name="T8" fmla="*/ 293 w 319"/>
                <a:gd name="T9" fmla="*/ 2 h 224"/>
                <a:gd name="T10" fmla="*/ 9 w 319"/>
                <a:gd name="T11" fmla="*/ 0 h 224"/>
                <a:gd name="T12" fmla="*/ 0 w 319"/>
                <a:gd name="T13" fmla="*/ 224 h 224"/>
                <a:gd name="T14" fmla="*/ 257 w 319"/>
                <a:gd name="T15" fmla="*/ 224 h 224"/>
                <a:gd name="T16" fmla="*/ 278 w 319"/>
                <a:gd name="T17" fmla="*/ 215 h 2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19"/>
                <a:gd name="T28" fmla="*/ 0 h 224"/>
                <a:gd name="T29" fmla="*/ 319 w 319"/>
                <a:gd name="T30" fmla="*/ 224 h 2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19" h="224">
                  <a:moveTo>
                    <a:pt x="278" y="215"/>
                  </a:moveTo>
                  <a:lnTo>
                    <a:pt x="311" y="217"/>
                  </a:lnTo>
                  <a:lnTo>
                    <a:pt x="319" y="120"/>
                  </a:lnTo>
                  <a:lnTo>
                    <a:pt x="290" y="35"/>
                  </a:lnTo>
                  <a:lnTo>
                    <a:pt x="293" y="2"/>
                  </a:lnTo>
                  <a:lnTo>
                    <a:pt x="9" y="0"/>
                  </a:lnTo>
                  <a:lnTo>
                    <a:pt x="0" y="224"/>
                  </a:lnTo>
                  <a:lnTo>
                    <a:pt x="257" y="224"/>
                  </a:lnTo>
                  <a:lnTo>
                    <a:pt x="278" y="21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gray">
            <a:xfrm>
              <a:off x="1456" y="2552"/>
              <a:ext cx="361" cy="219"/>
            </a:xfrm>
            <a:custGeom>
              <a:avLst/>
              <a:gdLst>
                <a:gd name="T0" fmla="*/ 117 w 149"/>
                <a:gd name="T1" fmla="*/ 86 h 96"/>
                <a:gd name="T2" fmla="*/ 125 w 149"/>
                <a:gd name="T3" fmla="*/ 93 h 96"/>
                <a:gd name="T4" fmla="*/ 133 w 149"/>
                <a:gd name="T5" fmla="*/ 86 h 96"/>
                <a:gd name="T6" fmla="*/ 147 w 149"/>
                <a:gd name="T7" fmla="*/ 96 h 96"/>
                <a:gd name="T8" fmla="*/ 149 w 149"/>
                <a:gd name="T9" fmla="*/ 67 h 96"/>
                <a:gd name="T10" fmla="*/ 135 w 149"/>
                <a:gd name="T11" fmla="*/ 6 h 96"/>
                <a:gd name="T12" fmla="*/ 135 w 149"/>
                <a:gd name="T13" fmla="*/ 1 h 96"/>
                <a:gd name="T14" fmla="*/ 121 w 149"/>
                <a:gd name="T15" fmla="*/ 0 h 96"/>
                <a:gd name="T16" fmla="*/ 112 w 149"/>
                <a:gd name="T17" fmla="*/ 4 h 96"/>
                <a:gd name="T18" fmla="*/ 3 w 149"/>
                <a:gd name="T19" fmla="*/ 4 h 96"/>
                <a:gd name="T20" fmla="*/ 2 w 149"/>
                <a:gd name="T21" fmla="*/ 30 h 96"/>
                <a:gd name="T22" fmla="*/ 0 w 149"/>
                <a:gd name="T23" fmla="*/ 81 h 96"/>
                <a:gd name="T24" fmla="*/ 27 w 149"/>
                <a:gd name="T25" fmla="*/ 85 h 96"/>
                <a:gd name="T26" fmla="*/ 117 w 149"/>
                <a:gd name="T27" fmla="*/ 86 h 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9"/>
                <a:gd name="T43" fmla="*/ 0 h 96"/>
                <a:gd name="T44" fmla="*/ 149 w 149"/>
                <a:gd name="T45" fmla="*/ 96 h 9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9" h="96">
                  <a:moveTo>
                    <a:pt x="117" y="86"/>
                  </a:moveTo>
                  <a:cubicBezTo>
                    <a:pt x="125" y="93"/>
                    <a:pt x="125" y="93"/>
                    <a:pt x="125" y="93"/>
                  </a:cubicBezTo>
                  <a:cubicBezTo>
                    <a:pt x="133" y="86"/>
                    <a:pt x="133" y="86"/>
                    <a:pt x="133" y="86"/>
                  </a:cubicBezTo>
                  <a:cubicBezTo>
                    <a:pt x="133" y="86"/>
                    <a:pt x="141" y="92"/>
                    <a:pt x="147" y="96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35" y="6"/>
                    <a:pt x="135" y="6"/>
                    <a:pt x="135" y="6"/>
                  </a:cubicBezTo>
                  <a:cubicBezTo>
                    <a:pt x="135" y="1"/>
                    <a:pt x="135" y="1"/>
                    <a:pt x="135" y="1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27" y="85"/>
                    <a:pt x="27" y="85"/>
                    <a:pt x="27" y="85"/>
                  </a:cubicBezTo>
                  <a:lnTo>
                    <a:pt x="117" y="8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gray">
            <a:xfrm>
              <a:off x="1443" y="2736"/>
              <a:ext cx="424" cy="216"/>
            </a:xfrm>
            <a:custGeom>
              <a:avLst/>
              <a:gdLst>
                <a:gd name="T0" fmla="*/ 175 w 175"/>
                <a:gd name="T1" fmla="*/ 80 h 95"/>
                <a:gd name="T2" fmla="*/ 152 w 175"/>
                <a:gd name="T3" fmla="*/ 20 h 95"/>
                <a:gd name="T4" fmla="*/ 152 w 175"/>
                <a:gd name="T5" fmla="*/ 15 h 95"/>
                <a:gd name="T6" fmla="*/ 138 w 175"/>
                <a:gd name="T7" fmla="*/ 5 h 95"/>
                <a:gd name="T8" fmla="*/ 130 w 175"/>
                <a:gd name="T9" fmla="*/ 12 h 95"/>
                <a:gd name="T10" fmla="*/ 122 w 175"/>
                <a:gd name="T11" fmla="*/ 5 h 95"/>
                <a:gd name="T12" fmla="*/ 32 w 175"/>
                <a:gd name="T13" fmla="*/ 4 h 95"/>
                <a:gd name="T14" fmla="*/ 5 w 175"/>
                <a:gd name="T15" fmla="*/ 0 h 95"/>
                <a:gd name="T16" fmla="*/ 5 w 175"/>
                <a:gd name="T17" fmla="*/ 37 h 95"/>
                <a:gd name="T18" fmla="*/ 0 w 175"/>
                <a:gd name="T19" fmla="*/ 51 h 95"/>
                <a:gd name="T20" fmla="*/ 38 w 175"/>
                <a:gd name="T21" fmla="*/ 55 h 95"/>
                <a:gd name="T22" fmla="*/ 39 w 175"/>
                <a:gd name="T23" fmla="*/ 95 h 95"/>
                <a:gd name="T24" fmla="*/ 86 w 175"/>
                <a:gd name="T25" fmla="*/ 90 h 95"/>
                <a:gd name="T26" fmla="*/ 175 w 175"/>
                <a:gd name="T27" fmla="*/ 80 h 9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95"/>
                <a:gd name="T44" fmla="*/ 175 w 175"/>
                <a:gd name="T45" fmla="*/ 95 h 9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95">
                  <a:moveTo>
                    <a:pt x="175" y="80"/>
                  </a:moveTo>
                  <a:cubicBezTo>
                    <a:pt x="152" y="20"/>
                    <a:pt x="152" y="20"/>
                    <a:pt x="152" y="20"/>
                  </a:cubicBezTo>
                  <a:cubicBezTo>
                    <a:pt x="152" y="15"/>
                    <a:pt x="152" y="15"/>
                    <a:pt x="152" y="15"/>
                  </a:cubicBezTo>
                  <a:cubicBezTo>
                    <a:pt x="146" y="11"/>
                    <a:pt x="138" y="5"/>
                    <a:pt x="138" y="5"/>
                  </a:cubicBezTo>
                  <a:cubicBezTo>
                    <a:pt x="130" y="12"/>
                    <a:pt x="130" y="12"/>
                    <a:pt x="130" y="12"/>
                  </a:cubicBezTo>
                  <a:cubicBezTo>
                    <a:pt x="122" y="5"/>
                    <a:pt x="122" y="5"/>
                    <a:pt x="122" y="5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38" y="55"/>
                    <a:pt x="38" y="55"/>
                    <a:pt x="38" y="55"/>
                  </a:cubicBezTo>
                  <a:cubicBezTo>
                    <a:pt x="39" y="95"/>
                    <a:pt x="39" y="95"/>
                    <a:pt x="39" y="95"/>
                  </a:cubicBezTo>
                  <a:cubicBezTo>
                    <a:pt x="86" y="90"/>
                    <a:pt x="86" y="90"/>
                    <a:pt x="86" y="90"/>
                  </a:cubicBezTo>
                  <a:lnTo>
                    <a:pt x="175" y="8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gray">
            <a:xfrm>
              <a:off x="1504" y="3099"/>
              <a:ext cx="438" cy="230"/>
            </a:xfrm>
            <a:custGeom>
              <a:avLst/>
              <a:gdLst>
                <a:gd name="T0" fmla="*/ 406 w 427"/>
                <a:gd name="T1" fmla="*/ 0 h 239"/>
                <a:gd name="T2" fmla="*/ 364 w 427"/>
                <a:gd name="T3" fmla="*/ 14 h 239"/>
                <a:gd name="T4" fmla="*/ 172 w 427"/>
                <a:gd name="T5" fmla="*/ 24 h 239"/>
                <a:gd name="T6" fmla="*/ 30 w 427"/>
                <a:gd name="T7" fmla="*/ 31 h 239"/>
                <a:gd name="T8" fmla="*/ 0 w 427"/>
                <a:gd name="T9" fmla="*/ 54 h 239"/>
                <a:gd name="T10" fmla="*/ 137 w 427"/>
                <a:gd name="T11" fmla="*/ 59 h 239"/>
                <a:gd name="T12" fmla="*/ 142 w 427"/>
                <a:gd name="T13" fmla="*/ 201 h 239"/>
                <a:gd name="T14" fmla="*/ 172 w 427"/>
                <a:gd name="T15" fmla="*/ 191 h 239"/>
                <a:gd name="T16" fmla="*/ 260 w 427"/>
                <a:gd name="T17" fmla="*/ 224 h 239"/>
                <a:gd name="T18" fmla="*/ 321 w 427"/>
                <a:gd name="T19" fmla="*/ 220 h 239"/>
                <a:gd name="T20" fmla="*/ 340 w 427"/>
                <a:gd name="T21" fmla="*/ 239 h 239"/>
                <a:gd name="T22" fmla="*/ 359 w 427"/>
                <a:gd name="T23" fmla="*/ 220 h 239"/>
                <a:gd name="T24" fmla="*/ 420 w 427"/>
                <a:gd name="T25" fmla="*/ 227 h 239"/>
                <a:gd name="T26" fmla="*/ 427 w 427"/>
                <a:gd name="T27" fmla="*/ 69 h 239"/>
                <a:gd name="T28" fmla="*/ 406 w 427"/>
                <a:gd name="T29" fmla="*/ 2 h 239"/>
                <a:gd name="T30" fmla="*/ 406 w 427"/>
                <a:gd name="T31" fmla="*/ 0 h 23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27"/>
                <a:gd name="T49" fmla="*/ 0 h 239"/>
                <a:gd name="T50" fmla="*/ 427 w 427"/>
                <a:gd name="T51" fmla="*/ 239 h 239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27" h="239">
                  <a:moveTo>
                    <a:pt x="406" y="0"/>
                  </a:moveTo>
                  <a:lnTo>
                    <a:pt x="364" y="14"/>
                  </a:lnTo>
                  <a:lnTo>
                    <a:pt x="172" y="24"/>
                  </a:lnTo>
                  <a:lnTo>
                    <a:pt x="30" y="31"/>
                  </a:lnTo>
                  <a:lnTo>
                    <a:pt x="0" y="54"/>
                  </a:lnTo>
                  <a:lnTo>
                    <a:pt x="137" y="59"/>
                  </a:lnTo>
                  <a:lnTo>
                    <a:pt x="142" y="201"/>
                  </a:lnTo>
                  <a:lnTo>
                    <a:pt x="172" y="191"/>
                  </a:lnTo>
                  <a:lnTo>
                    <a:pt x="260" y="224"/>
                  </a:lnTo>
                  <a:lnTo>
                    <a:pt x="321" y="220"/>
                  </a:lnTo>
                  <a:lnTo>
                    <a:pt x="340" y="239"/>
                  </a:lnTo>
                  <a:lnTo>
                    <a:pt x="359" y="220"/>
                  </a:lnTo>
                  <a:lnTo>
                    <a:pt x="420" y="227"/>
                  </a:lnTo>
                  <a:lnTo>
                    <a:pt x="427" y="69"/>
                  </a:lnTo>
                  <a:lnTo>
                    <a:pt x="406" y="2"/>
                  </a:lnTo>
                  <a:lnTo>
                    <a:pt x="40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25"/>
            <p:cNvSpPr>
              <a:spLocks/>
            </p:cNvSpPr>
            <p:nvPr/>
          </p:nvSpPr>
          <p:spPr bwMode="gray">
            <a:xfrm>
              <a:off x="1534" y="2918"/>
              <a:ext cx="387" cy="210"/>
            </a:xfrm>
            <a:custGeom>
              <a:avLst/>
              <a:gdLst>
                <a:gd name="T0" fmla="*/ 334 w 376"/>
                <a:gd name="T1" fmla="*/ 203 h 220"/>
                <a:gd name="T2" fmla="*/ 376 w 376"/>
                <a:gd name="T3" fmla="*/ 189 h 220"/>
                <a:gd name="T4" fmla="*/ 367 w 376"/>
                <a:gd name="T5" fmla="*/ 47 h 220"/>
                <a:gd name="T6" fmla="*/ 334 w 376"/>
                <a:gd name="T7" fmla="*/ 26 h 220"/>
                <a:gd name="T8" fmla="*/ 324 w 376"/>
                <a:gd name="T9" fmla="*/ 0 h 220"/>
                <a:gd name="T10" fmla="*/ 114 w 376"/>
                <a:gd name="T11" fmla="*/ 24 h 220"/>
                <a:gd name="T12" fmla="*/ 3 w 376"/>
                <a:gd name="T13" fmla="*/ 36 h 220"/>
                <a:gd name="T14" fmla="*/ 8 w 376"/>
                <a:gd name="T15" fmla="*/ 215 h 220"/>
                <a:gd name="T16" fmla="*/ 0 w 376"/>
                <a:gd name="T17" fmla="*/ 220 h 220"/>
                <a:gd name="T18" fmla="*/ 142 w 376"/>
                <a:gd name="T19" fmla="*/ 213 h 220"/>
                <a:gd name="T20" fmla="*/ 334 w 376"/>
                <a:gd name="T21" fmla="*/ 203 h 22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376"/>
                <a:gd name="T34" fmla="*/ 0 h 220"/>
                <a:gd name="T35" fmla="*/ 376 w 376"/>
                <a:gd name="T36" fmla="*/ 220 h 22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376" h="220">
                  <a:moveTo>
                    <a:pt x="334" y="203"/>
                  </a:moveTo>
                  <a:lnTo>
                    <a:pt x="376" y="189"/>
                  </a:lnTo>
                  <a:lnTo>
                    <a:pt x="367" y="47"/>
                  </a:lnTo>
                  <a:lnTo>
                    <a:pt x="334" y="26"/>
                  </a:lnTo>
                  <a:lnTo>
                    <a:pt x="324" y="0"/>
                  </a:lnTo>
                  <a:lnTo>
                    <a:pt x="114" y="24"/>
                  </a:lnTo>
                  <a:lnTo>
                    <a:pt x="3" y="36"/>
                  </a:lnTo>
                  <a:lnTo>
                    <a:pt x="8" y="215"/>
                  </a:lnTo>
                  <a:lnTo>
                    <a:pt x="0" y="220"/>
                  </a:lnTo>
                  <a:lnTo>
                    <a:pt x="142" y="213"/>
                  </a:lnTo>
                  <a:lnTo>
                    <a:pt x="334" y="20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gray">
            <a:xfrm>
              <a:off x="1761" y="2311"/>
              <a:ext cx="349" cy="393"/>
            </a:xfrm>
            <a:custGeom>
              <a:avLst/>
              <a:gdLst>
                <a:gd name="T0" fmla="*/ 239 w 340"/>
                <a:gd name="T1" fmla="*/ 343 h 409"/>
                <a:gd name="T2" fmla="*/ 208 w 340"/>
                <a:gd name="T3" fmla="*/ 343 h 409"/>
                <a:gd name="T4" fmla="*/ 199 w 340"/>
                <a:gd name="T5" fmla="*/ 331 h 409"/>
                <a:gd name="T6" fmla="*/ 208 w 340"/>
                <a:gd name="T7" fmla="*/ 319 h 409"/>
                <a:gd name="T8" fmla="*/ 203 w 340"/>
                <a:gd name="T9" fmla="*/ 248 h 409"/>
                <a:gd name="T10" fmla="*/ 218 w 340"/>
                <a:gd name="T11" fmla="*/ 241 h 409"/>
                <a:gd name="T12" fmla="*/ 227 w 340"/>
                <a:gd name="T13" fmla="*/ 185 h 409"/>
                <a:gd name="T14" fmla="*/ 248 w 340"/>
                <a:gd name="T15" fmla="*/ 173 h 409"/>
                <a:gd name="T16" fmla="*/ 232 w 340"/>
                <a:gd name="T17" fmla="*/ 170 h 409"/>
                <a:gd name="T18" fmla="*/ 340 w 340"/>
                <a:gd name="T19" fmla="*/ 85 h 409"/>
                <a:gd name="T20" fmla="*/ 338 w 340"/>
                <a:gd name="T21" fmla="*/ 85 h 409"/>
                <a:gd name="T22" fmla="*/ 262 w 340"/>
                <a:gd name="T23" fmla="*/ 88 h 409"/>
                <a:gd name="T24" fmla="*/ 192 w 340"/>
                <a:gd name="T25" fmla="*/ 41 h 409"/>
                <a:gd name="T26" fmla="*/ 156 w 340"/>
                <a:gd name="T27" fmla="*/ 59 h 409"/>
                <a:gd name="T28" fmla="*/ 128 w 340"/>
                <a:gd name="T29" fmla="*/ 43 h 409"/>
                <a:gd name="T30" fmla="*/ 137 w 340"/>
                <a:gd name="T31" fmla="*/ 24 h 409"/>
                <a:gd name="T32" fmla="*/ 106 w 340"/>
                <a:gd name="T33" fmla="*/ 0 h 409"/>
                <a:gd name="T34" fmla="*/ 26 w 340"/>
                <a:gd name="T35" fmla="*/ 38 h 409"/>
                <a:gd name="T36" fmla="*/ 3 w 340"/>
                <a:gd name="T37" fmla="*/ 38 h 409"/>
                <a:gd name="T38" fmla="*/ 0 w 340"/>
                <a:gd name="T39" fmla="*/ 71 h 409"/>
                <a:gd name="T40" fmla="*/ 29 w 340"/>
                <a:gd name="T41" fmla="*/ 156 h 409"/>
                <a:gd name="T42" fmla="*/ 21 w 340"/>
                <a:gd name="T43" fmla="*/ 265 h 409"/>
                <a:gd name="T44" fmla="*/ 55 w 340"/>
                <a:gd name="T45" fmla="*/ 409 h 409"/>
                <a:gd name="T46" fmla="*/ 55 w 340"/>
                <a:gd name="T47" fmla="*/ 409 h 409"/>
                <a:gd name="T48" fmla="*/ 281 w 340"/>
                <a:gd name="T49" fmla="*/ 385 h 409"/>
                <a:gd name="T50" fmla="*/ 239 w 340"/>
                <a:gd name="T51" fmla="*/ 343 h 40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40"/>
                <a:gd name="T79" fmla="*/ 0 h 409"/>
                <a:gd name="T80" fmla="*/ 340 w 340"/>
                <a:gd name="T81" fmla="*/ 409 h 40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40" h="409">
                  <a:moveTo>
                    <a:pt x="239" y="343"/>
                  </a:moveTo>
                  <a:lnTo>
                    <a:pt x="208" y="343"/>
                  </a:lnTo>
                  <a:lnTo>
                    <a:pt x="199" y="331"/>
                  </a:lnTo>
                  <a:lnTo>
                    <a:pt x="208" y="319"/>
                  </a:lnTo>
                  <a:lnTo>
                    <a:pt x="203" y="248"/>
                  </a:lnTo>
                  <a:lnTo>
                    <a:pt x="218" y="241"/>
                  </a:lnTo>
                  <a:lnTo>
                    <a:pt x="227" y="185"/>
                  </a:lnTo>
                  <a:lnTo>
                    <a:pt x="248" y="173"/>
                  </a:lnTo>
                  <a:lnTo>
                    <a:pt x="232" y="170"/>
                  </a:lnTo>
                  <a:lnTo>
                    <a:pt x="340" y="85"/>
                  </a:lnTo>
                  <a:lnTo>
                    <a:pt x="338" y="85"/>
                  </a:lnTo>
                  <a:lnTo>
                    <a:pt x="262" y="88"/>
                  </a:lnTo>
                  <a:lnTo>
                    <a:pt x="192" y="41"/>
                  </a:lnTo>
                  <a:lnTo>
                    <a:pt x="156" y="59"/>
                  </a:lnTo>
                  <a:lnTo>
                    <a:pt x="128" y="43"/>
                  </a:lnTo>
                  <a:lnTo>
                    <a:pt x="137" y="24"/>
                  </a:lnTo>
                  <a:lnTo>
                    <a:pt x="106" y="0"/>
                  </a:lnTo>
                  <a:lnTo>
                    <a:pt x="26" y="38"/>
                  </a:lnTo>
                  <a:lnTo>
                    <a:pt x="3" y="38"/>
                  </a:lnTo>
                  <a:lnTo>
                    <a:pt x="0" y="71"/>
                  </a:lnTo>
                  <a:lnTo>
                    <a:pt x="29" y="156"/>
                  </a:lnTo>
                  <a:lnTo>
                    <a:pt x="21" y="265"/>
                  </a:lnTo>
                  <a:lnTo>
                    <a:pt x="55" y="409"/>
                  </a:lnTo>
                  <a:lnTo>
                    <a:pt x="281" y="385"/>
                  </a:lnTo>
                  <a:lnTo>
                    <a:pt x="239" y="34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27"/>
            <p:cNvSpPr>
              <a:spLocks/>
            </p:cNvSpPr>
            <p:nvPr/>
          </p:nvSpPr>
          <p:spPr bwMode="gray">
            <a:xfrm>
              <a:off x="1812" y="2681"/>
              <a:ext cx="303" cy="216"/>
            </a:xfrm>
            <a:custGeom>
              <a:avLst/>
              <a:gdLst>
                <a:gd name="T0" fmla="*/ 238 w 295"/>
                <a:gd name="T1" fmla="*/ 206 h 225"/>
                <a:gd name="T2" fmla="*/ 257 w 295"/>
                <a:gd name="T3" fmla="*/ 135 h 225"/>
                <a:gd name="T4" fmla="*/ 295 w 295"/>
                <a:gd name="T5" fmla="*/ 114 h 225"/>
                <a:gd name="T6" fmla="*/ 286 w 295"/>
                <a:gd name="T7" fmla="*/ 95 h 225"/>
                <a:gd name="T8" fmla="*/ 234 w 295"/>
                <a:gd name="T9" fmla="*/ 41 h 225"/>
                <a:gd name="T10" fmla="*/ 243 w 295"/>
                <a:gd name="T11" fmla="*/ 12 h 225"/>
                <a:gd name="T12" fmla="*/ 231 w 295"/>
                <a:gd name="T13" fmla="*/ 0 h 225"/>
                <a:gd name="T14" fmla="*/ 5 w 295"/>
                <a:gd name="T15" fmla="*/ 24 h 225"/>
                <a:gd name="T16" fmla="*/ 0 w 295"/>
                <a:gd name="T17" fmla="*/ 104 h 225"/>
                <a:gd name="T18" fmla="*/ 47 w 295"/>
                <a:gd name="T19" fmla="*/ 225 h 225"/>
                <a:gd name="T20" fmla="*/ 219 w 295"/>
                <a:gd name="T21" fmla="*/ 196 h 225"/>
                <a:gd name="T22" fmla="*/ 238 w 295"/>
                <a:gd name="T23" fmla="*/ 206 h 2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95"/>
                <a:gd name="T37" fmla="*/ 0 h 225"/>
                <a:gd name="T38" fmla="*/ 295 w 295"/>
                <a:gd name="T39" fmla="*/ 225 h 2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95" h="225">
                  <a:moveTo>
                    <a:pt x="238" y="206"/>
                  </a:moveTo>
                  <a:lnTo>
                    <a:pt x="257" y="135"/>
                  </a:lnTo>
                  <a:lnTo>
                    <a:pt x="295" y="114"/>
                  </a:lnTo>
                  <a:lnTo>
                    <a:pt x="286" y="95"/>
                  </a:lnTo>
                  <a:lnTo>
                    <a:pt x="234" y="41"/>
                  </a:lnTo>
                  <a:lnTo>
                    <a:pt x="243" y="12"/>
                  </a:lnTo>
                  <a:lnTo>
                    <a:pt x="231" y="0"/>
                  </a:lnTo>
                  <a:lnTo>
                    <a:pt x="5" y="24"/>
                  </a:lnTo>
                  <a:lnTo>
                    <a:pt x="0" y="104"/>
                  </a:lnTo>
                  <a:lnTo>
                    <a:pt x="47" y="225"/>
                  </a:lnTo>
                  <a:lnTo>
                    <a:pt x="219" y="196"/>
                  </a:lnTo>
                  <a:lnTo>
                    <a:pt x="238" y="20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gray">
            <a:xfrm>
              <a:off x="1974" y="3353"/>
              <a:ext cx="301" cy="246"/>
            </a:xfrm>
            <a:custGeom>
              <a:avLst/>
              <a:gdLst>
                <a:gd name="T0" fmla="*/ 267 w 293"/>
                <a:gd name="T1" fmla="*/ 219 h 255"/>
                <a:gd name="T2" fmla="*/ 267 w 293"/>
                <a:gd name="T3" fmla="*/ 200 h 255"/>
                <a:gd name="T4" fmla="*/ 236 w 293"/>
                <a:gd name="T5" fmla="*/ 198 h 255"/>
                <a:gd name="T6" fmla="*/ 248 w 293"/>
                <a:gd name="T7" fmla="*/ 172 h 255"/>
                <a:gd name="T8" fmla="*/ 267 w 293"/>
                <a:gd name="T9" fmla="*/ 167 h 255"/>
                <a:gd name="T10" fmla="*/ 234 w 293"/>
                <a:gd name="T11" fmla="*/ 156 h 255"/>
                <a:gd name="T12" fmla="*/ 234 w 293"/>
                <a:gd name="T13" fmla="*/ 118 h 255"/>
                <a:gd name="T14" fmla="*/ 139 w 293"/>
                <a:gd name="T15" fmla="*/ 139 h 255"/>
                <a:gd name="T16" fmla="*/ 130 w 293"/>
                <a:gd name="T17" fmla="*/ 125 h 255"/>
                <a:gd name="T18" fmla="*/ 170 w 293"/>
                <a:gd name="T19" fmla="*/ 40 h 255"/>
                <a:gd name="T20" fmla="*/ 151 w 293"/>
                <a:gd name="T21" fmla="*/ 4 h 255"/>
                <a:gd name="T22" fmla="*/ 97 w 293"/>
                <a:gd name="T23" fmla="*/ 0 h 255"/>
                <a:gd name="T24" fmla="*/ 0 w 293"/>
                <a:gd name="T25" fmla="*/ 21 h 255"/>
                <a:gd name="T26" fmla="*/ 0 w 293"/>
                <a:gd name="T27" fmla="*/ 75 h 255"/>
                <a:gd name="T28" fmla="*/ 12 w 293"/>
                <a:gd name="T29" fmla="*/ 87 h 255"/>
                <a:gd name="T30" fmla="*/ 12 w 293"/>
                <a:gd name="T31" fmla="*/ 125 h 255"/>
                <a:gd name="T32" fmla="*/ 47 w 293"/>
                <a:gd name="T33" fmla="*/ 153 h 255"/>
                <a:gd name="T34" fmla="*/ 26 w 293"/>
                <a:gd name="T35" fmla="*/ 182 h 255"/>
                <a:gd name="T36" fmla="*/ 24 w 293"/>
                <a:gd name="T37" fmla="*/ 215 h 255"/>
                <a:gd name="T38" fmla="*/ 69 w 293"/>
                <a:gd name="T39" fmla="*/ 226 h 255"/>
                <a:gd name="T40" fmla="*/ 111 w 293"/>
                <a:gd name="T41" fmla="*/ 224 h 255"/>
                <a:gd name="T42" fmla="*/ 128 w 293"/>
                <a:gd name="T43" fmla="*/ 208 h 255"/>
                <a:gd name="T44" fmla="*/ 187 w 293"/>
                <a:gd name="T45" fmla="*/ 250 h 255"/>
                <a:gd name="T46" fmla="*/ 227 w 293"/>
                <a:gd name="T47" fmla="*/ 252 h 255"/>
                <a:gd name="T48" fmla="*/ 236 w 293"/>
                <a:gd name="T49" fmla="*/ 229 h 255"/>
                <a:gd name="T50" fmla="*/ 272 w 293"/>
                <a:gd name="T51" fmla="*/ 255 h 255"/>
                <a:gd name="T52" fmla="*/ 293 w 293"/>
                <a:gd name="T53" fmla="*/ 231 h 255"/>
                <a:gd name="T54" fmla="*/ 267 w 293"/>
                <a:gd name="T55" fmla="*/ 219 h 25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93"/>
                <a:gd name="T85" fmla="*/ 0 h 255"/>
                <a:gd name="T86" fmla="*/ 293 w 293"/>
                <a:gd name="T87" fmla="*/ 255 h 25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93" h="255">
                  <a:moveTo>
                    <a:pt x="267" y="219"/>
                  </a:moveTo>
                  <a:lnTo>
                    <a:pt x="267" y="200"/>
                  </a:lnTo>
                  <a:lnTo>
                    <a:pt x="236" y="198"/>
                  </a:lnTo>
                  <a:lnTo>
                    <a:pt x="248" y="172"/>
                  </a:lnTo>
                  <a:lnTo>
                    <a:pt x="267" y="167"/>
                  </a:lnTo>
                  <a:lnTo>
                    <a:pt x="234" y="156"/>
                  </a:lnTo>
                  <a:lnTo>
                    <a:pt x="234" y="118"/>
                  </a:lnTo>
                  <a:lnTo>
                    <a:pt x="139" y="139"/>
                  </a:lnTo>
                  <a:lnTo>
                    <a:pt x="130" y="125"/>
                  </a:lnTo>
                  <a:lnTo>
                    <a:pt x="170" y="40"/>
                  </a:lnTo>
                  <a:lnTo>
                    <a:pt x="151" y="4"/>
                  </a:lnTo>
                  <a:lnTo>
                    <a:pt x="97" y="0"/>
                  </a:lnTo>
                  <a:lnTo>
                    <a:pt x="0" y="21"/>
                  </a:lnTo>
                  <a:lnTo>
                    <a:pt x="0" y="75"/>
                  </a:lnTo>
                  <a:lnTo>
                    <a:pt x="12" y="87"/>
                  </a:lnTo>
                  <a:lnTo>
                    <a:pt x="12" y="125"/>
                  </a:lnTo>
                  <a:lnTo>
                    <a:pt x="47" y="153"/>
                  </a:lnTo>
                  <a:lnTo>
                    <a:pt x="26" y="182"/>
                  </a:lnTo>
                  <a:lnTo>
                    <a:pt x="24" y="215"/>
                  </a:lnTo>
                  <a:lnTo>
                    <a:pt x="69" y="226"/>
                  </a:lnTo>
                  <a:lnTo>
                    <a:pt x="111" y="224"/>
                  </a:lnTo>
                  <a:lnTo>
                    <a:pt x="128" y="208"/>
                  </a:lnTo>
                  <a:lnTo>
                    <a:pt x="187" y="250"/>
                  </a:lnTo>
                  <a:lnTo>
                    <a:pt x="227" y="252"/>
                  </a:lnTo>
                  <a:lnTo>
                    <a:pt x="236" y="229"/>
                  </a:lnTo>
                  <a:lnTo>
                    <a:pt x="272" y="255"/>
                  </a:lnTo>
                  <a:lnTo>
                    <a:pt x="293" y="231"/>
                  </a:lnTo>
                  <a:lnTo>
                    <a:pt x="267" y="21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29"/>
            <p:cNvSpPr>
              <a:spLocks/>
            </p:cNvSpPr>
            <p:nvPr/>
          </p:nvSpPr>
          <p:spPr bwMode="gray">
            <a:xfrm>
              <a:off x="1860" y="2869"/>
              <a:ext cx="344" cy="278"/>
            </a:xfrm>
            <a:custGeom>
              <a:avLst/>
              <a:gdLst>
                <a:gd name="T0" fmla="*/ 291 w 335"/>
                <a:gd name="T1" fmla="*/ 267 h 289"/>
                <a:gd name="T2" fmla="*/ 298 w 335"/>
                <a:gd name="T3" fmla="*/ 289 h 289"/>
                <a:gd name="T4" fmla="*/ 317 w 335"/>
                <a:gd name="T5" fmla="*/ 289 h 289"/>
                <a:gd name="T6" fmla="*/ 317 w 335"/>
                <a:gd name="T7" fmla="*/ 275 h 289"/>
                <a:gd name="T8" fmla="*/ 335 w 335"/>
                <a:gd name="T9" fmla="*/ 258 h 289"/>
                <a:gd name="T10" fmla="*/ 331 w 335"/>
                <a:gd name="T11" fmla="*/ 227 h 289"/>
                <a:gd name="T12" fmla="*/ 269 w 335"/>
                <a:gd name="T13" fmla="*/ 168 h 289"/>
                <a:gd name="T14" fmla="*/ 272 w 335"/>
                <a:gd name="T15" fmla="*/ 116 h 289"/>
                <a:gd name="T16" fmla="*/ 217 w 335"/>
                <a:gd name="T17" fmla="*/ 69 h 289"/>
                <a:gd name="T18" fmla="*/ 191 w 335"/>
                <a:gd name="T19" fmla="*/ 15 h 289"/>
                <a:gd name="T20" fmla="*/ 191 w 335"/>
                <a:gd name="T21" fmla="*/ 10 h 289"/>
                <a:gd name="T22" fmla="*/ 172 w 335"/>
                <a:gd name="T23" fmla="*/ 0 h 289"/>
                <a:gd name="T24" fmla="*/ 0 w 335"/>
                <a:gd name="T25" fmla="*/ 29 h 289"/>
                <a:gd name="T26" fmla="*/ 17 w 335"/>
                <a:gd name="T27" fmla="*/ 76 h 289"/>
                <a:gd name="T28" fmla="*/ 50 w 335"/>
                <a:gd name="T29" fmla="*/ 97 h 289"/>
                <a:gd name="T30" fmla="*/ 59 w 335"/>
                <a:gd name="T31" fmla="*/ 241 h 289"/>
                <a:gd name="T32" fmla="*/ 71 w 335"/>
                <a:gd name="T33" fmla="*/ 277 h 289"/>
                <a:gd name="T34" fmla="*/ 227 w 335"/>
                <a:gd name="T35" fmla="*/ 275 h 289"/>
                <a:gd name="T36" fmla="*/ 291 w 335"/>
                <a:gd name="T37" fmla="*/ 267 h 2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335"/>
                <a:gd name="T58" fmla="*/ 0 h 289"/>
                <a:gd name="T59" fmla="*/ 335 w 335"/>
                <a:gd name="T60" fmla="*/ 289 h 2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335" h="289">
                  <a:moveTo>
                    <a:pt x="291" y="267"/>
                  </a:moveTo>
                  <a:lnTo>
                    <a:pt x="298" y="289"/>
                  </a:lnTo>
                  <a:lnTo>
                    <a:pt x="317" y="289"/>
                  </a:lnTo>
                  <a:lnTo>
                    <a:pt x="317" y="275"/>
                  </a:lnTo>
                  <a:lnTo>
                    <a:pt x="335" y="258"/>
                  </a:lnTo>
                  <a:lnTo>
                    <a:pt x="331" y="227"/>
                  </a:lnTo>
                  <a:lnTo>
                    <a:pt x="269" y="168"/>
                  </a:lnTo>
                  <a:lnTo>
                    <a:pt x="272" y="116"/>
                  </a:lnTo>
                  <a:lnTo>
                    <a:pt x="217" y="69"/>
                  </a:lnTo>
                  <a:lnTo>
                    <a:pt x="191" y="15"/>
                  </a:lnTo>
                  <a:lnTo>
                    <a:pt x="191" y="10"/>
                  </a:lnTo>
                  <a:lnTo>
                    <a:pt x="172" y="0"/>
                  </a:lnTo>
                  <a:lnTo>
                    <a:pt x="0" y="29"/>
                  </a:lnTo>
                  <a:lnTo>
                    <a:pt x="17" y="76"/>
                  </a:lnTo>
                  <a:lnTo>
                    <a:pt x="50" y="97"/>
                  </a:lnTo>
                  <a:lnTo>
                    <a:pt x="59" y="241"/>
                  </a:lnTo>
                  <a:lnTo>
                    <a:pt x="71" y="277"/>
                  </a:lnTo>
                  <a:lnTo>
                    <a:pt x="227" y="275"/>
                  </a:lnTo>
                  <a:lnTo>
                    <a:pt x="291" y="26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gray">
            <a:xfrm>
              <a:off x="1933" y="3126"/>
              <a:ext cx="253" cy="248"/>
            </a:xfrm>
            <a:custGeom>
              <a:avLst/>
              <a:gdLst>
                <a:gd name="T0" fmla="*/ 191 w 246"/>
                <a:gd name="T1" fmla="*/ 241 h 258"/>
                <a:gd name="T2" fmla="*/ 191 w 246"/>
                <a:gd name="T3" fmla="*/ 241 h 258"/>
                <a:gd name="T4" fmla="*/ 205 w 246"/>
                <a:gd name="T5" fmla="*/ 213 h 258"/>
                <a:gd name="T6" fmla="*/ 194 w 246"/>
                <a:gd name="T7" fmla="*/ 208 h 258"/>
                <a:gd name="T8" fmla="*/ 191 w 246"/>
                <a:gd name="T9" fmla="*/ 180 h 258"/>
                <a:gd name="T10" fmla="*/ 241 w 246"/>
                <a:gd name="T11" fmla="*/ 81 h 258"/>
                <a:gd name="T12" fmla="*/ 246 w 246"/>
                <a:gd name="T13" fmla="*/ 22 h 258"/>
                <a:gd name="T14" fmla="*/ 227 w 246"/>
                <a:gd name="T15" fmla="*/ 22 h 258"/>
                <a:gd name="T16" fmla="*/ 220 w 246"/>
                <a:gd name="T17" fmla="*/ 0 h 258"/>
                <a:gd name="T18" fmla="*/ 156 w 246"/>
                <a:gd name="T19" fmla="*/ 8 h 258"/>
                <a:gd name="T20" fmla="*/ 0 w 246"/>
                <a:gd name="T21" fmla="*/ 10 h 258"/>
                <a:gd name="T22" fmla="*/ 9 w 246"/>
                <a:gd name="T23" fmla="*/ 41 h 258"/>
                <a:gd name="T24" fmla="*/ 2 w 246"/>
                <a:gd name="T25" fmla="*/ 189 h 258"/>
                <a:gd name="T26" fmla="*/ 40 w 246"/>
                <a:gd name="T27" fmla="*/ 215 h 258"/>
                <a:gd name="T28" fmla="*/ 40 w 246"/>
                <a:gd name="T29" fmla="*/ 258 h 258"/>
                <a:gd name="T30" fmla="*/ 137 w 246"/>
                <a:gd name="T31" fmla="*/ 237 h 258"/>
                <a:gd name="T32" fmla="*/ 191 w 246"/>
                <a:gd name="T33" fmla="*/ 241 h 25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6"/>
                <a:gd name="T52" fmla="*/ 0 h 258"/>
                <a:gd name="T53" fmla="*/ 246 w 246"/>
                <a:gd name="T54" fmla="*/ 258 h 25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6" h="258">
                  <a:moveTo>
                    <a:pt x="191" y="241"/>
                  </a:moveTo>
                  <a:lnTo>
                    <a:pt x="191" y="241"/>
                  </a:lnTo>
                  <a:lnTo>
                    <a:pt x="205" y="213"/>
                  </a:lnTo>
                  <a:lnTo>
                    <a:pt x="194" y="208"/>
                  </a:lnTo>
                  <a:lnTo>
                    <a:pt x="191" y="180"/>
                  </a:lnTo>
                  <a:lnTo>
                    <a:pt x="241" y="81"/>
                  </a:lnTo>
                  <a:lnTo>
                    <a:pt x="246" y="22"/>
                  </a:lnTo>
                  <a:lnTo>
                    <a:pt x="227" y="22"/>
                  </a:lnTo>
                  <a:lnTo>
                    <a:pt x="220" y="0"/>
                  </a:lnTo>
                  <a:lnTo>
                    <a:pt x="156" y="8"/>
                  </a:lnTo>
                  <a:lnTo>
                    <a:pt x="0" y="10"/>
                  </a:lnTo>
                  <a:lnTo>
                    <a:pt x="9" y="41"/>
                  </a:lnTo>
                  <a:lnTo>
                    <a:pt x="2" y="189"/>
                  </a:lnTo>
                  <a:lnTo>
                    <a:pt x="40" y="215"/>
                  </a:lnTo>
                  <a:lnTo>
                    <a:pt x="40" y="258"/>
                  </a:lnTo>
                  <a:lnTo>
                    <a:pt x="137" y="237"/>
                  </a:lnTo>
                  <a:lnTo>
                    <a:pt x="191" y="24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gray">
            <a:xfrm>
              <a:off x="2081" y="2421"/>
              <a:ext cx="287" cy="189"/>
            </a:xfrm>
            <a:custGeom>
              <a:avLst/>
              <a:gdLst>
                <a:gd name="T0" fmla="*/ 52 w 279"/>
                <a:gd name="T1" fmla="*/ 92 h 198"/>
                <a:gd name="T2" fmla="*/ 104 w 279"/>
                <a:gd name="T3" fmla="*/ 106 h 198"/>
                <a:gd name="T4" fmla="*/ 118 w 279"/>
                <a:gd name="T5" fmla="*/ 127 h 198"/>
                <a:gd name="T6" fmla="*/ 120 w 279"/>
                <a:gd name="T7" fmla="*/ 198 h 198"/>
                <a:gd name="T8" fmla="*/ 137 w 279"/>
                <a:gd name="T9" fmla="*/ 198 h 198"/>
                <a:gd name="T10" fmla="*/ 137 w 279"/>
                <a:gd name="T11" fmla="*/ 127 h 198"/>
                <a:gd name="T12" fmla="*/ 170 w 279"/>
                <a:gd name="T13" fmla="*/ 99 h 198"/>
                <a:gd name="T14" fmla="*/ 203 w 279"/>
                <a:gd name="T15" fmla="*/ 80 h 198"/>
                <a:gd name="T16" fmla="*/ 246 w 279"/>
                <a:gd name="T17" fmla="*/ 80 h 198"/>
                <a:gd name="T18" fmla="*/ 239 w 279"/>
                <a:gd name="T19" fmla="*/ 92 h 198"/>
                <a:gd name="T20" fmla="*/ 253 w 279"/>
                <a:gd name="T21" fmla="*/ 90 h 198"/>
                <a:gd name="T22" fmla="*/ 250 w 279"/>
                <a:gd name="T23" fmla="*/ 85 h 198"/>
                <a:gd name="T24" fmla="*/ 279 w 279"/>
                <a:gd name="T25" fmla="*/ 73 h 198"/>
                <a:gd name="T26" fmla="*/ 265 w 279"/>
                <a:gd name="T27" fmla="*/ 42 h 198"/>
                <a:gd name="T28" fmla="*/ 229 w 279"/>
                <a:gd name="T29" fmla="*/ 42 h 198"/>
                <a:gd name="T30" fmla="*/ 210 w 279"/>
                <a:gd name="T31" fmla="*/ 23 h 198"/>
                <a:gd name="T32" fmla="*/ 189 w 279"/>
                <a:gd name="T33" fmla="*/ 45 h 198"/>
                <a:gd name="T34" fmla="*/ 123 w 279"/>
                <a:gd name="T35" fmla="*/ 61 h 198"/>
                <a:gd name="T36" fmla="*/ 99 w 279"/>
                <a:gd name="T37" fmla="*/ 38 h 198"/>
                <a:gd name="T38" fmla="*/ 85 w 279"/>
                <a:gd name="T39" fmla="*/ 16 h 198"/>
                <a:gd name="T40" fmla="*/ 102 w 279"/>
                <a:gd name="T41" fmla="*/ 0 h 198"/>
                <a:gd name="T42" fmla="*/ 66 w 279"/>
                <a:gd name="T43" fmla="*/ 9 h 198"/>
                <a:gd name="T44" fmla="*/ 43 w 279"/>
                <a:gd name="T45" fmla="*/ 38 h 198"/>
                <a:gd name="T46" fmla="*/ 0 w 279"/>
                <a:gd name="T47" fmla="*/ 78 h 198"/>
                <a:gd name="T48" fmla="*/ 12 w 279"/>
                <a:gd name="T49" fmla="*/ 97 h 198"/>
                <a:gd name="T50" fmla="*/ 52 w 279"/>
                <a:gd name="T51" fmla="*/ 92 h 19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279"/>
                <a:gd name="T79" fmla="*/ 0 h 198"/>
                <a:gd name="T80" fmla="*/ 279 w 279"/>
                <a:gd name="T81" fmla="*/ 198 h 19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279" h="198">
                  <a:moveTo>
                    <a:pt x="52" y="92"/>
                  </a:moveTo>
                  <a:lnTo>
                    <a:pt x="104" y="106"/>
                  </a:lnTo>
                  <a:lnTo>
                    <a:pt x="118" y="127"/>
                  </a:lnTo>
                  <a:lnTo>
                    <a:pt x="120" y="198"/>
                  </a:lnTo>
                  <a:lnTo>
                    <a:pt x="137" y="198"/>
                  </a:lnTo>
                  <a:lnTo>
                    <a:pt x="137" y="127"/>
                  </a:lnTo>
                  <a:lnTo>
                    <a:pt x="170" y="99"/>
                  </a:lnTo>
                  <a:lnTo>
                    <a:pt x="203" y="80"/>
                  </a:lnTo>
                  <a:lnTo>
                    <a:pt x="246" y="80"/>
                  </a:lnTo>
                  <a:lnTo>
                    <a:pt x="239" y="92"/>
                  </a:lnTo>
                  <a:lnTo>
                    <a:pt x="253" y="90"/>
                  </a:lnTo>
                  <a:lnTo>
                    <a:pt x="250" y="85"/>
                  </a:lnTo>
                  <a:lnTo>
                    <a:pt x="279" y="73"/>
                  </a:lnTo>
                  <a:lnTo>
                    <a:pt x="265" y="42"/>
                  </a:lnTo>
                  <a:lnTo>
                    <a:pt x="229" y="42"/>
                  </a:lnTo>
                  <a:lnTo>
                    <a:pt x="210" y="23"/>
                  </a:lnTo>
                  <a:lnTo>
                    <a:pt x="189" y="45"/>
                  </a:lnTo>
                  <a:lnTo>
                    <a:pt x="123" y="61"/>
                  </a:lnTo>
                  <a:lnTo>
                    <a:pt x="99" y="38"/>
                  </a:lnTo>
                  <a:lnTo>
                    <a:pt x="85" y="16"/>
                  </a:lnTo>
                  <a:lnTo>
                    <a:pt x="102" y="0"/>
                  </a:lnTo>
                  <a:lnTo>
                    <a:pt x="66" y="9"/>
                  </a:lnTo>
                  <a:lnTo>
                    <a:pt x="43" y="38"/>
                  </a:lnTo>
                  <a:lnTo>
                    <a:pt x="0" y="78"/>
                  </a:lnTo>
                  <a:lnTo>
                    <a:pt x="12" y="97"/>
                  </a:lnTo>
                  <a:lnTo>
                    <a:pt x="52" y="9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gray">
            <a:xfrm>
              <a:off x="1965" y="2477"/>
              <a:ext cx="256" cy="275"/>
            </a:xfrm>
            <a:custGeom>
              <a:avLst/>
              <a:gdLst>
                <a:gd name="T0" fmla="*/ 248 w 250"/>
                <a:gd name="T1" fmla="*/ 262 h 286"/>
                <a:gd name="T2" fmla="*/ 250 w 250"/>
                <a:gd name="T3" fmla="*/ 196 h 286"/>
                <a:gd name="T4" fmla="*/ 250 w 250"/>
                <a:gd name="T5" fmla="*/ 139 h 286"/>
                <a:gd name="T6" fmla="*/ 233 w 250"/>
                <a:gd name="T7" fmla="*/ 139 h 286"/>
                <a:gd name="T8" fmla="*/ 231 w 250"/>
                <a:gd name="T9" fmla="*/ 68 h 286"/>
                <a:gd name="T10" fmla="*/ 217 w 250"/>
                <a:gd name="T11" fmla="*/ 47 h 286"/>
                <a:gd name="T12" fmla="*/ 165 w 250"/>
                <a:gd name="T13" fmla="*/ 33 h 286"/>
                <a:gd name="T14" fmla="*/ 125 w 250"/>
                <a:gd name="T15" fmla="*/ 38 h 286"/>
                <a:gd name="T16" fmla="*/ 113 w 250"/>
                <a:gd name="T17" fmla="*/ 19 h 286"/>
                <a:gd name="T18" fmla="*/ 108 w 250"/>
                <a:gd name="T19" fmla="*/ 21 h 286"/>
                <a:gd name="T20" fmla="*/ 87 w 250"/>
                <a:gd name="T21" fmla="*/ 21 h 286"/>
                <a:gd name="T22" fmla="*/ 82 w 250"/>
                <a:gd name="T23" fmla="*/ 2 h 286"/>
                <a:gd name="T24" fmla="*/ 49 w 250"/>
                <a:gd name="T25" fmla="*/ 0 h 286"/>
                <a:gd name="T26" fmla="*/ 28 w 250"/>
                <a:gd name="T27" fmla="*/ 12 h 286"/>
                <a:gd name="T28" fmla="*/ 19 w 250"/>
                <a:gd name="T29" fmla="*/ 68 h 286"/>
                <a:gd name="T30" fmla="*/ 4 w 250"/>
                <a:gd name="T31" fmla="*/ 75 h 286"/>
                <a:gd name="T32" fmla="*/ 9 w 250"/>
                <a:gd name="T33" fmla="*/ 146 h 286"/>
                <a:gd name="T34" fmla="*/ 0 w 250"/>
                <a:gd name="T35" fmla="*/ 158 h 286"/>
                <a:gd name="T36" fmla="*/ 9 w 250"/>
                <a:gd name="T37" fmla="*/ 170 h 286"/>
                <a:gd name="T38" fmla="*/ 40 w 250"/>
                <a:gd name="T39" fmla="*/ 170 h 286"/>
                <a:gd name="T40" fmla="*/ 94 w 250"/>
                <a:gd name="T41" fmla="*/ 224 h 286"/>
                <a:gd name="T42" fmla="*/ 85 w 250"/>
                <a:gd name="T43" fmla="*/ 253 h 286"/>
                <a:gd name="T44" fmla="*/ 115 w 250"/>
                <a:gd name="T45" fmla="*/ 286 h 286"/>
                <a:gd name="T46" fmla="*/ 179 w 250"/>
                <a:gd name="T47" fmla="*/ 269 h 286"/>
                <a:gd name="T48" fmla="*/ 248 w 250"/>
                <a:gd name="T49" fmla="*/ 262 h 28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50"/>
                <a:gd name="T76" fmla="*/ 0 h 286"/>
                <a:gd name="T77" fmla="*/ 250 w 250"/>
                <a:gd name="T78" fmla="*/ 286 h 28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50" h="286">
                  <a:moveTo>
                    <a:pt x="248" y="262"/>
                  </a:moveTo>
                  <a:lnTo>
                    <a:pt x="250" y="196"/>
                  </a:lnTo>
                  <a:lnTo>
                    <a:pt x="250" y="139"/>
                  </a:lnTo>
                  <a:lnTo>
                    <a:pt x="233" y="139"/>
                  </a:lnTo>
                  <a:lnTo>
                    <a:pt x="231" y="68"/>
                  </a:lnTo>
                  <a:lnTo>
                    <a:pt x="217" y="47"/>
                  </a:lnTo>
                  <a:lnTo>
                    <a:pt x="165" y="33"/>
                  </a:lnTo>
                  <a:lnTo>
                    <a:pt x="125" y="38"/>
                  </a:lnTo>
                  <a:lnTo>
                    <a:pt x="113" y="19"/>
                  </a:lnTo>
                  <a:lnTo>
                    <a:pt x="108" y="21"/>
                  </a:lnTo>
                  <a:lnTo>
                    <a:pt x="87" y="21"/>
                  </a:lnTo>
                  <a:lnTo>
                    <a:pt x="82" y="2"/>
                  </a:lnTo>
                  <a:lnTo>
                    <a:pt x="49" y="0"/>
                  </a:lnTo>
                  <a:lnTo>
                    <a:pt x="28" y="12"/>
                  </a:lnTo>
                  <a:lnTo>
                    <a:pt x="19" y="68"/>
                  </a:lnTo>
                  <a:lnTo>
                    <a:pt x="4" y="75"/>
                  </a:lnTo>
                  <a:lnTo>
                    <a:pt x="9" y="146"/>
                  </a:lnTo>
                  <a:lnTo>
                    <a:pt x="0" y="158"/>
                  </a:lnTo>
                  <a:lnTo>
                    <a:pt x="9" y="170"/>
                  </a:lnTo>
                  <a:lnTo>
                    <a:pt x="40" y="170"/>
                  </a:lnTo>
                  <a:lnTo>
                    <a:pt x="94" y="224"/>
                  </a:lnTo>
                  <a:lnTo>
                    <a:pt x="85" y="253"/>
                  </a:lnTo>
                  <a:lnTo>
                    <a:pt x="115" y="286"/>
                  </a:lnTo>
                  <a:lnTo>
                    <a:pt x="179" y="269"/>
                  </a:lnTo>
                  <a:lnTo>
                    <a:pt x="248" y="26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gray">
            <a:xfrm>
              <a:off x="2056" y="2729"/>
              <a:ext cx="228" cy="361"/>
            </a:xfrm>
            <a:custGeom>
              <a:avLst/>
              <a:gdLst>
                <a:gd name="T0" fmla="*/ 187 w 222"/>
                <a:gd name="T1" fmla="*/ 350 h 376"/>
                <a:gd name="T2" fmla="*/ 192 w 222"/>
                <a:gd name="T3" fmla="*/ 302 h 376"/>
                <a:gd name="T4" fmla="*/ 222 w 222"/>
                <a:gd name="T5" fmla="*/ 241 h 376"/>
                <a:gd name="T6" fmla="*/ 220 w 222"/>
                <a:gd name="T7" fmla="*/ 227 h 376"/>
                <a:gd name="T8" fmla="*/ 199 w 222"/>
                <a:gd name="T9" fmla="*/ 222 h 376"/>
                <a:gd name="T10" fmla="*/ 213 w 222"/>
                <a:gd name="T11" fmla="*/ 198 h 376"/>
                <a:gd name="T12" fmla="*/ 185 w 222"/>
                <a:gd name="T13" fmla="*/ 76 h 376"/>
                <a:gd name="T14" fmla="*/ 185 w 222"/>
                <a:gd name="T15" fmla="*/ 59 h 376"/>
                <a:gd name="T16" fmla="*/ 156 w 222"/>
                <a:gd name="T17" fmla="*/ 17 h 376"/>
                <a:gd name="T18" fmla="*/ 159 w 222"/>
                <a:gd name="T19" fmla="*/ 0 h 376"/>
                <a:gd name="T20" fmla="*/ 90 w 222"/>
                <a:gd name="T21" fmla="*/ 7 h 376"/>
                <a:gd name="T22" fmla="*/ 26 w 222"/>
                <a:gd name="T23" fmla="*/ 24 h 376"/>
                <a:gd name="T24" fmla="*/ 48 w 222"/>
                <a:gd name="T25" fmla="*/ 45 h 376"/>
                <a:gd name="T26" fmla="*/ 57 w 222"/>
                <a:gd name="T27" fmla="*/ 64 h 376"/>
                <a:gd name="T28" fmla="*/ 19 w 222"/>
                <a:gd name="T29" fmla="*/ 85 h 376"/>
                <a:gd name="T30" fmla="*/ 0 w 222"/>
                <a:gd name="T31" fmla="*/ 161 h 376"/>
                <a:gd name="T32" fmla="*/ 26 w 222"/>
                <a:gd name="T33" fmla="*/ 215 h 376"/>
                <a:gd name="T34" fmla="*/ 81 w 222"/>
                <a:gd name="T35" fmla="*/ 262 h 376"/>
                <a:gd name="T36" fmla="*/ 78 w 222"/>
                <a:gd name="T37" fmla="*/ 314 h 376"/>
                <a:gd name="T38" fmla="*/ 140 w 222"/>
                <a:gd name="T39" fmla="*/ 373 h 376"/>
                <a:gd name="T40" fmla="*/ 140 w 222"/>
                <a:gd name="T41" fmla="*/ 376 h 376"/>
                <a:gd name="T42" fmla="*/ 173 w 222"/>
                <a:gd name="T43" fmla="*/ 364 h 376"/>
                <a:gd name="T44" fmla="*/ 187 w 222"/>
                <a:gd name="T45" fmla="*/ 350 h 3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22"/>
                <a:gd name="T70" fmla="*/ 0 h 376"/>
                <a:gd name="T71" fmla="*/ 222 w 222"/>
                <a:gd name="T72" fmla="*/ 376 h 37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22" h="376">
                  <a:moveTo>
                    <a:pt x="187" y="350"/>
                  </a:moveTo>
                  <a:lnTo>
                    <a:pt x="192" y="302"/>
                  </a:lnTo>
                  <a:lnTo>
                    <a:pt x="222" y="241"/>
                  </a:lnTo>
                  <a:lnTo>
                    <a:pt x="220" y="227"/>
                  </a:lnTo>
                  <a:lnTo>
                    <a:pt x="199" y="222"/>
                  </a:lnTo>
                  <a:lnTo>
                    <a:pt x="213" y="198"/>
                  </a:lnTo>
                  <a:lnTo>
                    <a:pt x="185" y="76"/>
                  </a:lnTo>
                  <a:lnTo>
                    <a:pt x="185" y="59"/>
                  </a:lnTo>
                  <a:lnTo>
                    <a:pt x="156" y="17"/>
                  </a:lnTo>
                  <a:lnTo>
                    <a:pt x="159" y="0"/>
                  </a:lnTo>
                  <a:lnTo>
                    <a:pt x="90" y="7"/>
                  </a:lnTo>
                  <a:lnTo>
                    <a:pt x="26" y="24"/>
                  </a:lnTo>
                  <a:lnTo>
                    <a:pt x="48" y="45"/>
                  </a:lnTo>
                  <a:lnTo>
                    <a:pt x="57" y="64"/>
                  </a:lnTo>
                  <a:lnTo>
                    <a:pt x="19" y="85"/>
                  </a:lnTo>
                  <a:lnTo>
                    <a:pt x="0" y="161"/>
                  </a:lnTo>
                  <a:lnTo>
                    <a:pt x="26" y="215"/>
                  </a:lnTo>
                  <a:lnTo>
                    <a:pt x="81" y="262"/>
                  </a:lnTo>
                  <a:lnTo>
                    <a:pt x="78" y="314"/>
                  </a:lnTo>
                  <a:lnTo>
                    <a:pt x="140" y="373"/>
                  </a:lnTo>
                  <a:lnTo>
                    <a:pt x="140" y="376"/>
                  </a:lnTo>
                  <a:lnTo>
                    <a:pt x="173" y="364"/>
                  </a:lnTo>
                  <a:lnTo>
                    <a:pt x="187" y="35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gray">
            <a:xfrm>
              <a:off x="2525" y="2827"/>
              <a:ext cx="368" cy="240"/>
            </a:xfrm>
            <a:custGeom>
              <a:avLst/>
              <a:gdLst>
                <a:gd name="T0" fmla="*/ 359 w 359"/>
                <a:gd name="T1" fmla="*/ 172 h 250"/>
                <a:gd name="T2" fmla="*/ 359 w 359"/>
                <a:gd name="T3" fmla="*/ 163 h 250"/>
                <a:gd name="T4" fmla="*/ 345 w 359"/>
                <a:gd name="T5" fmla="*/ 134 h 250"/>
                <a:gd name="T6" fmla="*/ 319 w 359"/>
                <a:gd name="T7" fmla="*/ 146 h 250"/>
                <a:gd name="T8" fmla="*/ 312 w 359"/>
                <a:gd name="T9" fmla="*/ 104 h 250"/>
                <a:gd name="T10" fmla="*/ 296 w 359"/>
                <a:gd name="T11" fmla="*/ 61 h 250"/>
                <a:gd name="T12" fmla="*/ 265 w 359"/>
                <a:gd name="T13" fmla="*/ 59 h 250"/>
                <a:gd name="T14" fmla="*/ 260 w 359"/>
                <a:gd name="T15" fmla="*/ 26 h 250"/>
                <a:gd name="T16" fmla="*/ 225 w 359"/>
                <a:gd name="T17" fmla="*/ 0 h 250"/>
                <a:gd name="T18" fmla="*/ 206 w 359"/>
                <a:gd name="T19" fmla="*/ 4 h 250"/>
                <a:gd name="T20" fmla="*/ 177 w 359"/>
                <a:gd name="T21" fmla="*/ 56 h 250"/>
                <a:gd name="T22" fmla="*/ 168 w 359"/>
                <a:gd name="T23" fmla="*/ 87 h 250"/>
                <a:gd name="T24" fmla="*/ 144 w 359"/>
                <a:gd name="T25" fmla="*/ 82 h 250"/>
                <a:gd name="T26" fmla="*/ 128 w 359"/>
                <a:gd name="T27" fmla="*/ 158 h 250"/>
                <a:gd name="T28" fmla="*/ 85 w 359"/>
                <a:gd name="T29" fmla="*/ 177 h 250"/>
                <a:gd name="T30" fmla="*/ 81 w 359"/>
                <a:gd name="T31" fmla="*/ 196 h 250"/>
                <a:gd name="T32" fmla="*/ 55 w 359"/>
                <a:gd name="T33" fmla="*/ 198 h 250"/>
                <a:gd name="T34" fmla="*/ 45 w 359"/>
                <a:gd name="T35" fmla="*/ 177 h 250"/>
                <a:gd name="T36" fmla="*/ 36 w 359"/>
                <a:gd name="T37" fmla="*/ 172 h 250"/>
                <a:gd name="T38" fmla="*/ 12 w 359"/>
                <a:gd name="T39" fmla="*/ 196 h 250"/>
                <a:gd name="T40" fmla="*/ 14 w 359"/>
                <a:gd name="T41" fmla="*/ 229 h 250"/>
                <a:gd name="T42" fmla="*/ 0 w 359"/>
                <a:gd name="T43" fmla="*/ 250 h 250"/>
                <a:gd name="T44" fmla="*/ 76 w 359"/>
                <a:gd name="T45" fmla="*/ 245 h 250"/>
                <a:gd name="T46" fmla="*/ 359 w 359"/>
                <a:gd name="T47" fmla="*/ 172 h 25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59"/>
                <a:gd name="T73" fmla="*/ 0 h 250"/>
                <a:gd name="T74" fmla="*/ 359 w 359"/>
                <a:gd name="T75" fmla="*/ 250 h 25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59" h="250">
                  <a:moveTo>
                    <a:pt x="359" y="172"/>
                  </a:moveTo>
                  <a:lnTo>
                    <a:pt x="359" y="163"/>
                  </a:lnTo>
                  <a:lnTo>
                    <a:pt x="345" y="134"/>
                  </a:lnTo>
                  <a:lnTo>
                    <a:pt x="319" y="146"/>
                  </a:lnTo>
                  <a:lnTo>
                    <a:pt x="312" y="104"/>
                  </a:lnTo>
                  <a:lnTo>
                    <a:pt x="296" y="61"/>
                  </a:lnTo>
                  <a:lnTo>
                    <a:pt x="265" y="59"/>
                  </a:lnTo>
                  <a:lnTo>
                    <a:pt x="260" y="26"/>
                  </a:lnTo>
                  <a:lnTo>
                    <a:pt x="225" y="0"/>
                  </a:lnTo>
                  <a:lnTo>
                    <a:pt x="206" y="4"/>
                  </a:lnTo>
                  <a:lnTo>
                    <a:pt x="177" y="56"/>
                  </a:lnTo>
                  <a:lnTo>
                    <a:pt x="168" y="87"/>
                  </a:lnTo>
                  <a:lnTo>
                    <a:pt x="144" y="82"/>
                  </a:lnTo>
                  <a:lnTo>
                    <a:pt x="128" y="158"/>
                  </a:lnTo>
                  <a:lnTo>
                    <a:pt x="85" y="177"/>
                  </a:lnTo>
                  <a:lnTo>
                    <a:pt x="81" y="196"/>
                  </a:lnTo>
                  <a:lnTo>
                    <a:pt x="55" y="198"/>
                  </a:lnTo>
                  <a:lnTo>
                    <a:pt x="45" y="177"/>
                  </a:lnTo>
                  <a:lnTo>
                    <a:pt x="36" y="172"/>
                  </a:lnTo>
                  <a:lnTo>
                    <a:pt x="12" y="196"/>
                  </a:lnTo>
                  <a:lnTo>
                    <a:pt x="14" y="229"/>
                  </a:lnTo>
                  <a:lnTo>
                    <a:pt x="0" y="250"/>
                  </a:lnTo>
                  <a:lnTo>
                    <a:pt x="76" y="245"/>
                  </a:lnTo>
                  <a:lnTo>
                    <a:pt x="359" y="17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gray">
            <a:xfrm>
              <a:off x="2200" y="2918"/>
              <a:ext cx="361" cy="199"/>
            </a:xfrm>
            <a:custGeom>
              <a:avLst/>
              <a:gdLst>
                <a:gd name="T0" fmla="*/ 139 w 149"/>
                <a:gd name="T1" fmla="*/ 43 h 88"/>
                <a:gd name="T2" fmla="*/ 149 w 149"/>
                <a:gd name="T3" fmla="*/ 33 h 88"/>
                <a:gd name="T4" fmla="*/ 142 w 149"/>
                <a:gd name="T5" fmla="*/ 29 h 88"/>
                <a:gd name="T6" fmla="*/ 139 w 149"/>
                <a:gd name="T7" fmla="*/ 8 h 88"/>
                <a:gd name="T8" fmla="*/ 127 w 149"/>
                <a:gd name="T9" fmla="*/ 1 h 88"/>
                <a:gd name="T10" fmla="*/ 124 w 149"/>
                <a:gd name="T11" fmla="*/ 5 h 88"/>
                <a:gd name="T12" fmla="*/ 115 w 149"/>
                <a:gd name="T13" fmla="*/ 2 h 88"/>
                <a:gd name="T14" fmla="*/ 111 w 149"/>
                <a:gd name="T15" fmla="*/ 9 h 88"/>
                <a:gd name="T16" fmla="*/ 101 w 149"/>
                <a:gd name="T17" fmla="*/ 0 h 88"/>
                <a:gd name="T18" fmla="*/ 85 w 149"/>
                <a:gd name="T19" fmla="*/ 5 h 88"/>
                <a:gd name="T20" fmla="*/ 68 w 149"/>
                <a:gd name="T21" fmla="*/ 39 h 88"/>
                <a:gd name="T22" fmla="*/ 60 w 149"/>
                <a:gd name="T23" fmla="*/ 31 h 88"/>
                <a:gd name="T24" fmla="*/ 56 w 149"/>
                <a:gd name="T25" fmla="*/ 41 h 88"/>
                <a:gd name="T26" fmla="*/ 22 w 149"/>
                <a:gd name="T27" fmla="*/ 47 h 88"/>
                <a:gd name="T28" fmla="*/ 20 w 149"/>
                <a:gd name="T29" fmla="*/ 65 h 88"/>
                <a:gd name="T30" fmla="*/ 14 w 149"/>
                <a:gd name="T31" fmla="*/ 71 h 88"/>
                <a:gd name="T32" fmla="*/ 0 w 149"/>
                <a:gd name="T33" fmla="*/ 76 h 88"/>
                <a:gd name="T34" fmla="*/ 2 w 149"/>
                <a:gd name="T35" fmla="*/ 88 h 88"/>
                <a:gd name="T36" fmla="*/ 28 w 149"/>
                <a:gd name="T37" fmla="*/ 80 h 88"/>
                <a:gd name="T38" fmla="*/ 125 w 149"/>
                <a:gd name="T39" fmla="*/ 66 h 88"/>
                <a:gd name="T40" fmla="*/ 134 w 149"/>
                <a:gd name="T41" fmla="*/ 66 h 88"/>
                <a:gd name="T42" fmla="*/ 140 w 149"/>
                <a:gd name="T43" fmla="*/ 57 h 88"/>
                <a:gd name="T44" fmla="*/ 139 w 149"/>
                <a:gd name="T45" fmla="*/ 43 h 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9"/>
                <a:gd name="T70" fmla="*/ 0 h 88"/>
                <a:gd name="T71" fmla="*/ 149 w 149"/>
                <a:gd name="T72" fmla="*/ 88 h 8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9" h="88">
                  <a:moveTo>
                    <a:pt x="139" y="43"/>
                  </a:moveTo>
                  <a:cubicBezTo>
                    <a:pt x="149" y="33"/>
                    <a:pt x="149" y="33"/>
                    <a:pt x="149" y="33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15" y="2"/>
                    <a:pt x="115" y="2"/>
                    <a:pt x="115" y="2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0" y="31"/>
                    <a:pt x="60" y="31"/>
                    <a:pt x="60" y="31"/>
                  </a:cubicBezTo>
                  <a:cubicBezTo>
                    <a:pt x="56" y="41"/>
                    <a:pt x="56" y="41"/>
                    <a:pt x="56" y="41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0" y="65"/>
                    <a:pt x="20" y="65"/>
                    <a:pt x="20" y="65"/>
                  </a:cubicBezTo>
                  <a:cubicBezTo>
                    <a:pt x="14" y="71"/>
                    <a:pt x="14" y="71"/>
                    <a:pt x="14" y="7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2" y="88"/>
                    <a:pt x="24" y="80"/>
                    <a:pt x="28" y="80"/>
                  </a:cubicBezTo>
                  <a:cubicBezTo>
                    <a:pt x="32" y="80"/>
                    <a:pt x="125" y="66"/>
                    <a:pt x="125" y="66"/>
                  </a:cubicBezTo>
                  <a:cubicBezTo>
                    <a:pt x="134" y="66"/>
                    <a:pt x="134" y="66"/>
                    <a:pt x="134" y="66"/>
                  </a:cubicBezTo>
                  <a:cubicBezTo>
                    <a:pt x="140" y="57"/>
                    <a:pt x="140" y="57"/>
                    <a:pt x="140" y="57"/>
                  </a:cubicBezTo>
                  <a:lnTo>
                    <a:pt x="139" y="4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gray">
            <a:xfrm>
              <a:off x="2276" y="2507"/>
              <a:ext cx="195" cy="258"/>
            </a:xfrm>
            <a:custGeom>
              <a:avLst/>
              <a:gdLst>
                <a:gd name="T0" fmla="*/ 166 w 189"/>
                <a:gd name="T1" fmla="*/ 240 h 269"/>
                <a:gd name="T2" fmla="*/ 159 w 189"/>
                <a:gd name="T3" fmla="*/ 217 h 269"/>
                <a:gd name="T4" fmla="*/ 170 w 189"/>
                <a:gd name="T5" fmla="*/ 200 h 269"/>
                <a:gd name="T6" fmla="*/ 189 w 189"/>
                <a:gd name="T7" fmla="*/ 158 h 269"/>
                <a:gd name="T8" fmla="*/ 175 w 189"/>
                <a:gd name="T9" fmla="*/ 125 h 269"/>
                <a:gd name="T10" fmla="*/ 159 w 189"/>
                <a:gd name="T11" fmla="*/ 87 h 269"/>
                <a:gd name="T12" fmla="*/ 133 w 189"/>
                <a:gd name="T13" fmla="*/ 125 h 269"/>
                <a:gd name="T14" fmla="*/ 118 w 189"/>
                <a:gd name="T15" fmla="*/ 129 h 269"/>
                <a:gd name="T16" fmla="*/ 109 w 189"/>
                <a:gd name="T17" fmla="*/ 113 h 269"/>
                <a:gd name="T18" fmla="*/ 130 w 189"/>
                <a:gd name="T19" fmla="*/ 89 h 269"/>
                <a:gd name="T20" fmla="*/ 126 w 189"/>
                <a:gd name="T21" fmla="*/ 52 h 269"/>
                <a:gd name="T22" fmla="*/ 107 w 189"/>
                <a:gd name="T23" fmla="*/ 11 h 269"/>
                <a:gd name="T24" fmla="*/ 69 w 189"/>
                <a:gd name="T25" fmla="*/ 9 h 269"/>
                <a:gd name="T26" fmla="*/ 62 w 189"/>
                <a:gd name="T27" fmla="*/ 0 h 269"/>
                <a:gd name="T28" fmla="*/ 48 w 189"/>
                <a:gd name="T29" fmla="*/ 2 h 269"/>
                <a:gd name="T30" fmla="*/ 36 w 189"/>
                <a:gd name="T31" fmla="*/ 18 h 269"/>
                <a:gd name="T32" fmla="*/ 55 w 189"/>
                <a:gd name="T33" fmla="*/ 40 h 269"/>
                <a:gd name="T34" fmla="*/ 41 w 189"/>
                <a:gd name="T35" fmla="*/ 73 h 269"/>
                <a:gd name="T36" fmla="*/ 15 w 189"/>
                <a:gd name="T37" fmla="*/ 42 h 269"/>
                <a:gd name="T38" fmla="*/ 0 w 189"/>
                <a:gd name="T39" fmla="*/ 75 h 269"/>
                <a:gd name="T40" fmla="*/ 3 w 189"/>
                <a:gd name="T41" fmla="*/ 170 h 269"/>
                <a:gd name="T42" fmla="*/ 17 w 189"/>
                <a:gd name="T43" fmla="*/ 193 h 269"/>
                <a:gd name="T44" fmla="*/ 10 w 189"/>
                <a:gd name="T45" fmla="*/ 269 h 269"/>
                <a:gd name="T46" fmla="*/ 66 w 189"/>
                <a:gd name="T47" fmla="*/ 269 h 269"/>
                <a:gd name="T48" fmla="*/ 166 w 189"/>
                <a:gd name="T49" fmla="*/ 240 h 2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9"/>
                <a:gd name="T76" fmla="*/ 0 h 269"/>
                <a:gd name="T77" fmla="*/ 189 w 189"/>
                <a:gd name="T78" fmla="*/ 269 h 2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9" h="269">
                  <a:moveTo>
                    <a:pt x="166" y="240"/>
                  </a:moveTo>
                  <a:lnTo>
                    <a:pt x="159" y="217"/>
                  </a:lnTo>
                  <a:lnTo>
                    <a:pt x="170" y="200"/>
                  </a:lnTo>
                  <a:lnTo>
                    <a:pt x="189" y="158"/>
                  </a:lnTo>
                  <a:lnTo>
                    <a:pt x="175" y="125"/>
                  </a:lnTo>
                  <a:lnTo>
                    <a:pt x="159" y="87"/>
                  </a:lnTo>
                  <a:lnTo>
                    <a:pt x="133" y="125"/>
                  </a:lnTo>
                  <a:lnTo>
                    <a:pt x="118" y="129"/>
                  </a:lnTo>
                  <a:lnTo>
                    <a:pt x="109" y="113"/>
                  </a:lnTo>
                  <a:lnTo>
                    <a:pt x="130" y="89"/>
                  </a:lnTo>
                  <a:lnTo>
                    <a:pt x="126" y="52"/>
                  </a:lnTo>
                  <a:lnTo>
                    <a:pt x="107" y="11"/>
                  </a:lnTo>
                  <a:lnTo>
                    <a:pt x="69" y="9"/>
                  </a:lnTo>
                  <a:lnTo>
                    <a:pt x="62" y="0"/>
                  </a:lnTo>
                  <a:lnTo>
                    <a:pt x="48" y="2"/>
                  </a:lnTo>
                  <a:lnTo>
                    <a:pt x="36" y="18"/>
                  </a:lnTo>
                  <a:lnTo>
                    <a:pt x="55" y="40"/>
                  </a:lnTo>
                  <a:lnTo>
                    <a:pt x="41" y="73"/>
                  </a:lnTo>
                  <a:lnTo>
                    <a:pt x="15" y="42"/>
                  </a:lnTo>
                  <a:lnTo>
                    <a:pt x="0" y="75"/>
                  </a:lnTo>
                  <a:lnTo>
                    <a:pt x="3" y="170"/>
                  </a:lnTo>
                  <a:lnTo>
                    <a:pt x="17" y="193"/>
                  </a:lnTo>
                  <a:lnTo>
                    <a:pt x="10" y="269"/>
                  </a:lnTo>
                  <a:lnTo>
                    <a:pt x="66" y="269"/>
                  </a:lnTo>
                  <a:lnTo>
                    <a:pt x="166" y="24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37"/>
            <p:cNvSpPr>
              <a:spLocks/>
            </p:cNvSpPr>
            <p:nvPr/>
          </p:nvSpPr>
          <p:spPr bwMode="gray">
            <a:xfrm>
              <a:off x="2246" y="2759"/>
              <a:ext cx="163" cy="265"/>
            </a:xfrm>
            <a:custGeom>
              <a:avLst/>
              <a:gdLst>
                <a:gd name="T0" fmla="*/ 96 w 158"/>
                <a:gd name="T1" fmla="*/ 7 h 276"/>
                <a:gd name="T2" fmla="*/ 40 w 158"/>
                <a:gd name="T3" fmla="*/ 7 h 276"/>
                <a:gd name="T4" fmla="*/ 40 w 158"/>
                <a:gd name="T5" fmla="*/ 9 h 276"/>
                <a:gd name="T6" fmla="*/ 19 w 158"/>
                <a:gd name="T7" fmla="*/ 35 h 276"/>
                <a:gd name="T8" fmla="*/ 0 w 158"/>
                <a:gd name="T9" fmla="*/ 30 h 276"/>
                <a:gd name="T10" fmla="*/ 0 w 158"/>
                <a:gd name="T11" fmla="*/ 28 h 276"/>
                <a:gd name="T12" fmla="*/ 0 w 158"/>
                <a:gd name="T13" fmla="*/ 45 h 276"/>
                <a:gd name="T14" fmla="*/ 28 w 158"/>
                <a:gd name="T15" fmla="*/ 167 h 276"/>
                <a:gd name="T16" fmla="*/ 14 w 158"/>
                <a:gd name="T17" fmla="*/ 191 h 276"/>
                <a:gd name="T18" fmla="*/ 35 w 158"/>
                <a:gd name="T19" fmla="*/ 196 h 276"/>
                <a:gd name="T20" fmla="*/ 37 w 158"/>
                <a:gd name="T21" fmla="*/ 210 h 276"/>
                <a:gd name="T22" fmla="*/ 7 w 158"/>
                <a:gd name="T23" fmla="*/ 271 h 276"/>
                <a:gd name="T24" fmla="*/ 7 w 158"/>
                <a:gd name="T25" fmla="*/ 276 h 276"/>
                <a:gd name="T26" fmla="*/ 87 w 158"/>
                <a:gd name="T27" fmla="*/ 262 h 276"/>
                <a:gd name="T28" fmla="*/ 96 w 158"/>
                <a:gd name="T29" fmla="*/ 238 h 276"/>
                <a:gd name="T30" fmla="*/ 115 w 158"/>
                <a:gd name="T31" fmla="*/ 257 h 276"/>
                <a:gd name="T32" fmla="*/ 156 w 158"/>
                <a:gd name="T33" fmla="*/ 177 h 276"/>
                <a:gd name="T34" fmla="*/ 158 w 158"/>
                <a:gd name="T35" fmla="*/ 177 h 276"/>
                <a:gd name="T36" fmla="*/ 122 w 158"/>
                <a:gd name="T37" fmla="*/ 0 h 276"/>
                <a:gd name="T38" fmla="*/ 96 w 158"/>
                <a:gd name="T39" fmla="*/ 7 h 27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58"/>
                <a:gd name="T61" fmla="*/ 0 h 276"/>
                <a:gd name="T62" fmla="*/ 158 w 158"/>
                <a:gd name="T63" fmla="*/ 276 h 27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58" h="276">
                  <a:moveTo>
                    <a:pt x="96" y="7"/>
                  </a:moveTo>
                  <a:lnTo>
                    <a:pt x="40" y="7"/>
                  </a:lnTo>
                  <a:lnTo>
                    <a:pt x="40" y="9"/>
                  </a:lnTo>
                  <a:lnTo>
                    <a:pt x="19" y="35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45"/>
                  </a:lnTo>
                  <a:lnTo>
                    <a:pt x="28" y="167"/>
                  </a:lnTo>
                  <a:lnTo>
                    <a:pt x="14" y="191"/>
                  </a:lnTo>
                  <a:lnTo>
                    <a:pt x="35" y="196"/>
                  </a:lnTo>
                  <a:lnTo>
                    <a:pt x="37" y="210"/>
                  </a:lnTo>
                  <a:lnTo>
                    <a:pt x="7" y="271"/>
                  </a:lnTo>
                  <a:lnTo>
                    <a:pt x="7" y="276"/>
                  </a:lnTo>
                  <a:lnTo>
                    <a:pt x="87" y="262"/>
                  </a:lnTo>
                  <a:lnTo>
                    <a:pt x="96" y="238"/>
                  </a:lnTo>
                  <a:lnTo>
                    <a:pt x="115" y="257"/>
                  </a:lnTo>
                  <a:lnTo>
                    <a:pt x="156" y="177"/>
                  </a:lnTo>
                  <a:lnTo>
                    <a:pt x="158" y="177"/>
                  </a:lnTo>
                  <a:lnTo>
                    <a:pt x="122" y="0"/>
                  </a:lnTo>
                  <a:lnTo>
                    <a:pt x="96" y="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38"/>
            <p:cNvSpPr>
              <a:spLocks/>
            </p:cNvSpPr>
            <p:nvPr/>
          </p:nvSpPr>
          <p:spPr bwMode="gray">
            <a:xfrm>
              <a:off x="2371" y="2697"/>
              <a:ext cx="233" cy="240"/>
            </a:xfrm>
            <a:custGeom>
              <a:avLst/>
              <a:gdLst>
                <a:gd name="T0" fmla="*/ 173 w 227"/>
                <a:gd name="T1" fmla="*/ 203 h 250"/>
                <a:gd name="T2" fmla="*/ 189 w 227"/>
                <a:gd name="T3" fmla="*/ 203 h 250"/>
                <a:gd name="T4" fmla="*/ 208 w 227"/>
                <a:gd name="T5" fmla="*/ 151 h 250"/>
                <a:gd name="T6" fmla="*/ 208 w 227"/>
                <a:gd name="T7" fmla="*/ 102 h 250"/>
                <a:gd name="T8" fmla="*/ 227 w 227"/>
                <a:gd name="T9" fmla="*/ 94 h 250"/>
                <a:gd name="T10" fmla="*/ 204 w 227"/>
                <a:gd name="T11" fmla="*/ 0 h 250"/>
                <a:gd name="T12" fmla="*/ 133 w 227"/>
                <a:gd name="T13" fmla="*/ 59 h 250"/>
                <a:gd name="T14" fmla="*/ 109 w 227"/>
                <a:gd name="T15" fmla="*/ 71 h 250"/>
                <a:gd name="T16" fmla="*/ 102 w 227"/>
                <a:gd name="T17" fmla="*/ 47 h 250"/>
                <a:gd name="T18" fmla="*/ 76 w 227"/>
                <a:gd name="T19" fmla="*/ 47 h 250"/>
                <a:gd name="T20" fmla="*/ 74 w 227"/>
                <a:gd name="T21" fmla="*/ 42 h 250"/>
                <a:gd name="T22" fmla="*/ 0 w 227"/>
                <a:gd name="T23" fmla="*/ 64 h 250"/>
                <a:gd name="T24" fmla="*/ 36 w 227"/>
                <a:gd name="T25" fmla="*/ 241 h 250"/>
                <a:gd name="T26" fmla="*/ 71 w 227"/>
                <a:gd name="T27" fmla="*/ 229 h 250"/>
                <a:gd name="T28" fmla="*/ 95 w 227"/>
                <a:gd name="T29" fmla="*/ 250 h 250"/>
                <a:gd name="T30" fmla="*/ 104 w 227"/>
                <a:gd name="T31" fmla="*/ 234 h 250"/>
                <a:gd name="T32" fmla="*/ 126 w 227"/>
                <a:gd name="T33" fmla="*/ 241 h 250"/>
                <a:gd name="T34" fmla="*/ 133 w 227"/>
                <a:gd name="T35" fmla="*/ 231 h 250"/>
                <a:gd name="T36" fmla="*/ 161 w 227"/>
                <a:gd name="T37" fmla="*/ 248 h 250"/>
                <a:gd name="T38" fmla="*/ 171 w 227"/>
                <a:gd name="T39" fmla="*/ 236 h 250"/>
                <a:gd name="T40" fmla="*/ 173 w 227"/>
                <a:gd name="T41" fmla="*/ 203 h 25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7"/>
                <a:gd name="T64" fmla="*/ 0 h 250"/>
                <a:gd name="T65" fmla="*/ 227 w 227"/>
                <a:gd name="T66" fmla="*/ 250 h 25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7" h="250">
                  <a:moveTo>
                    <a:pt x="173" y="203"/>
                  </a:moveTo>
                  <a:lnTo>
                    <a:pt x="189" y="203"/>
                  </a:lnTo>
                  <a:lnTo>
                    <a:pt x="208" y="151"/>
                  </a:lnTo>
                  <a:lnTo>
                    <a:pt x="208" y="102"/>
                  </a:lnTo>
                  <a:lnTo>
                    <a:pt x="227" y="94"/>
                  </a:lnTo>
                  <a:lnTo>
                    <a:pt x="204" y="0"/>
                  </a:lnTo>
                  <a:lnTo>
                    <a:pt x="133" y="59"/>
                  </a:lnTo>
                  <a:lnTo>
                    <a:pt x="109" y="71"/>
                  </a:lnTo>
                  <a:lnTo>
                    <a:pt x="102" y="47"/>
                  </a:lnTo>
                  <a:lnTo>
                    <a:pt x="76" y="47"/>
                  </a:lnTo>
                  <a:lnTo>
                    <a:pt x="74" y="42"/>
                  </a:lnTo>
                  <a:lnTo>
                    <a:pt x="0" y="64"/>
                  </a:lnTo>
                  <a:lnTo>
                    <a:pt x="36" y="241"/>
                  </a:lnTo>
                  <a:lnTo>
                    <a:pt x="71" y="229"/>
                  </a:lnTo>
                  <a:lnTo>
                    <a:pt x="95" y="250"/>
                  </a:lnTo>
                  <a:lnTo>
                    <a:pt x="104" y="234"/>
                  </a:lnTo>
                  <a:lnTo>
                    <a:pt x="126" y="241"/>
                  </a:lnTo>
                  <a:lnTo>
                    <a:pt x="133" y="231"/>
                  </a:lnTo>
                  <a:lnTo>
                    <a:pt x="161" y="248"/>
                  </a:lnTo>
                  <a:lnTo>
                    <a:pt x="171" y="236"/>
                  </a:lnTo>
                  <a:lnTo>
                    <a:pt x="173" y="20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gray">
            <a:xfrm>
              <a:off x="2581" y="2634"/>
              <a:ext cx="295" cy="193"/>
            </a:xfrm>
            <a:custGeom>
              <a:avLst/>
              <a:gdLst>
                <a:gd name="T0" fmla="*/ 85 w 288"/>
                <a:gd name="T1" fmla="*/ 191 h 201"/>
                <a:gd name="T2" fmla="*/ 219 w 288"/>
                <a:gd name="T3" fmla="*/ 168 h 201"/>
                <a:gd name="T4" fmla="*/ 264 w 288"/>
                <a:gd name="T5" fmla="*/ 139 h 201"/>
                <a:gd name="T6" fmla="*/ 285 w 288"/>
                <a:gd name="T7" fmla="*/ 132 h 201"/>
                <a:gd name="T8" fmla="*/ 288 w 288"/>
                <a:gd name="T9" fmla="*/ 99 h 201"/>
                <a:gd name="T10" fmla="*/ 262 w 288"/>
                <a:gd name="T11" fmla="*/ 73 h 201"/>
                <a:gd name="T12" fmla="*/ 271 w 288"/>
                <a:gd name="T13" fmla="*/ 38 h 201"/>
                <a:gd name="T14" fmla="*/ 259 w 288"/>
                <a:gd name="T15" fmla="*/ 35 h 201"/>
                <a:gd name="T16" fmla="*/ 238 w 288"/>
                <a:gd name="T17" fmla="*/ 2 h 201"/>
                <a:gd name="T18" fmla="*/ 219 w 288"/>
                <a:gd name="T19" fmla="*/ 0 h 201"/>
                <a:gd name="T20" fmla="*/ 40 w 288"/>
                <a:gd name="T21" fmla="*/ 54 h 201"/>
                <a:gd name="T22" fmla="*/ 19 w 288"/>
                <a:gd name="T23" fmla="*/ 49 h 201"/>
                <a:gd name="T24" fmla="*/ 0 w 288"/>
                <a:gd name="T25" fmla="*/ 66 h 201"/>
                <a:gd name="T26" fmla="*/ 23 w 288"/>
                <a:gd name="T27" fmla="*/ 160 h 201"/>
                <a:gd name="T28" fmla="*/ 19 w 288"/>
                <a:gd name="T29" fmla="*/ 163 h 201"/>
                <a:gd name="T30" fmla="*/ 33 w 288"/>
                <a:gd name="T31" fmla="*/ 201 h 201"/>
                <a:gd name="T32" fmla="*/ 85 w 288"/>
                <a:gd name="T33" fmla="*/ 191 h 2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88"/>
                <a:gd name="T52" fmla="*/ 0 h 201"/>
                <a:gd name="T53" fmla="*/ 288 w 288"/>
                <a:gd name="T54" fmla="*/ 201 h 20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88" h="201">
                  <a:moveTo>
                    <a:pt x="85" y="191"/>
                  </a:moveTo>
                  <a:lnTo>
                    <a:pt x="219" y="168"/>
                  </a:lnTo>
                  <a:lnTo>
                    <a:pt x="264" y="139"/>
                  </a:lnTo>
                  <a:lnTo>
                    <a:pt x="285" y="132"/>
                  </a:lnTo>
                  <a:lnTo>
                    <a:pt x="288" y="99"/>
                  </a:lnTo>
                  <a:lnTo>
                    <a:pt x="262" y="73"/>
                  </a:lnTo>
                  <a:lnTo>
                    <a:pt x="271" y="38"/>
                  </a:lnTo>
                  <a:lnTo>
                    <a:pt x="259" y="35"/>
                  </a:lnTo>
                  <a:lnTo>
                    <a:pt x="238" y="2"/>
                  </a:lnTo>
                  <a:lnTo>
                    <a:pt x="219" y="0"/>
                  </a:lnTo>
                  <a:lnTo>
                    <a:pt x="40" y="54"/>
                  </a:lnTo>
                  <a:lnTo>
                    <a:pt x="19" y="49"/>
                  </a:lnTo>
                  <a:lnTo>
                    <a:pt x="0" y="66"/>
                  </a:lnTo>
                  <a:lnTo>
                    <a:pt x="23" y="160"/>
                  </a:lnTo>
                  <a:lnTo>
                    <a:pt x="19" y="163"/>
                  </a:lnTo>
                  <a:lnTo>
                    <a:pt x="33" y="201"/>
                  </a:lnTo>
                  <a:lnTo>
                    <a:pt x="85" y="19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40"/>
            <p:cNvSpPr>
              <a:spLocks/>
            </p:cNvSpPr>
            <p:nvPr/>
          </p:nvSpPr>
          <p:spPr bwMode="gray">
            <a:xfrm>
              <a:off x="2600" y="2422"/>
              <a:ext cx="313" cy="264"/>
            </a:xfrm>
            <a:custGeom>
              <a:avLst/>
              <a:gdLst>
                <a:gd name="T0" fmla="*/ 292 w 304"/>
                <a:gd name="T1" fmla="*/ 135 h 274"/>
                <a:gd name="T2" fmla="*/ 250 w 304"/>
                <a:gd name="T3" fmla="*/ 40 h 274"/>
                <a:gd name="T4" fmla="*/ 243 w 304"/>
                <a:gd name="T5" fmla="*/ 0 h 274"/>
                <a:gd name="T6" fmla="*/ 243 w 304"/>
                <a:gd name="T7" fmla="*/ 0 h 274"/>
                <a:gd name="T8" fmla="*/ 191 w 304"/>
                <a:gd name="T9" fmla="*/ 2 h 274"/>
                <a:gd name="T10" fmla="*/ 163 w 304"/>
                <a:gd name="T11" fmla="*/ 52 h 274"/>
                <a:gd name="T12" fmla="*/ 139 w 304"/>
                <a:gd name="T13" fmla="*/ 71 h 274"/>
                <a:gd name="T14" fmla="*/ 139 w 304"/>
                <a:gd name="T15" fmla="*/ 102 h 274"/>
                <a:gd name="T16" fmla="*/ 129 w 304"/>
                <a:gd name="T17" fmla="*/ 154 h 274"/>
                <a:gd name="T18" fmla="*/ 103 w 304"/>
                <a:gd name="T19" fmla="*/ 170 h 274"/>
                <a:gd name="T20" fmla="*/ 37 w 304"/>
                <a:gd name="T21" fmla="*/ 177 h 274"/>
                <a:gd name="T22" fmla="*/ 28 w 304"/>
                <a:gd name="T23" fmla="*/ 177 h 274"/>
                <a:gd name="T24" fmla="*/ 21 w 304"/>
                <a:gd name="T25" fmla="*/ 208 h 274"/>
                <a:gd name="T26" fmla="*/ 28 w 304"/>
                <a:gd name="T27" fmla="*/ 206 h 274"/>
                <a:gd name="T28" fmla="*/ 37 w 304"/>
                <a:gd name="T29" fmla="*/ 222 h 274"/>
                <a:gd name="T30" fmla="*/ 11 w 304"/>
                <a:gd name="T31" fmla="*/ 262 h 274"/>
                <a:gd name="T32" fmla="*/ 0 w 304"/>
                <a:gd name="T33" fmla="*/ 269 h 274"/>
                <a:gd name="T34" fmla="*/ 21 w 304"/>
                <a:gd name="T35" fmla="*/ 274 h 274"/>
                <a:gd name="T36" fmla="*/ 200 w 304"/>
                <a:gd name="T37" fmla="*/ 220 h 274"/>
                <a:gd name="T38" fmla="*/ 219 w 304"/>
                <a:gd name="T39" fmla="*/ 222 h 274"/>
                <a:gd name="T40" fmla="*/ 240 w 304"/>
                <a:gd name="T41" fmla="*/ 255 h 274"/>
                <a:gd name="T42" fmla="*/ 304 w 304"/>
                <a:gd name="T43" fmla="*/ 272 h 274"/>
                <a:gd name="T44" fmla="*/ 304 w 304"/>
                <a:gd name="T45" fmla="*/ 269 h 274"/>
                <a:gd name="T46" fmla="*/ 292 w 304"/>
                <a:gd name="T47" fmla="*/ 135 h 2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04"/>
                <a:gd name="T73" fmla="*/ 0 h 274"/>
                <a:gd name="T74" fmla="*/ 304 w 304"/>
                <a:gd name="T75" fmla="*/ 274 h 27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04" h="274">
                  <a:moveTo>
                    <a:pt x="292" y="135"/>
                  </a:moveTo>
                  <a:lnTo>
                    <a:pt x="250" y="40"/>
                  </a:lnTo>
                  <a:lnTo>
                    <a:pt x="243" y="0"/>
                  </a:lnTo>
                  <a:lnTo>
                    <a:pt x="191" y="2"/>
                  </a:lnTo>
                  <a:lnTo>
                    <a:pt x="163" y="52"/>
                  </a:lnTo>
                  <a:lnTo>
                    <a:pt x="139" y="71"/>
                  </a:lnTo>
                  <a:lnTo>
                    <a:pt x="139" y="102"/>
                  </a:lnTo>
                  <a:lnTo>
                    <a:pt x="129" y="154"/>
                  </a:lnTo>
                  <a:lnTo>
                    <a:pt x="103" y="170"/>
                  </a:lnTo>
                  <a:lnTo>
                    <a:pt x="37" y="177"/>
                  </a:lnTo>
                  <a:lnTo>
                    <a:pt x="28" y="177"/>
                  </a:lnTo>
                  <a:lnTo>
                    <a:pt x="21" y="208"/>
                  </a:lnTo>
                  <a:lnTo>
                    <a:pt x="28" y="206"/>
                  </a:lnTo>
                  <a:lnTo>
                    <a:pt x="37" y="222"/>
                  </a:lnTo>
                  <a:lnTo>
                    <a:pt x="11" y="262"/>
                  </a:lnTo>
                  <a:lnTo>
                    <a:pt x="0" y="269"/>
                  </a:lnTo>
                  <a:lnTo>
                    <a:pt x="21" y="274"/>
                  </a:lnTo>
                  <a:lnTo>
                    <a:pt x="200" y="220"/>
                  </a:lnTo>
                  <a:lnTo>
                    <a:pt x="219" y="222"/>
                  </a:lnTo>
                  <a:lnTo>
                    <a:pt x="240" y="255"/>
                  </a:lnTo>
                  <a:lnTo>
                    <a:pt x="304" y="272"/>
                  </a:lnTo>
                  <a:lnTo>
                    <a:pt x="304" y="269"/>
                  </a:lnTo>
                  <a:lnTo>
                    <a:pt x="292" y="13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41"/>
            <p:cNvSpPr>
              <a:spLocks/>
            </p:cNvSpPr>
            <p:nvPr/>
          </p:nvSpPr>
          <p:spPr bwMode="gray">
            <a:xfrm>
              <a:off x="2900" y="2524"/>
              <a:ext cx="171" cy="90"/>
            </a:xfrm>
            <a:custGeom>
              <a:avLst/>
              <a:gdLst>
                <a:gd name="T0" fmla="*/ 166 w 166"/>
                <a:gd name="T1" fmla="*/ 43 h 93"/>
                <a:gd name="T2" fmla="*/ 149 w 166"/>
                <a:gd name="T3" fmla="*/ 31 h 93"/>
                <a:gd name="T4" fmla="*/ 135 w 166"/>
                <a:gd name="T5" fmla="*/ 48 h 93"/>
                <a:gd name="T6" fmla="*/ 93 w 166"/>
                <a:gd name="T7" fmla="*/ 0 h 93"/>
                <a:gd name="T8" fmla="*/ 0 w 166"/>
                <a:gd name="T9" fmla="*/ 41 h 93"/>
                <a:gd name="T10" fmla="*/ 5 w 166"/>
                <a:gd name="T11" fmla="*/ 93 h 93"/>
                <a:gd name="T12" fmla="*/ 93 w 166"/>
                <a:gd name="T13" fmla="*/ 59 h 93"/>
                <a:gd name="T14" fmla="*/ 123 w 166"/>
                <a:gd name="T15" fmla="*/ 83 h 93"/>
                <a:gd name="T16" fmla="*/ 140 w 166"/>
                <a:gd name="T17" fmla="*/ 83 h 93"/>
                <a:gd name="T18" fmla="*/ 166 w 166"/>
                <a:gd name="T19" fmla="*/ 43 h 9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66"/>
                <a:gd name="T31" fmla="*/ 0 h 93"/>
                <a:gd name="T32" fmla="*/ 166 w 166"/>
                <a:gd name="T33" fmla="*/ 93 h 9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66" h="93">
                  <a:moveTo>
                    <a:pt x="166" y="43"/>
                  </a:moveTo>
                  <a:lnTo>
                    <a:pt x="149" y="31"/>
                  </a:lnTo>
                  <a:lnTo>
                    <a:pt x="135" y="48"/>
                  </a:lnTo>
                  <a:lnTo>
                    <a:pt x="93" y="0"/>
                  </a:lnTo>
                  <a:lnTo>
                    <a:pt x="0" y="41"/>
                  </a:lnTo>
                  <a:lnTo>
                    <a:pt x="5" y="93"/>
                  </a:lnTo>
                  <a:lnTo>
                    <a:pt x="93" y="59"/>
                  </a:lnTo>
                  <a:lnTo>
                    <a:pt x="123" y="83"/>
                  </a:lnTo>
                  <a:lnTo>
                    <a:pt x="140" y="83"/>
                  </a:lnTo>
                  <a:lnTo>
                    <a:pt x="166" y="4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42"/>
            <p:cNvSpPr>
              <a:spLocks/>
            </p:cNvSpPr>
            <p:nvPr/>
          </p:nvSpPr>
          <p:spPr bwMode="gray">
            <a:xfrm>
              <a:off x="2906" y="2581"/>
              <a:ext cx="120" cy="105"/>
            </a:xfrm>
            <a:custGeom>
              <a:avLst/>
              <a:gdLst>
                <a:gd name="T0" fmla="*/ 0 w 118"/>
                <a:gd name="T1" fmla="*/ 34 h 109"/>
                <a:gd name="T2" fmla="*/ 7 w 118"/>
                <a:gd name="T3" fmla="*/ 104 h 109"/>
                <a:gd name="T4" fmla="*/ 7 w 118"/>
                <a:gd name="T5" fmla="*/ 107 h 109"/>
                <a:gd name="T6" fmla="*/ 12 w 118"/>
                <a:gd name="T7" fmla="*/ 109 h 109"/>
                <a:gd name="T8" fmla="*/ 21 w 118"/>
                <a:gd name="T9" fmla="*/ 76 h 109"/>
                <a:gd name="T10" fmla="*/ 73 w 118"/>
                <a:gd name="T11" fmla="*/ 50 h 109"/>
                <a:gd name="T12" fmla="*/ 114 w 118"/>
                <a:gd name="T13" fmla="*/ 24 h 109"/>
                <a:gd name="T14" fmla="*/ 118 w 118"/>
                <a:gd name="T15" fmla="*/ 24 h 109"/>
                <a:gd name="T16" fmla="*/ 88 w 118"/>
                <a:gd name="T17" fmla="*/ 0 h 109"/>
                <a:gd name="T18" fmla="*/ 0 w 118"/>
                <a:gd name="T19" fmla="*/ 34 h 1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"/>
                <a:gd name="T31" fmla="*/ 0 h 109"/>
                <a:gd name="T32" fmla="*/ 118 w 118"/>
                <a:gd name="T33" fmla="*/ 109 h 1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" h="109">
                  <a:moveTo>
                    <a:pt x="0" y="34"/>
                  </a:moveTo>
                  <a:lnTo>
                    <a:pt x="7" y="104"/>
                  </a:lnTo>
                  <a:lnTo>
                    <a:pt x="7" y="107"/>
                  </a:lnTo>
                  <a:lnTo>
                    <a:pt x="12" y="109"/>
                  </a:lnTo>
                  <a:lnTo>
                    <a:pt x="21" y="76"/>
                  </a:lnTo>
                  <a:lnTo>
                    <a:pt x="73" y="50"/>
                  </a:lnTo>
                  <a:lnTo>
                    <a:pt x="114" y="24"/>
                  </a:lnTo>
                  <a:lnTo>
                    <a:pt x="118" y="24"/>
                  </a:lnTo>
                  <a:lnTo>
                    <a:pt x="88" y="0"/>
                  </a:lnTo>
                  <a:lnTo>
                    <a:pt x="0" y="3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43"/>
            <p:cNvSpPr>
              <a:spLocks/>
            </p:cNvSpPr>
            <p:nvPr/>
          </p:nvSpPr>
          <p:spPr bwMode="gray">
            <a:xfrm>
              <a:off x="2937" y="2202"/>
              <a:ext cx="180" cy="289"/>
            </a:xfrm>
            <a:custGeom>
              <a:avLst/>
              <a:gdLst>
                <a:gd name="T0" fmla="*/ 64 w 175"/>
                <a:gd name="T1" fmla="*/ 283 h 300"/>
                <a:gd name="T2" fmla="*/ 80 w 175"/>
                <a:gd name="T3" fmla="*/ 231 h 300"/>
                <a:gd name="T4" fmla="*/ 151 w 175"/>
                <a:gd name="T5" fmla="*/ 172 h 300"/>
                <a:gd name="T6" fmla="*/ 175 w 175"/>
                <a:gd name="T7" fmla="*/ 132 h 300"/>
                <a:gd name="T8" fmla="*/ 172 w 175"/>
                <a:gd name="T9" fmla="*/ 123 h 300"/>
                <a:gd name="T10" fmla="*/ 165 w 175"/>
                <a:gd name="T11" fmla="*/ 76 h 300"/>
                <a:gd name="T12" fmla="*/ 120 w 175"/>
                <a:gd name="T13" fmla="*/ 19 h 300"/>
                <a:gd name="T14" fmla="*/ 101 w 175"/>
                <a:gd name="T15" fmla="*/ 14 h 300"/>
                <a:gd name="T16" fmla="*/ 68 w 175"/>
                <a:gd name="T17" fmla="*/ 0 h 300"/>
                <a:gd name="T18" fmla="*/ 40 w 175"/>
                <a:gd name="T19" fmla="*/ 33 h 300"/>
                <a:gd name="T20" fmla="*/ 40 w 175"/>
                <a:gd name="T21" fmla="*/ 142 h 300"/>
                <a:gd name="T22" fmla="*/ 0 w 175"/>
                <a:gd name="T23" fmla="*/ 191 h 300"/>
                <a:gd name="T24" fmla="*/ 59 w 175"/>
                <a:gd name="T25" fmla="*/ 300 h 300"/>
                <a:gd name="T26" fmla="*/ 64 w 175"/>
                <a:gd name="T27" fmla="*/ 283 h 30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5"/>
                <a:gd name="T43" fmla="*/ 0 h 300"/>
                <a:gd name="T44" fmla="*/ 175 w 175"/>
                <a:gd name="T45" fmla="*/ 300 h 30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5" h="300">
                  <a:moveTo>
                    <a:pt x="64" y="283"/>
                  </a:moveTo>
                  <a:lnTo>
                    <a:pt x="80" y="231"/>
                  </a:lnTo>
                  <a:lnTo>
                    <a:pt x="151" y="172"/>
                  </a:lnTo>
                  <a:lnTo>
                    <a:pt x="175" y="132"/>
                  </a:lnTo>
                  <a:lnTo>
                    <a:pt x="172" y="123"/>
                  </a:lnTo>
                  <a:lnTo>
                    <a:pt x="165" y="76"/>
                  </a:lnTo>
                  <a:lnTo>
                    <a:pt x="120" y="19"/>
                  </a:lnTo>
                  <a:lnTo>
                    <a:pt x="101" y="14"/>
                  </a:lnTo>
                  <a:lnTo>
                    <a:pt x="68" y="0"/>
                  </a:lnTo>
                  <a:lnTo>
                    <a:pt x="40" y="33"/>
                  </a:lnTo>
                  <a:lnTo>
                    <a:pt x="40" y="142"/>
                  </a:lnTo>
                  <a:lnTo>
                    <a:pt x="0" y="191"/>
                  </a:lnTo>
                  <a:lnTo>
                    <a:pt x="59" y="300"/>
                  </a:lnTo>
                  <a:lnTo>
                    <a:pt x="64" y="28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44"/>
            <p:cNvSpPr>
              <a:spLocks/>
            </p:cNvSpPr>
            <p:nvPr/>
          </p:nvSpPr>
          <p:spPr bwMode="gray">
            <a:xfrm>
              <a:off x="2849" y="2398"/>
              <a:ext cx="86" cy="165"/>
            </a:xfrm>
            <a:custGeom>
              <a:avLst/>
              <a:gdLst>
                <a:gd name="T0" fmla="*/ 57 w 83"/>
                <a:gd name="T1" fmla="*/ 109 h 173"/>
                <a:gd name="T2" fmla="*/ 71 w 83"/>
                <a:gd name="T3" fmla="*/ 83 h 173"/>
                <a:gd name="T4" fmla="*/ 59 w 83"/>
                <a:gd name="T5" fmla="*/ 69 h 173"/>
                <a:gd name="T6" fmla="*/ 78 w 83"/>
                <a:gd name="T7" fmla="*/ 50 h 173"/>
                <a:gd name="T8" fmla="*/ 80 w 83"/>
                <a:gd name="T9" fmla="*/ 19 h 173"/>
                <a:gd name="T10" fmla="*/ 66 w 83"/>
                <a:gd name="T11" fmla="*/ 0 h 173"/>
                <a:gd name="T12" fmla="*/ 0 w 83"/>
                <a:gd name="T13" fmla="*/ 26 h 173"/>
                <a:gd name="T14" fmla="*/ 7 w 83"/>
                <a:gd name="T15" fmla="*/ 66 h 173"/>
                <a:gd name="T16" fmla="*/ 49 w 83"/>
                <a:gd name="T17" fmla="*/ 161 h 173"/>
                <a:gd name="T18" fmla="*/ 49 w 83"/>
                <a:gd name="T19" fmla="*/ 173 h 173"/>
                <a:gd name="T20" fmla="*/ 83 w 83"/>
                <a:gd name="T21" fmla="*/ 158 h 173"/>
                <a:gd name="T22" fmla="*/ 71 w 83"/>
                <a:gd name="T23" fmla="*/ 132 h 173"/>
                <a:gd name="T24" fmla="*/ 57 w 83"/>
                <a:gd name="T25" fmla="*/ 109 h 1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3"/>
                <a:gd name="T40" fmla="*/ 0 h 173"/>
                <a:gd name="T41" fmla="*/ 83 w 83"/>
                <a:gd name="T42" fmla="*/ 173 h 1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3" h="173">
                  <a:moveTo>
                    <a:pt x="57" y="109"/>
                  </a:moveTo>
                  <a:lnTo>
                    <a:pt x="71" y="83"/>
                  </a:lnTo>
                  <a:lnTo>
                    <a:pt x="59" y="69"/>
                  </a:lnTo>
                  <a:lnTo>
                    <a:pt x="78" y="50"/>
                  </a:lnTo>
                  <a:lnTo>
                    <a:pt x="80" y="19"/>
                  </a:lnTo>
                  <a:lnTo>
                    <a:pt x="66" y="0"/>
                  </a:lnTo>
                  <a:lnTo>
                    <a:pt x="0" y="26"/>
                  </a:lnTo>
                  <a:lnTo>
                    <a:pt x="7" y="66"/>
                  </a:lnTo>
                  <a:lnTo>
                    <a:pt x="49" y="161"/>
                  </a:lnTo>
                  <a:lnTo>
                    <a:pt x="49" y="173"/>
                  </a:lnTo>
                  <a:lnTo>
                    <a:pt x="83" y="158"/>
                  </a:lnTo>
                  <a:lnTo>
                    <a:pt x="71" y="132"/>
                  </a:lnTo>
                  <a:lnTo>
                    <a:pt x="57" y="109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45"/>
            <p:cNvSpPr>
              <a:spLocks/>
            </p:cNvSpPr>
            <p:nvPr/>
          </p:nvSpPr>
          <p:spPr bwMode="gray">
            <a:xfrm>
              <a:off x="2908" y="2386"/>
              <a:ext cx="89" cy="163"/>
            </a:xfrm>
            <a:custGeom>
              <a:avLst/>
              <a:gdLst>
                <a:gd name="T0" fmla="*/ 80 w 87"/>
                <a:gd name="T1" fmla="*/ 137 h 170"/>
                <a:gd name="T2" fmla="*/ 87 w 87"/>
                <a:gd name="T3" fmla="*/ 109 h 170"/>
                <a:gd name="T4" fmla="*/ 28 w 87"/>
                <a:gd name="T5" fmla="*/ 0 h 170"/>
                <a:gd name="T6" fmla="*/ 23 w 87"/>
                <a:gd name="T7" fmla="*/ 5 h 170"/>
                <a:gd name="T8" fmla="*/ 9 w 87"/>
                <a:gd name="T9" fmla="*/ 12 h 170"/>
                <a:gd name="T10" fmla="*/ 23 w 87"/>
                <a:gd name="T11" fmla="*/ 31 h 170"/>
                <a:gd name="T12" fmla="*/ 21 w 87"/>
                <a:gd name="T13" fmla="*/ 62 h 170"/>
                <a:gd name="T14" fmla="*/ 2 w 87"/>
                <a:gd name="T15" fmla="*/ 81 h 170"/>
                <a:gd name="T16" fmla="*/ 14 w 87"/>
                <a:gd name="T17" fmla="*/ 95 h 170"/>
                <a:gd name="T18" fmla="*/ 0 w 87"/>
                <a:gd name="T19" fmla="*/ 121 h 170"/>
                <a:gd name="T20" fmla="*/ 14 w 87"/>
                <a:gd name="T21" fmla="*/ 144 h 170"/>
                <a:gd name="T22" fmla="*/ 26 w 87"/>
                <a:gd name="T23" fmla="*/ 170 h 170"/>
                <a:gd name="T24" fmla="*/ 85 w 87"/>
                <a:gd name="T25" fmla="*/ 144 h 170"/>
                <a:gd name="T26" fmla="*/ 80 w 87"/>
                <a:gd name="T27" fmla="*/ 137 h 1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7"/>
                <a:gd name="T43" fmla="*/ 0 h 170"/>
                <a:gd name="T44" fmla="*/ 87 w 87"/>
                <a:gd name="T45" fmla="*/ 170 h 1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7" h="170">
                  <a:moveTo>
                    <a:pt x="80" y="137"/>
                  </a:moveTo>
                  <a:lnTo>
                    <a:pt x="87" y="109"/>
                  </a:lnTo>
                  <a:lnTo>
                    <a:pt x="28" y="0"/>
                  </a:lnTo>
                  <a:lnTo>
                    <a:pt x="23" y="5"/>
                  </a:lnTo>
                  <a:lnTo>
                    <a:pt x="9" y="12"/>
                  </a:lnTo>
                  <a:lnTo>
                    <a:pt x="23" y="31"/>
                  </a:lnTo>
                  <a:lnTo>
                    <a:pt x="21" y="62"/>
                  </a:lnTo>
                  <a:lnTo>
                    <a:pt x="2" y="81"/>
                  </a:lnTo>
                  <a:lnTo>
                    <a:pt x="14" y="95"/>
                  </a:lnTo>
                  <a:lnTo>
                    <a:pt x="0" y="121"/>
                  </a:lnTo>
                  <a:lnTo>
                    <a:pt x="14" y="144"/>
                  </a:lnTo>
                  <a:lnTo>
                    <a:pt x="26" y="170"/>
                  </a:lnTo>
                  <a:lnTo>
                    <a:pt x="85" y="144"/>
                  </a:lnTo>
                  <a:lnTo>
                    <a:pt x="80" y="13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46"/>
            <p:cNvSpPr>
              <a:spLocks/>
            </p:cNvSpPr>
            <p:nvPr/>
          </p:nvSpPr>
          <p:spPr bwMode="gray">
            <a:xfrm>
              <a:off x="2471" y="2992"/>
              <a:ext cx="442" cy="189"/>
            </a:xfrm>
            <a:custGeom>
              <a:avLst/>
              <a:gdLst>
                <a:gd name="T0" fmla="*/ 388 w 430"/>
                <a:gd name="T1" fmla="*/ 83 h 196"/>
                <a:gd name="T2" fmla="*/ 409 w 430"/>
                <a:gd name="T3" fmla="*/ 71 h 196"/>
                <a:gd name="T4" fmla="*/ 430 w 430"/>
                <a:gd name="T5" fmla="*/ 54 h 196"/>
                <a:gd name="T6" fmla="*/ 411 w 430"/>
                <a:gd name="T7" fmla="*/ 24 h 196"/>
                <a:gd name="T8" fmla="*/ 378 w 430"/>
                <a:gd name="T9" fmla="*/ 35 h 196"/>
                <a:gd name="T10" fmla="*/ 411 w 430"/>
                <a:gd name="T11" fmla="*/ 7 h 196"/>
                <a:gd name="T12" fmla="*/ 411 w 430"/>
                <a:gd name="T13" fmla="*/ 0 h 196"/>
                <a:gd name="T14" fmla="*/ 128 w 430"/>
                <a:gd name="T15" fmla="*/ 73 h 196"/>
                <a:gd name="T16" fmla="*/ 118 w 430"/>
                <a:gd name="T17" fmla="*/ 73 h 196"/>
                <a:gd name="T18" fmla="*/ 92 w 430"/>
                <a:gd name="T19" fmla="*/ 109 h 196"/>
                <a:gd name="T20" fmla="*/ 64 w 430"/>
                <a:gd name="T21" fmla="*/ 111 h 196"/>
                <a:gd name="T22" fmla="*/ 22 w 430"/>
                <a:gd name="T23" fmla="*/ 147 h 196"/>
                <a:gd name="T24" fmla="*/ 0 w 430"/>
                <a:gd name="T25" fmla="*/ 196 h 196"/>
                <a:gd name="T26" fmla="*/ 76 w 430"/>
                <a:gd name="T27" fmla="*/ 170 h 196"/>
                <a:gd name="T28" fmla="*/ 152 w 430"/>
                <a:gd name="T29" fmla="*/ 147 h 196"/>
                <a:gd name="T30" fmla="*/ 237 w 430"/>
                <a:gd name="T31" fmla="*/ 147 h 196"/>
                <a:gd name="T32" fmla="*/ 324 w 430"/>
                <a:gd name="T33" fmla="*/ 189 h 196"/>
                <a:gd name="T34" fmla="*/ 350 w 430"/>
                <a:gd name="T35" fmla="*/ 182 h 196"/>
                <a:gd name="T36" fmla="*/ 352 w 430"/>
                <a:gd name="T37" fmla="*/ 144 h 196"/>
                <a:gd name="T38" fmla="*/ 392 w 430"/>
                <a:gd name="T39" fmla="*/ 137 h 196"/>
                <a:gd name="T40" fmla="*/ 418 w 430"/>
                <a:gd name="T41" fmla="*/ 109 h 196"/>
                <a:gd name="T42" fmla="*/ 385 w 430"/>
                <a:gd name="T43" fmla="*/ 109 h 196"/>
                <a:gd name="T44" fmla="*/ 388 w 430"/>
                <a:gd name="T45" fmla="*/ 83 h 19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430"/>
                <a:gd name="T70" fmla="*/ 0 h 196"/>
                <a:gd name="T71" fmla="*/ 430 w 430"/>
                <a:gd name="T72" fmla="*/ 196 h 19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430" h="196">
                  <a:moveTo>
                    <a:pt x="388" y="83"/>
                  </a:moveTo>
                  <a:lnTo>
                    <a:pt x="409" y="71"/>
                  </a:lnTo>
                  <a:lnTo>
                    <a:pt x="430" y="54"/>
                  </a:lnTo>
                  <a:lnTo>
                    <a:pt x="411" y="24"/>
                  </a:lnTo>
                  <a:lnTo>
                    <a:pt x="378" y="35"/>
                  </a:lnTo>
                  <a:lnTo>
                    <a:pt x="411" y="7"/>
                  </a:lnTo>
                  <a:lnTo>
                    <a:pt x="411" y="0"/>
                  </a:lnTo>
                  <a:lnTo>
                    <a:pt x="128" y="73"/>
                  </a:lnTo>
                  <a:lnTo>
                    <a:pt x="118" y="73"/>
                  </a:lnTo>
                  <a:lnTo>
                    <a:pt x="92" y="109"/>
                  </a:lnTo>
                  <a:lnTo>
                    <a:pt x="64" y="111"/>
                  </a:lnTo>
                  <a:lnTo>
                    <a:pt x="22" y="147"/>
                  </a:lnTo>
                  <a:lnTo>
                    <a:pt x="0" y="196"/>
                  </a:lnTo>
                  <a:lnTo>
                    <a:pt x="76" y="170"/>
                  </a:lnTo>
                  <a:lnTo>
                    <a:pt x="152" y="147"/>
                  </a:lnTo>
                  <a:lnTo>
                    <a:pt x="237" y="147"/>
                  </a:lnTo>
                  <a:lnTo>
                    <a:pt x="324" y="189"/>
                  </a:lnTo>
                  <a:lnTo>
                    <a:pt x="350" y="182"/>
                  </a:lnTo>
                  <a:lnTo>
                    <a:pt x="352" y="144"/>
                  </a:lnTo>
                  <a:lnTo>
                    <a:pt x="392" y="137"/>
                  </a:lnTo>
                  <a:lnTo>
                    <a:pt x="418" y="109"/>
                  </a:lnTo>
                  <a:lnTo>
                    <a:pt x="385" y="109"/>
                  </a:lnTo>
                  <a:lnTo>
                    <a:pt x="388" y="8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47"/>
            <p:cNvSpPr>
              <a:spLocks/>
            </p:cNvSpPr>
            <p:nvPr/>
          </p:nvSpPr>
          <p:spPr bwMode="gray">
            <a:xfrm>
              <a:off x="2173" y="3062"/>
              <a:ext cx="418" cy="159"/>
            </a:xfrm>
            <a:custGeom>
              <a:avLst/>
              <a:gdLst>
                <a:gd name="T0" fmla="*/ 150 w 173"/>
                <a:gd name="T1" fmla="*/ 16 h 70"/>
                <a:gd name="T2" fmla="*/ 162 w 173"/>
                <a:gd name="T3" fmla="*/ 15 h 70"/>
                <a:gd name="T4" fmla="*/ 173 w 173"/>
                <a:gd name="T5" fmla="*/ 0 h 70"/>
                <a:gd name="T6" fmla="*/ 136 w 173"/>
                <a:gd name="T7" fmla="*/ 2 h 70"/>
                <a:gd name="T8" fmla="*/ 39 w 173"/>
                <a:gd name="T9" fmla="*/ 16 h 70"/>
                <a:gd name="T10" fmla="*/ 13 w 173"/>
                <a:gd name="T11" fmla="*/ 24 h 70"/>
                <a:gd name="T12" fmla="*/ 5 w 173"/>
                <a:gd name="T13" fmla="*/ 31 h 70"/>
                <a:gd name="T14" fmla="*/ 3 w 173"/>
                <a:gd name="T15" fmla="*/ 62 h 70"/>
                <a:gd name="T16" fmla="*/ 0 w 173"/>
                <a:gd name="T17" fmla="*/ 68 h 70"/>
                <a:gd name="T18" fmla="*/ 20 w 173"/>
                <a:gd name="T19" fmla="*/ 70 h 70"/>
                <a:gd name="T20" fmla="*/ 116 w 173"/>
                <a:gd name="T21" fmla="*/ 54 h 70"/>
                <a:gd name="T22" fmla="*/ 123 w 173"/>
                <a:gd name="T23" fmla="*/ 52 h 70"/>
                <a:gd name="T24" fmla="*/ 132 w 173"/>
                <a:gd name="T25" fmla="*/ 31 h 70"/>
                <a:gd name="T26" fmla="*/ 150 w 173"/>
                <a:gd name="T27" fmla="*/ 16 h 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73"/>
                <a:gd name="T43" fmla="*/ 0 h 70"/>
                <a:gd name="T44" fmla="*/ 173 w 173"/>
                <a:gd name="T45" fmla="*/ 70 h 7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73" h="70">
                  <a:moveTo>
                    <a:pt x="150" y="16"/>
                  </a:moveTo>
                  <a:cubicBezTo>
                    <a:pt x="162" y="15"/>
                    <a:pt x="162" y="15"/>
                    <a:pt x="162" y="15"/>
                  </a:cubicBezTo>
                  <a:cubicBezTo>
                    <a:pt x="173" y="0"/>
                    <a:pt x="173" y="0"/>
                    <a:pt x="173" y="0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6" y="2"/>
                    <a:pt x="43" y="16"/>
                    <a:pt x="39" y="16"/>
                  </a:cubicBezTo>
                  <a:cubicBezTo>
                    <a:pt x="35" y="16"/>
                    <a:pt x="13" y="24"/>
                    <a:pt x="13" y="24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116" y="54"/>
                    <a:pt x="116" y="54"/>
                    <a:pt x="116" y="54"/>
                  </a:cubicBezTo>
                  <a:cubicBezTo>
                    <a:pt x="123" y="52"/>
                    <a:pt x="123" y="52"/>
                    <a:pt x="123" y="52"/>
                  </a:cubicBezTo>
                  <a:cubicBezTo>
                    <a:pt x="132" y="31"/>
                    <a:pt x="132" y="31"/>
                    <a:pt x="132" y="31"/>
                  </a:cubicBezTo>
                  <a:lnTo>
                    <a:pt x="150" y="1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gray">
            <a:xfrm>
              <a:off x="2108" y="3210"/>
              <a:ext cx="181" cy="304"/>
            </a:xfrm>
            <a:custGeom>
              <a:avLst/>
              <a:gdLst>
                <a:gd name="T0" fmla="*/ 111 w 177"/>
                <a:gd name="T1" fmla="*/ 12 h 316"/>
                <a:gd name="T2" fmla="*/ 64 w 177"/>
                <a:gd name="T3" fmla="*/ 7 h 316"/>
                <a:gd name="T4" fmla="*/ 21 w 177"/>
                <a:gd name="T5" fmla="*/ 92 h 316"/>
                <a:gd name="T6" fmla="*/ 24 w 177"/>
                <a:gd name="T7" fmla="*/ 120 h 316"/>
                <a:gd name="T8" fmla="*/ 35 w 177"/>
                <a:gd name="T9" fmla="*/ 125 h 316"/>
                <a:gd name="T10" fmla="*/ 21 w 177"/>
                <a:gd name="T11" fmla="*/ 153 h 316"/>
                <a:gd name="T12" fmla="*/ 40 w 177"/>
                <a:gd name="T13" fmla="*/ 189 h 316"/>
                <a:gd name="T14" fmla="*/ 0 w 177"/>
                <a:gd name="T15" fmla="*/ 274 h 316"/>
                <a:gd name="T16" fmla="*/ 9 w 177"/>
                <a:gd name="T17" fmla="*/ 288 h 316"/>
                <a:gd name="T18" fmla="*/ 104 w 177"/>
                <a:gd name="T19" fmla="*/ 267 h 316"/>
                <a:gd name="T20" fmla="*/ 104 w 177"/>
                <a:gd name="T21" fmla="*/ 305 h 316"/>
                <a:gd name="T22" fmla="*/ 137 w 177"/>
                <a:gd name="T23" fmla="*/ 316 h 316"/>
                <a:gd name="T24" fmla="*/ 177 w 177"/>
                <a:gd name="T25" fmla="*/ 309 h 316"/>
                <a:gd name="T26" fmla="*/ 175 w 177"/>
                <a:gd name="T27" fmla="*/ 0 h 316"/>
                <a:gd name="T28" fmla="*/ 111 w 177"/>
                <a:gd name="T29" fmla="*/ 12 h 31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77"/>
                <a:gd name="T46" fmla="*/ 0 h 316"/>
                <a:gd name="T47" fmla="*/ 177 w 177"/>
                <a:gd name="T48" fmla="*/ 316 h 31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77" h="316">
                  <a:moveTo>
                    <a:pt x="111" y="12"/>
                  </a:moveTo>
                  <a:lnTo>
                    <a:pt x="64" y="7"/>
                  </a:lnTo>
                  <a:lnTo>
                    <a:pt x="21" y="92"/>
                  </a:lnTo>
                  <a:lnTo>
                    <a:pt x="24" y="120"/>
                  </a:lnTo>
                  <a:lnTo>
                    <a:pt x="35" y="125"/>
                  </a:lnTo>
                  <a:lnTo>
                    <a:pt x="21" y="153"/>
                  </a:lnTo>
                  <a:lnTo>
                    <a:pt x="40" y="189"/>
                  </a:lnTo>
                  <a:lnTo>
                    <a:pt x="0" y="274"/>
                  </a:lnTo>
                  <a:lnTo>
                    <a:pt x="9" y="288"/>
                  </a:lnTo>
                  <a:lnTo>
                    <a:pt x="104" y="267"/>
                  </a:lnTo>
                  <a:lnTo>
                    <a:pt x="104" y="305"/>
                  </a:lnTo>
                  <a:lnTo>
                    <a:pt x="137" y="316"/>
                  </a:lnTo>
                  <a:lnTo>
                    <a:pt x="177" y="309"/>
                  </a:lnTo>
                  <a:lnTo>
                    <a:pt x="175" y="0"/>
                  </a:lnTo>
                  <a:lnTo>
                    <a:pt x="111" y="1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49"/>
            <p:cNvSpPr>
              <a:spLocks/>
            </p:cNvSpPr>
            <p:nvPr/>
          </p:nvSpPr>
          <p:spPr bwMode="gray">
            <a:xfrm>
              <a:off x="2289" y="3417"/>
              <a:ext cx="531" cy="356"/>
            </a:xfrm>
            <a:custGeom>
              <a:avLst/>
              <a:gdLst>
                <a:gd name="T0" fmla="*/ 487 w 517"/>
                <a:gd name="T1" fmla="*/ 201 h 371"/>
                <a:gd name="T2" fmla="*/ 458 w 517"/>
                <a:gd name="T3" fmla="*/ 160 h 371"/>
                <a:gd name="T4" fmla="*/ 449 w 517"/>
                <a:gd name="T5" fmla="*/ 130 h 371"/>
                <a:gd name="T6" fmla="*/ 435 w 517"/>
                <a:gd name="T7" fmla="*/ 130 h 371"/>
                <a:gd name="T8" fmla="*/ 397 w 517"/>
                <a:gd name="T9" fmla="*/ 61 h 371"/>
                <a:gd name="T10" fmla="*/ 380 w 517"/>
                <a:gd name="T11" fmla="*/ 16 h 371"/>
                <a:gd name="T12" fmla="*/ 380 w 517"/>
                <a:gd name="T13" fmla="*/ 0 h 371"/>
                <a:gd name="T14" fmla="*/ 355 w 517"/>
                <a:gd name="T15" fmla="*/ 23 h 371"/>
                <a:gd name="T16" fmla="*/ 305 w 517"/>
                <a:gd name="T17" fmla="*/ 19 h 371"/>
                <a:gd name="T18" fmla="*/ 206 w 517"/>
                <a:gd name="T19" fmla="*/ 30 h 371"/>
                <a:gd name="T20" fmla="*/ 180 w 517"/>
                <a:gd name="T21" fmla="*/ 16 h 371"/>
                <a:gd name="T22" fmla="*/ 33 w 517"/>
                <a:gd name="T23" fmla="*/ 40 h 371"/>
                <a:gd name="T24" fmla="*/ 0 w 517"/>
                <a:gd name="T25" fmla="*/ 47 h 371"/>
                <a:gd name="T26" fmla="*/ 0 w 517"/>
                <a:gd name="T27" fmla="*/ 94 h 371"/>
                <a:gd name="T28" fmla="*/ 10 w 517"/>
                <a:gd name="T29" fmla="*/ 92 h 371"/>
                <a:gd name="T30" fmla="*/ 33 w 517"/>
                <a:gd name="T31" fmla="*/ 73 h 371"/>
                <a:gd name="T32" fmla="*/ 47 w 517"/>
                <a:gd name="T33" fmla="*/ 97 h 371"/>
                <a:gd name="T34" fmla="*/ 90 w 517"/>
                <a:gd name="T35" fmla="*/ 71 h 371"/>
                <a:gd name="T36" fmla="*/ 121 w 517"/>
                <a:gd name="T37" fmla="*/ 73 h 371"/>
                <a:gd name="T38" fmla="*/ 154 w 517"/>
                <a:gd name="T39" fmla="*/ 90 h 371"/>
                <a:gd name="T40" fmla="*/ 180 w 517"/>
                <a:gd name="T41" fmla="*/ 113 h 371"/>
                <a:gd name="T42" fmla="*/ 227 w 517"/>
                <a:gd name="T43" fmla="*/ 87 h 371"/>
                <a:gd name="T44" fmla="*/ 269 w 517"/>
                <a:gd name="T45" fmla="*/ 87 h 371"/>
                <a:gd name="T46" fmla="*/ 284 w 517"/>
                <a:gd name="T47" fmla="*/ 111 h 371"/>
                <a:gd name="T48" fmla="*/ 310 w 517"/>
                <a:gd name="T49" fmla="*/ 111 h 371"/>
                <a:gd name="T50" fmla="*/ 331 w 517"/>
                <a:gd name="T51" fmla="*/ 134 h 371"/>
                <a:gd name="T52" fmla="*/ 326 w 517"/>
                <a:gd name="T53" fmla="*/ 205 h 371"/>
                <a:gd name="T54" fmla="*/ 350 w 517"/>
                <a:gd name="T55" fmla="*/ 201 h 371"/>
                <a:gd name="T56" fmla="*/ 350 w 517"/>
                <a:gd name="T57" fmla="*/ 245 h 371"/>
                <a:gd name="T58" fmla="*/ 399 w 517"/>
                <a:gd name="T59" fmla="*/ 305 h 371"/>
                <a:gd name="T60" fmla="*/ 470 w 517"/>
                <a:gd name="T61" fmla="*/ 371 h 371"/>
                <a:gd name="T62" fmla="*/ 489 w 517"/>
                <a:gd name="T63" fmla="*/ 364 h 371"/>
                <a:gd name="T64" fmla="*/ 517 w 517"/>
                <a:gd name="T65" fmla="*/ 328 h 371"/>
                <a:gd name="T66" fmla="*/ 510 w 517"/>
                <a:gd name="T67" fmla="*/ 255 h 371"/>
                <a:gd name="T68" fmla="*/ 487 w 517"/>
                <a:gd name="T69" fmla="*/ 201 h 37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17"/>
                <a:gd name="T106" fmla="*/ 0 h 371"/>
                <a:gd name="T107" fmla="*/ 517 w 517"/>
                <a:gd name="T108" fmla="*/ 371 h 37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17" h="371">
                  <a:moveTo>
                    <a:pt x="487" y="201"/>
                  </a:moveTo>
                  <a:lnTo>
                    <a:pt x="458" y="160"/>
                  </a:lnTo>
                  <a:lnTo>
                    <a:pt x="449" y="130"/>
                  </a:lnTo>
                  <a:lnTo>
                    <a:pt x="435" y="130"/>
                  </a:lnTo>
                  <a:lnTo>
                    <a:pt x="397" y="61"/>
                  </a:lnTo>
                  <a:lnTo>
                    <a:pt x="380" y="16"/>
                  </a:lnTo>
                  <a:lnTo>
                    <a:pt x="380" y="0"/>
                  </a:lnTo>
                  <a:lnTo>
                    <a:pt x="355" y="23"/>
                  </a:lnTo>
                  <a:lnTo>
                    <a:pt x="305" y="19"/>
                  </a:lnTo>
                  <a:lnTo>
                    <a:pt x="206" y="30"/>
                  </a:lnTo>
                  <a:lnTo>
                    <a:pt x="180" y="16"/>
                  </a:lnTo>
                  <a:lnTo>
                    <a:pt x="33" y="40"/>
                  </a:lnTo>
                  <a:lnTo>
                    <a:pt x="0" y="47"/>
                  </a:lnTo>
                  <a:lnTo>
                    <a:pt x="0" y="94"/>
                  </a:lnTo>
                  <a:lnTo>
                    <a:pt x="10" y="92"/>
                  </a:lnTo>
                  <a:lnTo>
                    <a:pt x="33" y="73"/>
                  </a:lnTo>
                  <a:lnTo>
                    <a:pt x="47" y="97"/>
                  </a:lnTo>
                  <a:lnTo>
                    <a:pt x="90" y="71"/>
                  </a:lnTo>
                  <a:lnTo>
                    <a:pt x="121" y="73"/>
                  </a:lnTo>
                  <a:lnTo>
                    <a:pt x="154" y="90"/>
                  </a:lnTo>
                  <a:lnTo>
                    <a:pt x="180" y="113"/>
                  </a:lnTo>
                  <a:lnTo>
                    <a:pt x="227" y="87"/>
                  </a:lnTo>
                  <a:lnTo>
                    <a:pt x="269" y="87"/>
                  </a:lnTo>
                  <a:lnTo>
                    <a:pt x="284" y="111"/>
                  </a:lnTo>
                  <a:lnTo>
                    <a:pt x="310" y="111"/>
                  </a:lnTo>
                  <a:lnTo>
                    <a:pt x="331" y="134"/>
                  </a:lnTo>
                  <a:lnTo>
                    <a:pt x="326" y="205"/>
                  </a:lnTo>
                  <a:lnTo>
                    <a:pt x="350" y="201"/>
                  </a:lnTo>
                  <a:lnTo>
                    <a:pt x="350" y="245"/>
                  </a:lnTo>
                  <a:lnTo>
                    <a:pt x="399" y="305"/>
                  </a:lnTo>
                  <a:lnTo>
                    <a:pt x="470" y="371"/>
                  </a:lnTo>
                  <a:lnTo>
                    <a:pt x="489" y="364"/>
                  </a:lnTo>
                  <a:lnTo>
                    <a:pt x="517" y="328"/>
                  </a:lnTo>
                  <a:lnTo>
                    <a:pt x="510" y="255"/>
                  </a:lnTo>
                  <a:lnTo>
                    <a:pt x="487" y="20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50"/>
            <p:cNvSpPr>
              <a:spLocks/>
            </p:cNvSpPr>
            <p:nvPr/>
          </p:nvSpPr>
          <p:spPr bwMode="gray">
            <a:xfrm>
              <a:off x="2529" y="3134"/>
              <a:ext cx="275" cy="180"/>
            </a:xfrm>
            <a:custGeom>
              <a:avLst/>
              <a:gdLst>
                <a:gd name="T0" fmla="*/ 180 w 267"/>
                <a:gd name="T1" fmla="*/ 0 h 188"/>
                <a:gd name="T2" fmla="*/ 95 w 267"/>
                <a:gd name="T3" fmla="*/ 0 h 188"/>
                <a:gd name="T4" fmla="*/ 19 w 267"/>
                <a:gd name="T5" fmla="*/ 23 h 188"/>
                <a:gd name="T6" fmla="*/ 0 w 267"/>
                <a:gd name="T7" fmla="*/ 30 h 188"/>
                <a:gd name="T8" fmla="*/ 12 w 267"/>
                <a:gd name="T9" fmla="*/ 54 h 188"/>
                <a:gd name="T10" fmla="*/ 38 w 267"/>
                <a:gd name="T11" fmla="*/ 75 h 188"/>
                <a:gd name="T12" fmla="*/ 43 w 267"/>
                <a:gd name="T13" fmla="*/ 103 h 188"/>
                <a:gd name="T14" fmla="*/ 151 w 267"/>
                <a:gd name="T15" fmla="*/ 188 h 188"/>
                <a:gd name="T16" fmla="*/ 149 w 267"/>
                <a:gd name="T17" fmla="*/ 186 h 188"/>
                <a:gd name="T18" fmla="*/ 158 w 267"/>
                <a:gd name="T19" fmla="*/ 167 h 188"/>
                <a:gd name="T20" fmla="*/ 168 w 267"/>
                <a:gd name="T21" fmla="*/ 179 h 188"/>
                <a:gd name="T22" fmla="*/ 215 w 267"/>
                <a:gd name="T23" fmla="*/ 146 h 188"/>
                <a:gd name="T24" fmla="*/ 241 w 267"/>
                <a:gd name="T25" fmla="*/ 108 h 188"/>
                <a:gd name="T26" fmla="*/ 260 w 267"/>
                <a:gd name="T27" fmla="*/ 42 h 188"/>
                <a:gd name="T28" fmla="*/ 267 w 267"/>
                <a:gd name="T29" fmla="*/ 42 h 188"/>
                <a:gd name="T30" fmla="*/ 180 w 267"/>
                <a:gd name="T31" fmla="*/ 0 h 1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67"/>
                <a:gd name="T49" fmla="*/ 0 h 188"/>
                <a:gd name="T50" fmla="*/ 267 w 267"/>
                <a:gd name="T51" fmla="*/ 188 h 18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67" h="188">
                  <a:moveTo>
                    <a:pt x="180" y="0"/>
                  </a:moveTo>
                  <a:lnTo>
                    <a:pt x="95" y="0"/>
                  </a:lnTo>
                  <a:lnTo>
                    <a:pt x="19" y="23"/>
                  </a:lnTo>
                  <a:lnTo>
                    <a:pt x="0" y="30"/>
                  </a:lnTo>
                  <a:lnTo>
                    <a:pt x="12" y="54"/>
                  </a:lnTo>
                  <a:lnTo>
                    <a:pt x="38" y="75"/>
                  </a:lnTo>
                  <a:lnTo>
                    <a:pt x="43" y="103"/>
                  </a:lnTo>
                  <a:lnTo>
                    <a:pt x="151" y="188"/>
                  </a:lnTo>
                  <a:lnTo>
                    <a:pt x="149" y="186"/>
                  </a:lnTo>
                  <a:lnTo>
                    <a:pt x="158" y="167"/>
                  </a:lnTo>
                  <a:lnTo>
                    <a:pt x="168" y="179"/>
                  </a:lnTo>
                  <a:lnTo>
                    <a:pt x="215" y="146"/>
                  </a:lnTo>
                  <a:lnTo>
                    <a:pt x="241" y="108"/>
                  </a:lnTo>
                  <a:lnTo>
                    <a:pt x="260" y="42"/>
                  </a:lnTo>
                  <a:lnTo>
                    <a:pt x="267" y="42"/>
                  </a:lnTo>
                  <a:lnTo>
                    <a:pt x="180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51"/>
            <p:cNvSpPr>
              <a:spLocks/>
            </p:cNvSpPr>
            <p:nvPr/>
          </p:nvSpPr>
          <p:spPr bwMode="gray">
            <a:xfrm>
              <a:off x="2287" y="3192"/>
              <a:ext cx="184" cy="270"/>
            </a:xfrm>
            <a:custGeom>
              <a:avLst/>
              <a:gdLst>
                <a:gd name="T0" fmla="*/ 175 w 179"/>
                <a:gd name="T1" fmla="*/ 156 h 281"/>
                <a:gd name="T2" fmla="*/ 123 w 179"/>
                <a:gd name="T3" fmla="*/ 0 h 281"/>
                <a:gd name="T4" fmla="*/ 0 w 179"/>
                <a:gd name="T5" fmla="*/ 19 h 281"/>
                <a:gd name="T6" fmla="*/ 2 w 179"/>
                <a:gd name="T7" fmla="*/ 281 h 281"/>
                <a:gd name="T8" fmla="*/ 35 w 179"/>
                <a:gd name="T9" fmla="*/ 274 h 281"/>
                <a:gd name="T10" fmla="*/ 179 w 179"/>
                <a:gd name="T11" fmla="*/ 253 h 281"/>
                <a:gd name="T12" fmla="*/ 179 w 179"/>
                <a:gd name="T13" fmla="*/ 241 h 281"/>
                <a:gd name="T14" fmla="*/ 175 w 179"/>
                <a:gd name="T15" fmla="*/ 156 h 2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9"/>
                <a:gd name="T25" fmla="*/ 0 h 281"/>
                <a:gd name="T26" fmla="*/ 179 w 179"/>
                <a:gd name="T27" fmla="*/ 281 h 28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9" h="281">
                  <a:moveTo>
                    <a:pt x="175" y="156"/>
                  </a:moveTo>
                  <a:lnTo>
                    <a:pt x="123" y="0"/>
                  </a:lnTo>
                  <a:lnTo>
                    <a:pt x="0" y="19"/>
                  </a:lnTo>
                  <a:lnTo>
                    <a:pt x="2" y="281"/>
                  </a:lnTo>
                  <a:lnTo>
                    <a:pt x="35" y="274"/>
                  </a:lnTo>
                  <a:lnTo>
                    <a:pt x="179" y="253"/>
                  </a:lnTo>
                  <a:lnTo>
                    <a:pt x="179" y="241"/>
                  </a:lnTo>
                  <a:lnTo>
                    <a:pt x="175" y="156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52"/>
            <p:cNvSpPr>
              <a:spLocks/>
            </p:cNvSpPr>
            <p:nvPr/>
          </p:nvSpPr>
          <p:spPr bwMode="gray">
            <a:xfrm>
              <a:off x="2413" y="3162"/>
              <a:ext cx="282" cy="283"/>
            </a:xfrm>
            <a:custGeom>
              <a:avLst/>
              <a:gdLst>
                <a:gd name="T0" fmla="*/ 151 w 274"/>
                <a:gd name="T1" fmla="*/ 45 h 295"/>
                <a:gd name="T2" fmla="*/ 125 w 274"/>
                <a:gd name="T3" fmla="*/ 24 h 295"/>
                <a:gd name="T4" fmla="*/ 113 w 274"/>
                <a:gd name="T5" fmla="*/ 0 h 295"/>
                <a:gd name="T6" fmla="*/ 40 w 274"/>
                <a:gd name="T7" fmla="*/ 24 h 295"/>
                <a:gd name="T8" fmla="*/ 0 w 274"/>
                <a:gd name="T9" fmla="*/ 31 h 295"/>
                <a:gd name="T10" fmla="*/ 52 w 274"/>
                <a:gd name="T11" fmla="*/ 187 h 295"/>
                <a:gd name="T12" fmla="*/ 56 w 274"/>
                <a:gd name="T13" fmla="*/ 272 h 295"/>
                <a:gd name="T14" fmla="*/ 56 w 274"/>
                <a:gd name="T15" fmla="*/ 284 h 295"/>
                <a:gd name="T16" fmla="*/ 59 w 274"/>
                <a:gd name="T17" fmla="*/ 281 h 295"/>
                <a:gd name="T18" fmla="*/ 85 w 274"/>
                <a:gd name="T19" fmla="*/ 295 h 295"/>
                <a:gd name="T20" fmla="*/ 184 w 274"/>
                <a:gd name="T21" fmla="*/ 284 h 295"/>
                <a:gd name="T22" fmla="*/ 234 w 274"/>
                <a:gd name="T23" fmla="*/ 288 h 295"/>
                <a:gd name="T24" fmla="*/ 259 w 274"/>
                <a:gd name="T25" fmla="*/ 265 h 295"/>
                <a:gd name="T26" fmla="*/ 259 w 274"/>
                <a:gd name="T27" fmla="*/ 206 h 295"/>
                <a:gd name="T28" fmla="*/ 274 w 274"/>
                <a:gd name="T29" fmla="*/ 170 h 295"/>
                <a:gd name="T30" fmla="*/ 264 w 274"/>
                <a:gd name="T31" fmla="*/ 158 h 295"/>
                <a:gd name="T32" fmla="*/ 156 w 274"/>
                <a:gd name="T33" fmla="*/ 73 h 295"/>
                <a:gd name="T34" fmla="*/ 151 w 274"/>
                <a:gd name="T35" fmla="*/ 45 h 29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74"/>
                <a:gd name="T55" fmla="*/ 0 h 295"/>
                <a:gd name="T56" fmla="*/ 274 w 274"/>
                <a:gd name="T57" fmla="*/ 295 h 29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74" h="295">
                  <a:moveTo>
                    <a:pt x="151" y="45"/>
                  </a:moveTo>
                  <a:lnTo>
                    <a:pt x="125" y="24"/>
                  </a:lnTo>
                  <a:lnTo>
                    <a:pt x="113" y="0"/>
                  </a:lnTo>
                  <a:lnTo>
                    <a:pt x="40" y="24"/>
                  </a:lnTo>
                  <a:lnTo>
                    <a:pt x="0" y="31"/>
                  </a:lnTo>
                  <a:lnTo>
                    <a:pt x="52" y="187"/>
                  </a:lnTo>
                  <a:lnTo>
                    <a:pt x="56" y="272"/>
                  </a:lnTo>
                  <a:lnTo>
                    <a:pt x="56" y="284"/>
                  </a:lnTo>
                  <a:lnTo>
                    <a:pt x="59" y="281"/>
                  </a:lnTo>
                  <a:lnTo>
                    <a:pt x="85" y="295"/>
                  </a:lnTo>
                  <a:lnTo>
                    <a:pt x="184" y="284"/>
                  </a:lnTo>
                  <a:lnTo>
                    <a:pt x="234" y="288"/>
                  </a:lnTo>
                  <a:lnTo>
                    <a:pt x="259" y="265"/>
                  </a:lnTo>
                  <a:lnTo>
                    <a:pt x="259" y="206"/>
                  </a:lnTo>
                  <a:lnTo>
                    <a:pt x="274" y="170"/>
                  </a:lnTo>
                  <a:lnTo>
                    <a:pt x="264" y="158"/>
                  </a:lnTo>
                  <a:lnTo>
                    <a:pt x="156" y="73"/>
                  </a:lnTo>
                  <a:lnTo>
                    <a:pt x="151" y="4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53"/>
            <p:cNvSpPr>
              <a:spLocks/>
            </p:cNvSpPr>
            <p:nvPr/>
          </p:nvSpPr>
          <p:spPr bwMode="gray">
            <a:xfrm>
              <a:off x="2536" y="2790"/>
              <a:ext cx="207" cy="227"/>
            </a:xfrm>
            <a:custGeom>
              <a:avLst/>
              <a:gdLst>
                <a:gd name="T0" fmla="*/ 128 w 201"/>
                <a:gd name="T1" fmla="*/ 28 h 236"/>
                <a:gd name="T2" fmla="*/ 76 w 201"/>
                <a:gd name="T3" fmla="*/ 38 h 236"/>
                <a:gd name="T4" fmla="*/ 62 w 201"/>
                <a:gd name="T5" fmla="*/ 0 h 236"/>
                <a:gd name="T6" fmla="*/ 47 w 201"/>
                <a:gd name="T7" fmla="*/ 5 h 236"/>
                <a:gd name="T8" fmla="*/ 47 w 201"/>
                <a:gd name="T9" fmla="*/ 54 h 236"/>
                <a:gd name="T10" fmla="*/ 28 w 201"/>
                <a:gd name="T11" fmla="*/ 106 h 236"/>
                <a:gd name="T12" fmla="*/ 12 w 201"/>
                <a:gd name="T13" fmla="*/ 106 h 236"/>
                <a:gd name="T14" fmla="*/ 10 w 201"/>
                <a:gd name="T15" fmla="*/ 139 h 236"/>
                <a:gd name="T16" fmla="*/ 0 w 201"/>
                <a:gd name="T17" fmla="*/ 151 h 236"/>
                <a:gd name="T18" fmla="*/ 0 w 201"/>
                <a:gd name="T19" fmla="*/ 151 h 236"/>
                <a:gd name="T20" fmla="*/ 7 w 201"/>
                <a:gd name="T21" fmla="*/ 201 h 236"/>
                <a:gd name="T22" fmla="*/ 33 w 201"/>
                <a:gd name="T23" fmla="*/ 215 h 236"/>
                <a:gd name="T24" fmla="*/ 43 w 201"/>
                <a:gd name="T25" fmla="*/ 236 h 236"/>
                <a:gd name="T26" fmla="*/ 69 w 201"/>
                <a:gd name="T27" fmla="*/ 234 h 236"/>
                <a:gd name="T28" fmla="*/ 73 w 201"/>
                <a:gd name="T29" fmla="*/ 215 h 236"/>
                <a:gd name="T30" fmla="*/ 116 w 201"/>
                <a:gd name="T31" fmla="*/ 196 h 236"/>
                <a:gd name="T32" fmla="*/ 132 w 201"/>
                <a:gd name="T33" fmla="*/ 120 h 236"/>
                <a:gd name="T34" fmla="*/ 156 w 201"/>
                <a:gd name="T35" fmla="*/ 125 h 236"/>
                <a:gd name="T36" fmla="*/ 165 w 201"/>
                <a:gd name="T37" fmla="*/ 94 h 236"/>
                <a:gd name="T38" fmla="*/ 194 w 201"/>
                <a:gd name="T39" fmla="*/ 42 h 236"/>
                <a:gd name="T40" fmla="*/ 201 w 201"/>
                <a:gd name="T41" fmla="*/ 40 h 236"/>
                <a:gd name="T42" fmla="*/ 199 w 201"/>
                <a:gd name="T43" fmla="*/ 16 h 236"/>
                <a:gd name="T44" fmla="*/ 128 w 201"/>
                <a:gd name="T45" fmla="*/ 28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01"/>
                <a:gd name="T70" fmla="*/ 0 h 236"/>
                <a:gd name="T71" fmla="*/ 201 w 201"/>
                <a:gd name="T72" fmla="*/ 236 h 2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01" h="236">
                  <a:moveTo>
                    <a:pt x="128" y="28"/>
                  </a:moveTo>
                  <a:lnTo>
                    <a:pt x="76" y="38"/>
                  </a:lnTo>
                  <a:lnTo>
                    <a:pt x="62" y="0"/>
                  </a:lnTo>
                  <a:lnTo>
                    <a:pt x="47" y="5"/>
                  </a:lnTo>
                  <a:lnTo>
                    <a:pt x="47" y="54"/>
                  </a:lnTo>
                  <a:lnTo>
                    <a:pt x="28" y="106"/>
                  </a:lnTo>
                  <a:lnTo>
                    <a:pt x="12" y="106"/>
                  </a:lnTo>
                  <a:lnTo>
                    <a:pt x="10" y="139"/>
                  </a:lnTo>
                  <a:lnTo>
                    <a:pt x="0" y="151"/>
                  </a:lnTo>
                  <a:lnTo>
                    <a:pt x="7" y="201"/>
                  </a:lnTo>
                  <a:lnTo>
                    <a:pt x="33" y="215"/>
                  </a:lnTo>
                  <a:lnTo>
                    <a:pt x="43" y="236"/>
                  </a:lnTo>
                  <a:lnTo>
                    <a:pt x="69" y="234"/>
                  </a:lnTo>
                  <a:lnTo>
                    <a:pt x="73" y="215"/>
                  </a:lnTo>
                  <a:lnTo>
                    <a:pt x="116" y="196"/>
                  </a:lnTo>
                  <a:lnTo>
                    <a:pt x="132" y="120"/>
                  </a:lnTo>
                  <a:lnTo>
                    <a:pt x="156" y="125"/>
                  </a:lnTo>
                  <a:lnTo>
                    <a:pt x="165" y="94"/>
                  </a:lnTo>
                  <a:lnTo>
                    <a:pt x="194" y="42"/>
                  </a:lnTo>
                  <a:lnTo>
                    <a:pt x="201" y="40"/>
                  </a:lnTo>
                  <a:lnTo>
                    <a:pt x="199" y="16"/>
                  </a:lnTo>
                  <a:lnTo>
                    <a:pt x="128" y="2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 54"/>
            <p:cNvSpPr>
              <a:spLocks/>
            </p:cNvSpPr>
            <p:nvPr/>
          </p:nvSpPr>
          <p:spPr bwMode="gray">
            <a:xfrm>
              <a:off x="2740" y="2777"/>
              <a:ext cx="98" cy="79"/>
            </a:xfrm>
            <a:custGeom>
              <a:avLst/>
              <a:gdLst>
                <a:gd name="T0" fmla="*/ 94 w 94"/>
                <a:gd name="T1" fmla="*/ 37 h 82"/>
                <a:gd name="T2" fmla="*/ 92 w 94"/>
                <a:gd name="T3" fmla="*/ 0 h 82"/>
                <a:gd name="T4" fmla="*/ 63 w 94"/>
                <a:gd name="T5" fmla="*/ 19 h 82"/>
                <a:gd name="T6" fmla="*/ 0 w 94"/>
                <a:gd name="T7" fmla="*/ 30 h 82"/>
                <a:gd name="T8" fmla="*/ 2 w 94"/>
                <a:gd name="T9" fmla="*/ 54 h 82"/>
                <a:gd name="T10" fmla="*/ 14 w 94"/>
                <a:gd name="T11" fmla="*/ 52 h 82"/>
                <a:gd name="T12" fmla="*/ 49 w 94"/>
                <a:gd name="T13" fmla="*/ 78 h 82"/>
                <a:gd name="T14" fmla="*/ 49 w 94"/>
                <a:gd name="T15" fmla="*/ 80 h 82"/>
                <a:gd name="T16" fmla="*/ 82 w 94"/>
                <a:gd name="T17" fmla="*/ 82 h 82"/>
                <a:gd name="T18" fmla="*/ 94 w 94"/>
                <a:gd name="T19" fmla="*/ 37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4"/>
                <a:gd name="T31" fmla="*/ 0 h 82"/>
                <a:gd name="T32" fmla="*/ 94 w 94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4" h="82">
                  <a:moveTo>
                    <a:pt x="94" y="37"/>
                  </a:moveTo>
                  <a:lnTo>
                    <a:pt x="92" y="0"/>
                  </a:lnTo>
                  <a:lnTo>
                    <a:pt x="63" y="19"/>
                  </a:lnTo>
                  <a:lnTo>
                    <a:pt x="0" y="30"/>
                  </a:lnTo>
                  <a:lnTo>
                    <a:pt x="2" y="54"/>
                  </a:lnTo>
                  <a:lnTo>
                    <a:pt x="14" y="52"/>
                  </a:lnTo>
                  <a:lnTo>
                    <a:pt x="49" y="78"/>
                  </a:lnTo>
                  <a:lnTo>
                    <a:pt x="49" y="80"/>
                  </a:lnTo>
                  <a:lnTo>
                    <a:pt x="82" y="82"/>
                  </a:lnTo>
                  <a:lnTo>
                    <a:pt x="94" y="3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 55"/>
            <p:cNvSpPr>
              <a:spLocks/>
            </p:cNvSpPr>
            <p:nvPr/>
          </p:nvSpPr>
          <p:spPr bwMode="gray">
            <a:xfrm>
              <a:off x="2849" y="2671"/>
              <a:ext cx="68" cy="138"/>
            </a:xfrm>
            <a:custGeom>
              <a:avLst/>
              <a:gdLst>
                <a:gd name="T0" fmla="*/ 42 w 66"/>
                <a:gd name="T1" fmla="*/ 144 h 144"/>
                <a:gd name="T2" fmla="*/ 54 w 66"/>
                <a:gd name="T3" fmla="*/ 144 h 144"/>
                <a:gd name="T4" fmla="*/ 59 w 66"/>
                <a:gd name="T5" fmla="*/ 37 h 144"/>
                <a:gd name="T6" fmla="*/ 66 w 66"/>
                <a:gd name="T7" fmla="*/ 16 h 144"/>
                <a:gd name="T8" fmla="*/ 9 w 66"/>
                <a:gd name="T9" fmla="*/ 0 h 144"/>
                <a:gd name="T10" fmla="*/ 0 w 66"/>
                <a:gd name="T11" fmla="*/ 35 h 144"/>
                <a:gd name="T12" fmla="*/ 26 w 66"/>
                <a:gd name="T13" fmla="*/ 61 h 144"/>
                <a:gd name="T14" fmla="*/ 23 w 66"/>
                <a:gd name="T15" fmla="*/ 94 h 144"/>
                <a:gd name="T16" fmla="*/ 2 w 66"/>
                <a:gd name="T17" fmla="*/ 101 h 144"/>
                <a:gd name="T18" fmla="*/ 12 w 66"/>
                <a:gd name="T19" fmla="*/ 132 h 144"/>
                <a:gd name="T20" fmla="*/ 42 w 66"/>
                <a:gd name="T21" fmla="*/ 144 h 1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66"/>
                <a:gd name="T34" fmla="*/ 0 h 144"/>
                <a:gd name="T35" fmla="*/ 66 w 66"/>
                <a:gd name="T36" fmla="*/ 144 h 14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66" h="144">
                  <a:moveTo>
                    <a:pt x="42" y="144"/>
                  </a:moveTo>
                  <a:lnTo>
                    <a:pt x="54" y="144"/>
                  </a:lnTo>
                  <a:lnTo>
                    <a:pt x="59" y="37"/>
                  </a:lnTo>
                  <a:lnTo>
                    <a:pt x="66" y="16"/>
                  </a:lnTo>
                  <a:lnTo>
                    <a:pt x="9" y="0"/>
                  </a:lnTo>
                  <a:lnTo>
                    <a:pt x="0" y="35"/>
                  </a:lnTo>
                  <a:lnTo>
                    <a:pt x="26" y="61"/>
                  </a:lnTo>
                  <a:lnTo>
                    <a:pt x="23" y="94"/>
                  </a:lnTo>
                  <a:lnTo>
                    <a:pt x="2" y="101"/>
                  </a:lnTo>
                  <a:lnTo>
                    <a:pt x="12" y="132"/>
                  </a:lnTo>
                  <a:lnTo>
                    <a:pt x="42" y="144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 56"/>
            <p:cNvSpPr>
              <a:spLocks/>
            </p:cNvSpPr>
            <p:nvPr/>
          </p:nvSpPr>
          <p:spPr bwMode="gray">
            <a:xfrm>
              <a:off x="2791" y="2816"/>
              <a:ext cx="105" cy="113"/>
            </a:xfrm>
            <a:custGeom>
              <a:avLst/>
              <a:gdLst>
                <a:gd name="T0" fmla="*/ 102 w 102"/>
                <a:gd name="T1" fmla="*/ 47 h 118"/>
                <a:gd name="T2" fmla="*/ 76 w 102"/>
                <a:gd name="T3" fmla="*/ 45 h 118"/>
                <a:gd name="T4" fmla="*/ 45 w 102"/>
                <a:gd name="T5" fmla="*/ 0 h 118"/>
                <a:gd name="T6" fmla="*/ 33 w 102"/>
                <a:gd name="T7" fmla="*/ 42 h 118"/>
                <a:gd name="T8" fmla="*/ 0 w 102"/>
                <a:gd name="T9" fmla="*/ 40 h 118"/>
                <a:gd name="T10" fmla="*/ 5 w 102"/>
                <a:gd name="T11" fmla="*/ 71 h 118"/>
                <a:gd name="T12" fmla="*/ 36 w 102"/>
                <a:gd name="T13" fmla="*/ 73 h 118"/>
                <a:gd name="T14" fmla="*/ 40 w 102"/>
                <a:gd name="T15" fmla="*/ 52 h 118"/>
                <a:gd name="T16" fmla="*/ 73 w 102"/>
                <a:gd name="T17" fmla="*/ 75 h 118"/>
                <a:gd name="T18" fmla="*/ 78 w 102"/>
                <a:gd name="T19" fmla="*/ 118 h 118"/>
                <a:gd name="T20" fmla="*/ 102 w 102"/>
                <a:gd name="T21" fmla="*/ 97 h 118"/>
                <a:gd name="T22" fmla="*/ 99 w 102"/>
                <a:gd name="T23" fmla="*/ 61 h 118"/>
                <a:gd name="T24" fmla="*/ 102 w 102"/>
                <a:gd name="T25" fmla="*/ 47 h 11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18"/>
                <a:gd name="T41" fmla="*/ 102 w 102"/>
                <a:gd name="T42" fmla="*/ 118 h 11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18">
                  <a:moveTo>
                    <a:pt x="102" y="47"/>
                  </a:moveTo>
                  <a:lnTo>
                    <a:pt x="76" y="45"/>
                  </a:lnTo>
                  <a:lnTo>
                    <a:pt x="45" y="0"/>
                  </a:lnTo>
                  <a:lnTo>
                    <a:pt x="33" y="42"/>
                  </a:lnTo>
                  <a:lnTo>
                    <a:pt x="0" y="40"/>
                  </a:lnTo>
                  <a:lnTo>
                    <a:pt x="5" y="71"/>
                  </a:lnTo>
                  <a:lnTo>
                    <a:pt x="36" y="73"/>
                  </a:lnTo>
                  <a:lnTo>
                    <a:pt x="40" y="52"/>
                  </a:lnTo>
                  <a:lnTo>
                    <a:pt x="73" y="75"/>
                  </a:lnTo>
                  <a:lnTo>
                    <a:pt x="78" y="118"/>
                  </a:lnTo>
                  <a:lnTo>
                    <a:pt x="102" y="97"/>
                  </a:lnTo>
                  <a:lnTo>
                    <a:pt x="99" y="61"/>
                  </a:lnTo>
                  <a:lnTo>
                    <a:pt x="102" y="4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57"/>
            <p:cNvSpPr>
              <a:spLocks/>
            </p:cNvSpPr>
            <p:nvPr/>
          </p:nvSpPr>
          <p:spPr bwMode="gray">
            <a:xfrm>
              <a:off x="2835" y="2767"/>
              <a:ext cx="65" cy="94"/>
            </a:xfrm>
            <a:custGeom>
              <a:avLst/>
              <a:gdLst>
                <a:gd name="T0" fmla="*/ 59 w 63"/>
                <a:gd name="T1" fmla="*/ 97 h 97"/>
                <a:gd name="T2" fmla="*/ 63 w 63"/>
                <a:gd name="T3" fmla="*/ 71 h 97"/>
                <a:gd name="T4" fmla="*/ 37 w 63"/>
                <a:gd name="T5" fmla="*/ 45 h 97"/>
                <a:gd name="T6" fmla="*/ 56 w 63"/>
                <a:gd name="T7" fmla="*/ 43 h 97"/>
                <a:gd name="T8" fmla="*/ 26 w 63"/>
                <a:gd name="T9" fmla="*/ 31 h 97"/>
                <a:gd name="T10" fmla="*/ 16 w 63"/>
                <a:gd name="T11" fmla="*/ 0 h 97"/>
                <a:gd name="T12" fmla="*/ 16 w 63"/>
                <a:gd name="T13" fmla="*/ 0 h 97"/>
                <a:gd name="T14" fmla="*/ 0 w 63"/>
                <a:gd name="T15" fmla="*/ 10 h 97"/>
                <a:gd name="T16" fmla="*/ 2 w 63"/>
                <a:gd name="T17" fmla="*/ 47 h 97"/>
                <a:gd name="T18" fmla="*/ 2 w 63"/>
                <a:gd name="T19" fmla="*/ 50 h 97"/>
                <a:gd name="T20" fmla="*/ 33 w 63"/>
                <a:gd name="T21" fmla="*/ 95 h 97"/>
                <a:gd name="T22" fmla="*/ 59 w 63"/>
                <a:gd name="T23" fmla="*/ 97 h 9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63"/>
                <a:gd name="T37" fmla="*/ 0 h 97"/>
                <a:gd name="T38" fmla="*/ 63 w 63"/>
                <a:gd name="T39" fmla="*/ 97 h 9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63" h="97">
                  <a:moveTo>
                    <a:pt x="59" y="97"/>
                  </a:moveTo>
                  <a:lnTo>
                    <a:pt x="63" y="71"/>
                  </a:lnTo>
                  <a:lnTo>
                    <a:pt x="37" y="45"/>
                  </a:lnTo>
                  <a:lnTo>
                    <a:pt x="56" y="43"/>
                  </a:lnTo>
                  <a:lnTo>
                    <a:pt x="26" y="31"/>
                  </a:lnTo>
                  <a:lnTo>
                    <a:pt x="16" y="0"/>
                  </a:lnTo>
                  <a:lnTo>
                    <a:pt x="0" y="10"/>
                  </a:lnTo>
                  <a:lnTo>
                    <a:pt x="2" y="47"/>
                  </a:lnTo>
                  <a:lnTo>
                    <a:pt x="2" y="50"/>
                  </a:lnTo>
                  <a:lnTo>
                    <a:pt x="33" y="95"/>
                  </a:lnTo>
                  <a:lnTo>
                    <a:pt x="59" y="97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58"/>
            <p:cNvSpPr>
              <a:spLocks/>
            </p:cNvSpPr>
            <p:nvPr/>
          </p:nvSpPr>
          <p:spPr bwMode="gray">
            <a:xfrm>
              <a:off x="473" y="2046"/>
              <a:ext cx="163" cy="215"/>
            </a:xfrm>
            <a:custGeom>
              <a:avLst/>
              <a:gdLst>
                <a:gd name="T0" fmla="*/ 16 w 158"/>
                <a:gd name="T1" fmla="*/ 0 h 224"/>
                <a:gd name="T2" fmla="*/ 19 w 158"/>
                <a:gd name="T3" fmla="*/ 43 h 224"/>
                <a:gd name="T4" fmla="*/ 0 w 158"/>
                <a:gd name="T5" fmla="*/ 45 h 224"/>
                <a:gd name="T6" fmla="*/ 54 w 158"/>
                <a:gd name="T7" fmla="*/ 102 h 224"/>
                <a:gd name="T8" fmla="*/ 57 w 158"/>
                <a:gd name="T9" fmla="*/ 128 h 224"/>
                <a:gd name="T10" fmla="*/ 92 w 158"/>
                <a:gd name="T11" fmla="*/ 180 h 224"/>
                <a:gd name="T12" fmla="*/ 146 w 158"/>
                <a:gd name="T13" fmla="*/ 224 h 224"/>
                <a:gd name="T14" fmla="*/ 158 w 158"/>
                <a:gd name="T15" fmla="*/ 213 h 224"/>
                <a:gd name="T16" fmla="*/ 156 w 158"/>
                <a:gd name="T17" fmla="*/ 149 h 224"/>
                <a:gd name="T18" fmla="*/ 127 w 158"/>
                <a:gd name="T19" fmla="*/ 132 h 224"/>
                <a:gd name="T20" fmla="*/ 111 w 158"/>
                <a:gd name="T21" fmla="*/ 71 h 224"/>
                <a:gd name="T22" fmla="*/ 68 w 158"/>
                <a:gd name="T23" fmla="*/ 47 h 224"/>
                <a:gd name="T24" fmla="*/ 33 w 158"/>
                <a:gd name="T25" fmla="*/ 12 h 224"/>
                <a:gd name="T26" fmla="*/ 16 w 158"/>
                <a:gd name="T27" fmla="*/ 0 h 22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58"/>
                <a:gd name="T43" fmla="*/ 0 h 224"/>
                <a:gd name="T44" fmla="*/ 158 w 158"/>
                <a:gd name="T45" fmla="*/ 224 h 22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58" h="224">
                  <a:moveTo>
                    <a:pt x="16" y="0"/>
                  </a:moveTo>
                  <a:lnTo>
                    <a:pt x="19" y="43"/>
                  </a:lnTo>
                  <a:lnTo>
                    <a:pt x="0" y="45"/>
                  </a:lnTo>
                  <a:lnTo>
                    <a:pt x="54" y="102"/>
                  </a:lnTo>
                  <a:lnTo>
                    <a:pt x="57" y="128"/>
                  </a:lnTo>
                  <a:lnTo>
                    <a:pt x="92" y="180"/>
                  </a:lnTo>
                  <a:lnTo>
                    <a:pt x="146" y="224"/>
                  </a:lnTo>
                  <a:lnTo>
                    <a:pt x="158" y="213"/>
                  </a:lnTo>
                  <a:lnTo>
                    <a:pt x="156" y="149"/>
                  </a:lnTo>
                  <a:lnTo>
                    <a:pt x="127" y="132"/>
                  </a:lnTo>
                  <a:lnTo>
                    <a:pt x="111" y="71"/>
                  </a:lnTo>
                  <a:lnTo>
                    <a:pt x="68" y="47"/>
                  </a:lnTo>
                  <a:lnTo>
                    <a:pt x="33" y="12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59"/>
            <p:cNvSpPr>
              <a:spLocks/>
            </p:cNvSpPr>
            <p:nvPr/>
          </p:nvSpPr>
          <p:spPr bwMode="gray">
            <a:xfrm>
              <a:off x="3106" y="1971"/>
              <a:ext cx="131" cy="32"/>
            </a:xfrm>
            <a:custGeom>
              <a:avLst/>
              <a:gdLst>
                <a:gd name="T0" fmla="*/ 31 w 128"/>
                <a:gd name="T1" fmla="*/ 2 h 33"/>
                <a:gd name="T2" fmla="*/ 0 w 128"/>
                <a:gd name="T3" fmla="*/ 19 h 33"/>
                <a:gd name="T4" fmla="*/ 12 w 128"/>
                <a:gd name="T5" fmla="*/ 33 h 33"/>
                <a:gd name="T6" fmla="*/ 47 w 128"/>
                <a:gd name="T7" fmla="*/ 33 h 33"/>
                <a:gd name="T8" fmla="*/ 116 w 128"/>
                <a:gd name="T9" fmla="*/ 26 h 33"/>
                <a:gd name="T10" fmla="*/ 128 w 128"/>
                <a:gd name="T11" fmla="*/ 0 h 33"/>
                <a:gd name="T12" fmla="*/ 88 w 128"/>
                <a:gd name="T13" fmla="*/ 0 h 33"/>
                <a:gd name="T14" fmla="*/ 31 w 128"/>
                <a:gd name="T15" fmla="*/ 2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8"/>
                <a:gd name="T25" fmla="*/ 0 h 33"/>
                <a:gd name="T26" fmla="*/ 128 w 128"/>
                <a:gd name="T27" fmla="*/ 33 h 3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8" h="33">
                  <a:moveTo>
                    <a:pt x="31" y="2"/>
                  </a:moveTo>
                  <a:lnTo>
                    <a:pt x="0" y="19"/>
                  </a:lnTo>
                  <a:lnTo>
                    <a:pt x="12" y="33"/>
                  </a:lnTo>
                  <a:lnTo>
                    <a:pt x="47" y="33"/>
                  </a:lnTo>
                  <a:lnTo>
                    <a:pt x="116" y="26"/>
                  </a:lnTo>
                  <a:lnTo>
                    <a:pt x="128" y="0"/>
                  </a:lnTo>
                  <a:lnTo>
                    <a:pt x="88" y="0"/>
                  </a:lnTo>
                  <a:lnTo>
                    <a:pt x="31" y="2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60"/>
            <p:cNvSpPr>
              <a:spLocks/>
            </p:cNvSpPr>
            <p:nvPr/>
          </p:nvSpPr>
          <p:spPr bwMode="gray">
            <a:xfrm>
              <a:off x="3327" y="1741"/>
              <a:ext cx="311" cy="278"/>
            </a:xfrm>
            <a:custGeom>
              <a:avLst/>
              <a:gdLst>
                <a:gd name="T0" fmla="*/ 12 w 303"/>
                <a:gd name="T1" fmla="*/ 3 h 289"/>
                <a:gd name="T2" fmla="*/ 0 w 303"/>
                <a:gd name="T3" fmla="*/ 114 h 289"/>
                <a:gd name="T4" fmla="*/ 12 w 303"/>
                <a:gd name="T5" fmla="*/ 121 h 289"/>
                <a:gd name="T6" fmla="*/ 19 w 303"/>
                <a:gd name="T7" fmla="*/ 159 h 289"/>
                <a:gd name="T8" fmla="*/ 5 w 303"/>
                <a:gd name="T9" fmla="*/ 204 h 289"/>
                <a:gd name="T10" fmla="*/ 0 w 303"/>
                <a:gd name="T11" fmla="*/ 232 h 289"/>
                <a:gd name="T12" fmla="*/ 17 w 303"/>
                <a:gd name="T13" fmla="*/ 237 h 289"/>
                <a:gd name="T14" fmla="*/ 17 w 303"/>
                <a:gd name="T15" fmla="*/ 279 h 289"/>
                <a:gd name="T16" fmla="*/ 36 w 303"/>
                <a:gd name="T17" fmla="*/ 289 h 289"/>
                <a:gd name="T18" fmla="*/ 55 w 303"/>
                <a:gd name="T19" fmla="*/ 286 h 289"/>
                <a:gd name="T20" fmla="*/ 154 w 303"/>
                <a:gd name="T21" fmla="*/ 194 h 289"/>
                <a:gd name="T22" fmla="*/ 166 w 303"/>
                <a:gd name="T23" fmla="*/ 201 h 289"/>
                <a:gd name="T24" fmla="*/ 163 w 303"/>
                <a:gd name="T25" fmla="*/ 230 h 289"/>
                <a:gd name="T26" fmla="*/ 180 w 303"/>
                <a:gd name="T27" fmla="*/ 251 h 289"/>
                <a:gd name="T28" fmla="*/ 189 w 303"/>
                <a:gd name="T29" fmla="*/ 223 h 289"/>
                <a:gd name="T30" fmla="*/ 196 w 303"/>
                <a:gd name="T31" fmla="*/ 197 h 289"/>
                <a:gd name="T32" fmla="*/ 222 w 303"/>
                <a:gd name="T33" fmla="*/ 199 h 289"/>
                <a:gd name="T34" fmla="*/ 236 w 303"/>
                <a:gd name="T35" fmla="*/ 225 h 289"/>
                <a:gd name="T36" fmla="*/ 272 w 303"/>
                <a:gd name="T37" fmla="*/ 223 h 289"/>
                <a:gd name="T38" fmla="*/ 303 w 303"/>
                <a:gd name="T39" fmla="*/ 194 h 289"/>
                <a:gd name="T40" fmla="*/ 272 w 303"/>
                <a:gd name="T41" fmla="*/ 161 h 289"/>
                <a:gd name="T42" fmla="*/ 267 w 303"/>
                <a:gd name="T43" fmla="*/ 137 h 289"/>
                <a:gd name="T44" fmla="*/ 232 w 303"/>
                <a:gd name="T45" fmla="*/ 142 h 289"/>
                <a:gd name="T46" fmla="*/ 222 w 303"/>
                <a:gd name="T47" fmla="*/ 130 h 289"/>
                <a:gd name="T48" fmla="*/ 232 w 303"/>
                <a:gd name="T49" fmla="*/ 111 h 289"/>
                <a:gd name="T50" fmla="*/ 239 w 303"/>
                <a:gd name="T51" fmla="*/ 100 h 289"/>
                <a:gd name="T52" fmla="*/ 201 w 303"/>
                <a:gd name="T53" fmla="*/ 107 h 289"/>
                <a:gd name="T54" fmla="*/ 192 w 303"/>
                <a:gd name="T55" fmla="*/ 81 h 289"/>
                <a:gd name="T56" fmla="*/ 166 w 303"/>
                <a:gd name="T57" fmla="*/ 83 h 289"/>
                <a:gd name="T58" fmla="*/ 125 w 303"/>
                <a:gd name="T59" fmla="*/ 104 h 289"/>
                <a:gd name="T60" fmla="*/ 111 w 303"/>
                <a:gd name="T61" fmla="*/ 119 h 289"/>
                <a:gd name="T62" fmla="*/ 97 w 303"/>
                <a:gd name="T63" fmla="*/ 90 h 289"/>
                <a:gd name="T64" fmla="*/ 83 w 303"/>
                <a:gd name="T65" fmla="*/ 86 h 289"/>
                <a:gd name="T66" fmla="*/ 66 w 303"/>
                <a:gd name="T67" fmla="*/ 104 h 289"/>
                <a:gd name="T68" fmla="*/ 52 w 303"/>
                <a:gd name="T69" fmla="*/ 67 h 289"/>
                <a:gd name="T70" fmla="*/ 36 w 303"/>
                <a:gd name="T71" fmla="*/ 19 h 289"/>
                <a:gd name="T72" fmla="*/ 29 w 303"/>
                <a:gd name="T73" fmla="*/ 0 h 289"/>
                <a:gd name="T74" fmla="*/ 12 w 303"/>
                <a:gd name="T75" fmla="*/ 3 h 28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3"/>
                <a:gd name="T115" fmla="*/ 0 h 289"/>
                <a:gd name="T116" fmla="*/ 303 w 303"/>
                <a:gd name="T117" fmla="*/ 289 h 28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3" h="289">
                  <a:moveTo>
                    <a:pt x="12" y="3"/>
                  </a:moveTo>
                  <a:lnTo>
                    <a:pt x="0" y="114"/>
                  </a:lnTo>
                  <a:lnTo>
                    <a:pt x="12" y="121"/>
                  </a:lnTo>
                  <a:lnTo>
                    <a:pt x="19" y="159"/>
                  </a:lnTo>
                  <a:lnTo>
                    <a:pt x="5" y="204"/>
                  </a:lnTo>
                  <a:lnTo>
                    <a:pt x="0" y="232"/>
                  </a:lnTo>
                  <a:lnTo>
                    <a:pt x="17" y="237"/>
                  </a:lnTo>
                  <a:lnTo>
                    <a:pt x="17" y="279"/>
                  </a:lnTo>
                  <a:lnTo>
                    <a:pt x="36" y="289"/>
                  </a:lnTo>
                  <a:lnTo>
                    <a:pt x="55" y="286"/>
                  </a:lnTo>
                  <a:lnTo>
                    <a:pt x="154" y="194"/>
                  </a:lnTo>
                  <a:lnTo>
                    <a:pt x="166" y="201"/>
                  </a:lnTo>
                  <a:lnTo>
                    <a:pt x="163" y="230"/>
                  </a:lnTo>
                  <a:lnTo>
                    <a:pt x="180" y="251"/>
                  </a:lnTo>
                  <a:lnTo>
                    <a:pt x="189" y="223"/>
                  </a:lnTo>
                  <a:lnTo>
                    <a:pt x="196" y="197"/>
                  </a:lnTo>
                  <a:lnTo>
                    <a:pt x="222" y="199"/>
                  </a:lnTo>
                  <a:lnTo>
                    <a:pt x="236" y="225"/>
                  </a:lnTo>
                  <a:lnTo>
                    <a:pt x="272" y="223"/>
                  </a:lnTo>
                  <a:lnTo>
                    <a:pt x="303" y="194"/>
                  </a:lnTo>
                  <a:lnTo>
                    <a:pt x="272" y="161"/>
                  </a:lnTo>
                  <a:lnTo>
                    <a:pt x="267" y="137"/>
                  </a:lnTo>
                  <a:lnTo>
                    <a:pt x="232" y="142"/>
                  </a:lnTo>
                  <a:lnTo>
                    <a:pt x="222" y="130"/>
                  </a:lnTo>
                  <a:lnTo>
                    <a:pt x="232" y="111"/>
                  </a:lnTo>
                  <a:lnTo>
                    <a:pt x="239" y="100"/>
                  </a:lnTo>
                  <a:lnTo>
                    <a:pt x="201" y="107"/>
                  </a:lnTo>
                  <a:lnTo>
                    <a:pt x="192" y="81"/>
                  </a:lnTo>
                  <a:lnTo>
                    <a:pt x="166" y="83"/>
                  </a:lnTo>
                  <a:lnTo>
                    <a:pt x="125" y="104"/>
                  </a:lnTo>
                  <a:lnTo>
                    <a:pt x="111" y="119"/>
                  </a:lnTo>
                  <a:lnTo>
                    <a:pt x="97" y="90"/>
                  </a:lnTo>
                  <a:lnTo>
                    <a:pt x="83" y="86"/>
                  </a:lnTo>
                  <a:lnTo>
                    <a:pt x="66" y="104"/>
                  </a:lnTo>
                  <a:lnTo>
                    <a:pt x="52" y="67"/>
                  </a:lnTo>
                  <a:lnTo>
                    <a:pt x="36" y="19"/>
                  </a:lnTo>
                  <a:lnTo>
                    <a:pt x="29" y="0"/>
                  </a:lnTo>
                  <a:lnTo>
                    <a:pt x="12" y="3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61"/>
            <p:cNvSpPr>
              <a:spLocks/>
            </p:cNvSpPr>
            <p:nvPr/>
          </p:nvSpPr>
          <p:spPr bwMode="gray">
            <a:xfrm>
              <a:off x="2328" y="1417"/>
              <a:ext cx="968" cy="1007"/>
            </a:xfrm>
            <a:custGeom>
              <a:avLst/>
              <a:gdLst>
                <a:gd name="T0" fmla="*/ 780 w 943"/>
                <a:gd name="T1" fmla="*/ 713 h 1048"/>
                <a:gd name="T2" fmla="*/ 794 w 943"/>
                <a:gd name="T3" fmla="*/ 666 h 1048"/>
                <a:gd name="T4" fmla="*/ 735 w 943"/>
                <a:gd name="T5" fmla="*/ 656 h 1048"/>
                <a:gd name="T6" fmla="*/ 626 w 943"/>
                <a:gd name="T7" fmla="*/ 786 h 1048"/>
                <a:gd name="T8" fmla="*/ 605 w 943"/>
                <a:gd name="T9" fmla="*/ 770 h 1048"/>
                <a:gd name="T10" fmla="*/ 664 w 943"/>
                <a:gd name="T11" fmla="*/ 685 h 1048"/>
                <a:gd name="T12" fmla="*/ 758 w 943"/>
                <a:gd name="T13" fmla="*/ 567 h 1048"/>
                <a:gd name="T14" fmla="*/ 905 w 943"/>
                <a:gd name="T15" fmla="*/ 498 h 1048"/>
                <a:gd name="T16" fmla="*/ 943 w 943"/>
                <a:gd name="T17" fmla="*/ 380 h 1048"/>
                <a:gd name="T18" fmla="*/ 919 w 943"/>
                <a:gd name="T19" fmla="*/ 342 h 1048"/>
                <a:gd name="T20" fmla="*/ 676 w 943"/>
                <a:gd name="T21" fmla="*/ 448 h 1048"/>
                <a:gd name="T22" fmla="*/ 659 w 943"/>
                <a:gd name="T23" fmla="*/ 479 h 1048"/>
                <a:gd name="T24" fmla="*/ 650 w 943"/>
                <a:gd name="T25" fmla="*/ 526 h 1048"/>
                <a:gd name="T26" fmla="*/ 626 w 943"/>
                <a:gd name="T27" fmla="*/ 524 h 1048"/>
                <a:gd name="T28" fmla="*/ 579 w 943"/>
                <a:gd name="T29" fmla="*/ 486 h 1048"/>
                <a:gd name="T30" fmla="*/ 539 w 943"/>
                <a:gd name="T31" fmla="*/ 493 h 1048"/>
                <a:gd name="T32" fmla="*/ 520 w 943"/>
                <a:gd name="T33" fmla="*/ 446 h 1048"/>
                <a:gd name="T34" fmla="*/ 491 w 943"/>
                <a:gd name="T35" fmla="*/ 337 h 1048"/>
                <a:gd name="T36" fmla="*/ 572 w 943"/>
                <a:gd name="T37" fmla="*/ 335 h 1048"/>
                <a:gd name="T38" fmla="*/ 598 w 943"/>
                <a:gd name="T39" fmla="*/ 267 h 1048"/>
                <a:gd name="T40" fmla="*/ 534 w 943"/>
                <a:gd name="T41" fmla="*/ 170 h 1048"/>
                <a:gd name="T42" fmla="*/ 491 w 943"/>
                <a:gd name="T43" fmla="*/ 87 h 1048"/>
                <a:gd name="T44" fmla="*/ 430 w 943"/>
                <a:gd name="T45" fmla="*/ 42 h 1048"/>
                <a:gd name="T46" fmla="*/ 406 w 943"/>
                <a:gd name="T47" fmla="*/ 16 h 1048"/>
                <a:gd name="T48" fmla="*/ 425 w 943"/>
                <a:gd name="T49" fmla="*/ 78 h 1048"/>
                <a:gd name="T50" fmla="*/ 373 w 943"/>
                <a:gd name="T51" fmla="*/ 174 h 1048"/>
                <a:gd name="T52" fmla="*/ 328 w 943"/>
                <a:gd name="T53" fmla="*/ 156 h 1048"/>
                <a:gd name="T54" fmla="*/ 257 w 943"/>
                <a:gd name="T55" fmla="*/ 30 h 1048"/>
                <a:gd name="T56" fmla="*/ 149 w 943"/>
                <a:gd name="T57" fmla="*/ 14 h 1048"/>
                <a:gd name="T58" fmla="*/ 73 w 943"/>
                <a:gd name="T59" fmla="*/ 23 h 1048"/>
                <a:gd name="T60" fmla="*/ 7 w 943"/>
                <a:gd name="T61" fmla="*/ 85 h 1048"/>
                <a:gd name="T62" fmla="*/ 57 w 943"/>
                <a:gd name="T63" fmla="*/ 179 h 1048"/>
                <a:gd name="T64" fmla="*/ 47 w 943"/>
                <a:gd name="T65" fmla="*/ 264 h 1048"/>
                <a:gd name="T66" fmla="*/ 135 w 943"/>
                <a:gd name="T67" fmla="*/ 389 h 1048"/>
                <a:gd name="T68" fmla="*/ 99 w 943"/>
                <a:gd name="T69" fmla="*/ 498 h 1048"/>
                <a:gd name="T70" fmla="*/ 151 w 943"/>
                <a:gd name="T71" fmla="*/ 600 h 1048"/>
                <a:gd name="T72" fmla="*/ 149 w 943"/>
                <a:gd name="T73" fmla="*/ 701 h 1048"/>
                <a:gd name="T74" fmla="*/ 210 w 943"/>
                <a:gd name="T75" fmla="*/ 954 h 1048"/>
                <a:gd name="T76" fmla="*/ 309 w 943"/>
                <a:gd name="T77" fmla="*/ 1011 h 1048"/>
                <a:gd name="T78" fmla="*/ 409 w 943"/>
                <a:gd name="T79" fmla="*/ 1034 h 1048"/>
                <a:gd name="T80" fmla="*/ 477 w 943"/>
                <a:gd name="T81" fmla="*/ 1008 h 1048"/>
                <a:gd name="T82" fmla="*/ 508 w 943"/>
                <a:gd name="T83" fmla="*/ 1046 h 1048"/>
                <a:gd name="T84" fmla="*/ 633 w 943"/>
                <a:gd name="T85" fmla="*/ 959 h 1048"/>
                <a:gd name="T86" fmla="*/ 661 w 943"/>
                <a:gd name="T87" fmla="*/ 817 h 1048"/>
                <a:gd name="T88" fmla="*/ 758 w 943"/>
                <a:gd name="T89" fmla="*/ 711 h 104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943"/>
                <a:gd name="T136" fmla="*/ 0 h 1048"/>
                <a:gd name="T137" fmla="*/ 943 w 943"/>
                <a:gd name="T138" fmla="*/ 1048 h 104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943" h="1048">
                  <a:moveTo>
                    <a:pt x="758" y="711"/>
                  </a:moveTo>
                  <a:lnTo>
                    <a:pt x="780" y="713"/>
                  </a:lnTo>
                  <a:lnTo>
                    <a:pt x="794" y="666"/>
                  </a:lnTo>
                  <a:lnTo>
                    <a:pt x="775" y="628"/>
                  </a:lnTo>
                  <a:lnTo>
                    <a:pt x="735" y="656"/>
                  </a:lnTo>
                  <a:lnTo>
                    <a:pt x="676" y="715"/>
                  </a:lnTo>
                  <a:lnTo>
                    <a:pt x="626" y="786"/>
                  </a:lnTo>
                  <a:lnTo>
                    <a:pt x="609" y="808"/>
                  </a:lnTo>
                  <a:lnTo>
                    <a:pt x="605" y="770"/>
                  </a:lnTo>
                  <a:lnTo>
                    <a:pt x="626" y="723"/>
                  </a:lnTo>
                  <a:lnTo>
                    <a:pt x="664" y="685"/>
                  </a:lnTo>
                  <a:lnTo>
                    <a:pt x="676" y="611"/>
                  </a:lnTo>
                  <a:lnTo>
                    <a:pt x="758" y="567"/>
                  </a:lnTo>
                  <a:lnTo>
                    <a:pt x="848" y="529"/>
                  </a:lnTo>
                  <a:lnTo>
                    <a:pt x="905" y="498"/>
                  </a:lnTo>
                  <a:lnTo>
                    <a:pt x="917" y="418"/>
                  </a:lnTo>
                  <a:lnTo>
                    <a:pt x="943" y="380"/>
                  </a:lnTo>
                  <a:lnTo>
                    <a:pt x="919" y="342"/>
                  </a:lnTo>
                  <a:lnTo>
                    <a:pt x="697" y="486"/>
                  </a:lnTo>
                  <a:lnTo>
                    <a:pt x="676" y="448"/>
                  </a:lnTo>
                  <a:lnTo>
                    <a:pt x="659" y="448"/>
                  </a:lnTo>
                  <a:lnTo>
                    <a:pt x="659" y="479"/>
                  </a:lnTo>
                  <a:lnTo>
                    <a:pt x="671" y="517"/>
                  </a:lnTo>
                  <a:lnTo>
                    <a:pt x="650" y="526"/>
                  </a:lnTo>
                  <a:lnTo>
                    <a:pt x="635" y="505"/>
                  </a:lnTo>
                  <a:lnTo>
                    <a:pt x="626" y="524"/>
                  </a:lnTo>
                  <a:lnTo>
                    <a:pt x="595" y="519"/>
                  </a:lnTo>
                  <a:lnTo>
                    <a:pt x="579" y="486"/>
                  </a:lnTo>
                  <a:lnTo>
                    <a:pt x="574" y="505"/>
                  </a:lnTo>
                  <a:lnTo>
                    <a:pt x="539" y="493"/>
                  </a:lnTo>
                  <a:lnTo>
                    <a:pt x="534" y="458"/>
                  </a:lnTo>
                  <a:lnTo>
                    <a:pt x="520" y="446"/>
                  </a:lnTo>
                  <a:lnTo>
                    <a:pt x="487" y="378"/>
                  </a:lnTo>
                  <a:lnTo>
                    <a:pt x="491" y="337"/>
                  </a:lnTo>
                  <a:lnTo>
                    <a:pt x="536" y="359"/>
                  </a:lnTo>
                  <a:lnTo>
                    <a:pt x="572" y="335"/>
                  </a:lnTo>
                  <a:lnTo>
                    <a:pt x="614" y="330"/>
                  </a:lnTo>
                  <a:lnTo>
                    <a:pt x="598" y="267"/>
                  </a:lnTo>
                  <a:lnTo>
                    <a:pt x="548" y="217"/>
                  </a:lnTo>
                  <a:lnTo>
                    <a:pt x="534" y="170"/>
                  </a:lnTo>
                  <a:lnTo>
                    <a:pt x="491" y="123"/>
                  </a:lnTo>
                  <a:lnTo>
                    <a:pt x="491" y="87"/>
                  </a:lnTo>
                  <a:lnTo>
                    <a:pt x="472" y="87"/>
                  </a:lnTo>
                  <a:lnTo>
                    <a:pt x="430" y="42"/>
                  </a:lnTo>
                  <a:lnTo>
                    <a:pt x="425" y="26"/>
                  </a:lnTo>
                  <a:lnTo>
                    <a:pt x="406" y="16"/>
                  </a:lnTo>
                  <a:lnTo>
                    <a:pt x="399" y="28"/>
                  </a:lnTo>
                  <a:lnTo>
                    <a:pt x="425" y="78"/>
                  </a:lnTo>
                  <a:lnTo>
                    <a:pt x="420" y="144"/>
                  </a:lnTo>
                  <a:lnTo>
                    <a:pt x="373" y="174"/>
                  </a:lnTo>
                  <a:lnTo>
                    <a:pt x="373" y="156"/>
                  </a:lnTo>
                  <a:lnTo>
                    <a:pt x="328" y="156"/>
                  </a:lnTo>
                  <a:lnTo>
                    <a:pt x="267" y="106"/>
                  </a:lnTo>
                  <a:lnTo>
                    <a:pt x="257" y="30"/>
                  </a:lnTo>
                  <a:lnTo>
                    <a:pt x="208" y="47"/>
                  </a:lnTo>
                  <a:lnTo>
                    <a:pt x="149" y="14"/>
                  </a:lnTo>
                  <a:lnTo>
                    <a:pt x="99" y="0"/>
                  </a:lnTo>
                  <a:lnTo>
                    <a:pt x="73" y="23"/>
                  </a:lnTo>
                  <a:lnTo>
                    <a:pt x="0" y="26"/>
                  </a:lnTo>
                  <a:lnTo>
                    <a:pt x="7" y="85"/>
                  </a:lnTo>
                  <a:lnTo>
                    <a:pt x="38" y="160"/>
                  </a:lnTo>
                  <a:lnTo>
                    <a:pt x="57" y="179"/>
                  </a:lnTo>
                  <a:lnTo>
                    <a:pt x="45" y="222"/>
                  </a:lnTo>
                  <a:lnTo>
                    <a:pt x="47" y="264"/>
                  </a:lnTo>
                  <a:lnTo>
                    <a:pt x="102" y="314"/>
                  </a:lnTo>
                  <a:lnTo>
                    <a:pt x="135" y="389"/>
                  </a:lnTo>
                  <a:lnTo>
                    <a:pt x="130" y="451"/>
                  </a:lnTo>
                  <a:lnTo>
                    <a:pt x="99" y="498"/>
                  </a:lnTo>
                  <a:lnTo>
                    <a:pt x="116" y="569"/>
                  </a:lnTo>
                  <a:lnTo>
                    <a:pt x="151" y="600"/>
                  </a:lnTo>
                  <a:lnTo>
                    <a:pt x="172" y="654"/>
                  </a:lnTo>
                  <a:lnTo>
                    <a:pt x="149" y="701"/>
                  </a:lnTo>
                  <a:lnTo>
                    <a:pt x="132" y="706"/>
                  </a:lnTo>
                  <a:lnTo>
                    <a:pt x="210" y="954"/>
                  </a:lnTo>
                  <a:lnTo>
                    <a:pt x="257" y="1015"/>
                  </a:lnTo>
                  <a:lnTo>
                    <a:pt x="309" y="1011"/>
                  </a:lnTo>
                  <a:lnTo>
                    <a:pt x="331" y="1030"/>
                  </a:lnTo>
                  <a:lnTo>
                    <a:pt x="409" y="1034"/>
                  </a:lnTo>
                  <a:lnTo>
                    <a:pt x="437" y="1008"/>
                  </a:lnTo>
                  <a:lnTo>
                    <a:pt x="477" y="1008"/>
                  </a:lnTo>
                  <a:lnTo>
                    <a:pt x="465" y="1048"/>
                  </a:lnTo>
                  <a:lnTo>
                    <a:pt x="508" y="1046"/>
                  </a:lnTo>
                  <a:lnTo>
                    <a:pt x="588" y="1013"/>
                  </a:lnTo>
                  <a:lnTo>
                    <a:pt x="633" y="959"/>
                  </a:lnTo>
                  <a:lnTo>
                    <a:pt x="633" y="850"/>
                  </a:lnTo>
                  <a:lnTo>
                    <a:pt x="661" y="817"/>
                  </a:lnTo>
                  <a:lnTo>
                    <a:pt x="742" y="725"/>
                  </a:lnTo>
                  <a:lnTo>
                    <a:pt x="758" y="711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Rectangle 62"/>
            <p:cNvSpPr>
              <a:spLocks noChangeArrowheads="1"/>
            </p:cNvSpPr>
            <p:nvPr/>
          </p:nvSpPr>
          <p:spPr bwMode="gray">
            <a:xfrm>
              <a:off x="3129" y="2103"/>
              <a:ext cx="0" cy="1"/>
            </a:xfrm>
            <a:prstGeom prst="rect">
              <a:avLst/>
            </a:prstGeom>
            <a:grpFill/>
            <a:ln w="317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Freeform 63"/>
            <p:cNvSpPr>
              <a:spLocks/>
            </p:cNvSpPr>
            <p:nvPr/>
          </p:nvSpPr>
          <p:spPr bwMode="gray">
            <a:xfrm>
              <a:off x="3006" y="2107"/>
              <a:ext cx="197" cy="223"/>
            </a:xfrm>
            <a:custGeom>
              <a:avLst/>
              <a:gdLst>
                <a:gd name="T0" fmla="*/ 135 w 192"/>
                <a:gd name="T1" fmla="*/ 45 h 231"/>
                <a:gd name="T2" fmla="*/ 152 w 192"/>
                <a:gd name="T3" fmla="*/ 26 h 231"/>
                <a:gd name="T4" fmla="*/ 133 w 192"/>
                <a:gd name="T5" fmla="*/ 0 h 231"/>
                <a:gd name="T6" fmla="*/ 116 w 192"/>
                <a:gd name="T7" fmla="*/ 12 h 231"/>
                <a:gd name="T8" fmla="*/ 102 w 192"/>
                <a:gd name="T9" fmla="*/ 26 h 231"/>
                <a:gd name="T10" fmla="*/ 81 w 192"/>
                <a:gd name="T11" fmla="*/ 7 h 231"/>
                <a:gd name="T12" fmla="*/ 0 w 192"/>
                <a:gd name="T13" fmla="*/ 99 h 231"/>
                <a:gd name="T14" fmla="*/ 33 w 192"/>
                <a:gd name="T15" fmla="*/ 113 h 231"/>
                <a:gd name="T16" fmla="*/ 52 w 192"/>
                <a:gd name="T17" fmla="*/ 118 h 231"/>
                <a:gd name="T18" fmla="*/ 97 w 192"/>
                <a:gd name="T19" fmla="*/ 175 h 231"/>
                <a:gd name="T20" fmla="*/ 104 w 192"/>
                <a:gd name="T21" fmla="*/ 222 h 231"/>
                <a:gd name="T22" fmla="*/ 107 w 192"/>
                <a:gd name="T23" fmla="*/ 231 h 231"/>
                <a:gd name="T24" fmla="*/ 114 w 192"/>
                <a:gd name="T25" fmla="*/ 217 h 231"/>
                <a:gd name="T26" fmla="*/ 192 w 192"/>
                <a:gd name="T27" fmla="*/ 142 h 231"/>
                <a:gd name="T28" fmla="*/ 187 w 192"/>
                <a:gd name="T29" fmla="*/ 92 h 231"/>
                <a:gd name="T30" fmla="*/ 135 w 192"/>
                <a:gd name="T31" fmla="*/ 45 h 23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92"/>
                <a:gd name="T49" fmla="*/ 0 h 231"/>
                <a:gd name="T50" fmla="*/ 192 w 192"/>
                <a:gd name="T51" fmla="*/ 231 h 231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92" h="231">
                  <a:moveTo>
                    <a:pt x="135" y="45"/>
                  </a:moveTo>
                  <a:lnTo>
                    <a:pt x="152" y="26"/>
                  </a:lnTo>
                  <a:lnTo>
                    <a:pt x="133" y="0"/>
                  </a:lnTo>
                  <a:lnTo>
                    <a:pt x="116" y="12"/>
                  </a:lnTo>
                  <a:lnTo>
                    <a:pt x="102" y="26"/>
                  </a:lnTo>
                  <a:lnTo>
                    <a:pt x="81" y="7"/>
                  </a:lnTo>
                  <a:lnTo>
                    <a:pt x="0" y="99"/>
                  </a:lnTo>
                  <a:lnTo>
                    <a:pt x="33" y="113"/>
                  </a:lnTo>
                  <a:lnTo>
                    <a:pt x="52" y="118"/>
                  </a:lnTo>
                  <a:lnTo>
                    <a:pt x="97" y="175"/>
                  </a:lnTo>
                  <a:lnTo>
                    <a:pt x="104" y="222"/>
                  </a:lnTo>
                  <a:lnTo>
                    <a:pt x="107" y="231"/>
                  </a:lnTo>
                  <a:lnTo>
                    <a:pt x="114" y="217"/>
                  </a:lnTo>
                  <a:lnTo>
                    <a:pt x="192" y="142"/>
                  </a:lnTo>
                  <a:lnTo>
                    <a:pt x="187" y="92"/>
                  </a:lnTo>
                  <a:lnTo>
                    <a:pt x="135" y="45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4" name="Freeform 64"/>
            <p:cNvSpPr>
              <a:spLocks/>
            </p:cNvSpPr>
            <p:nvPr/>
          </p:nvSpPr>
          <p:spPr bwMode="gray">
            <a:xfrm>
              <a:off x="3189" y="2071"/>
              <a:ext cx="211" cy="311"/>
            </a:xfrm>
            <a:custGeom>
              <a:avLst/>
              <a:gdLst>
                <a:gd name="T0" fmla="*/ 54 w 205"/>
                <a:gd name="T1" fmla="*/ 168 h 324"/>
                <a:gd name="T2" fmla="*/ 40 w 205"/>
                <a:gd name="T3" fmla="*/ 189 h 324"/>
                <a:gd name="T4" fmla="*/ 0 w 205"/>
                <a:gd name="T5" fmla="*/ 236 h 324"/>
                <a:gd name="T6" fmla="*/ 2 w 205"/>
                <a:gd name="T7" fmla="*/ 283 h 324"/>
                <a:gd name="T8" fmla="*/ 42 w 205"/>
                <a:gd name="T9" fmla="*/ 324 h 324"/>
                <a:gd name="T10" fmla="*/ 61 w 205"/>
                <a:gd name="T11" fmla="*/ 309 h 324"/>
                <a:gd name="T12" fmla="*/ 85 w 205"/>
                <a:gd name="T13" fmla="*/ 239 h 324"/>
                <a:gd name="T14" fmla="*/ 158 w 205"/>
                <a:gd name="T15" fmla="*/ 125 h 324"/>
                <a:gd name="T16" fmla="*/ 172 w 205"/>
                <a:gd name="T17" fmla="*/ 87 h 324"/>
                <a:gd name="T18" fmla="*/ 198 w 205"/>
                <a:gd name="T19" fmla="*/ 61 h 324"/>
                <a:gd name="T20" fmla="*/ 205 w 205"/>
                <a:gd name="T21" fmla="*/ 28 h 324"/>
                <a:gd name="T22" fmla="*/ 184 w 205"/>
                <a:gd name="T23" fmla="*/ 38 h 324"/>
                <a:gd name="T24" fmla="*/ 144 w 205"/>
                <a:gd name="T25" fmla="*/ 0 h 324"/>
                <a:gd name="T26" fmla="*/ 141 w 205"/>
                <a:gd name="T27" fmla="*/ 85 h 324"/>
                <a:gd name="T28" fmla="*/ 92 w 205"/>
                <a:gd name="T29" fmla="*/ 118 h 324"/>
                <a:gd name="T30" fmla="*/ 104 w 205"/>
                <a:gd name="T31" fmla="*/ 73 h 324"/>
                <a:gd name="T32" fmla="*/ 63 w 205"/>
                <a:gd name="T33" fmla="*/ 73 h 324"/>
                <a:gd name="T34" fmla="*/ 37 w 205"/>
                <a:gd name="T35" fmla="*/ 90 h 324"/>
                <a:gd name="T36" fmla="*/ 33 w 205"/>
                <a:gd name="T37" fmla="*/ 113 h 324"/>
                <a:gd name="T38" fmla="*/ 11 w 205"/>
                <a:gd name="T39" fmla="*/ 130 h 324"/>
                <a:gd name="T40" fmla="*/ 9 w 205"/>
                <a:gd name="T41" fmla="*/ 130 h 324"/>
                <a:gd name="T42" fmla="*/ 14 w 205"/>
                <a:gd name="T43" fmla="*/ 180 h 324"/>
                <a:gd name="T44" fmla="*/ 16 w 205"/>
                <a:gd name="T45" fmla="*/ 175 h 324"/>
                <a:gd name="T46" fmla="*/ 54 w 205"/>
                <a:gd name="T47" fmla="*/ 168 h 3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05"/>
                <a:gd name="T73" fmla="*/ 0 h 324"/>
                <a:gd name="T74" fmla="*/ 205 w 205"/>
                <a:gd name="T75" fmla="*/ 324 h 3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05" h="324">
                  <a:moveTo>
                    <a:pt x="54" y="168"/>
                  </a:moveTo>
                  <a:lnTo>
                    <a:pt x="40" y="189"/>
                  </a:lnTo>
                  <a:lnTo>
                    <a:pt x="0" y="236"/>
                  </a:lnTo>
                  <a:lnTo>
                    <a:pt x="2" y="283"/>
                  </a:lnTo>
                  <a:lnTo>
                    <a:pt x="42" y="324"/>
                  </a:lnTo>
                  <a:lnTo>
                    <a:pt x="61" y="309"/>
                  </a:lnTo>
                  <a:lnTo>
                    <a:pt x="85" y="239"/>
                  </a:lnTo>
                  <a:lnTo>
                    <a:pt x="158" y="125"/>
                  </a:lnTo>
                  <a:lnTo>
                    <a:pt x="172" y="87"/>
                  </a:lnTo>
                  <a:lnTo>
                    <a:pt x="198" y="61"/>
                  </a:lnTo>
                  <a:lnTo>
                    <a:pt x="205" y="28"/>
                  </a:lnTo>
                  <a:lnTo>
                    <a:pt x="184" y="38"/>
                  </a:lnTo>
                  <a:lnTo>
                    <a:pt x="144" y="0"/>
                  </a:lnTo>
                  <a:lnTo>
                    <a:pt x="141" y="85"/>
                  </a:lnTo>
                  <a:lnTo>
                    <a:pt x="92" y="118"/>
                  </a:lnTo>
                  <a:lnTo>
                    <a:pt x="104" y="73"/>
                  </a:lnTo>
                  <a:lnTo>
                    <a:pt x="63" y="73"/>
                  </a:lnTo>
                  <a:lnTo>
                    <a:pt x="37" y="90"/>
                  </a:lnTo>
                  <a:lnTo>
                    <a:pt x="33" y="113"/>
                  </a:lnTo>
                  <a:lnTo>
                    <a:pt x="11" y="130"/>
                  </a:lnTo>
                  <a:lnTo>
                    <a:pt x="9" y="130"/>
                  </a:lnTo>
                  <a:lnTo>
                    <a:pt x="14" y="180"/>
                  </a:lnTo>
                  <a:lnTo>
                    <a:pt x="16" y="175"/>
                  </a:lnTo>
                  <a:lnTo>
                    <a:pt x="54" y="168"/>
                  </a:lnTo>
                  <a:close/>
                </a:path>
              </a:pathLst>
            </a:custGeom>
            <a:grpFill/>
            <a:ln w="3175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5" name="Rounded Rectangle 114"/>
          <p:cNvSpPr/>
          <p:nvPr/>
        </p:nvSpPr>
        <p:spPr>
          <a:xfrm>
            <a:off x="251520" y="4011910"/>
            <a:ext cx="8568952" cy="864096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At +7.6% annually </a:t>
            </a:r>
            <a:r>
              <a:rPr lang="en-US" sz="1600" b="1" dirty="0" err="1" smtClean="0"/>
              <a:t>Movianto’s</a:t>
            </a:r>
            <a:r>
              <a:rPr lang="en-US" sz="1600" b="1" dirty="0" smtClean="0"/>
              <a:t> industry is growing  significantly faster than O&amp;M’s. </a:t>
            </a:r>
            <a:r>
              <a:rPr lang="en-US" sz="1600" b="1" dirty="0" err="1" smtClean="0"/>
              <a:t>Movianto</a:t>
            </a:r>
            <a:r>
              <a:rPr lang="en-US" sz="1600" b="1" dirty="0" smtClean="0"/>
              <a:t> - </a:t>
            </a:r>
            <a:r>
              <a:rPr lang="en-US" sz="1600" b="1" dirty="0"/>
              <a:t>representing 1/3 of O&amp;M operations </a:t>
            </a:r>
            <a:r>
              <a:rPr lang="en-US" sz="1600" b="1" dirty="0" smtClean="0"/>
              <a:t>– must be effectively integrated to capitalize on this growth. </a:t>
            </a:r>
            <a:endParaRPr lang="en-US" sz="1600" b="1" dirty="0"/>
          </a:p>
        </p:txBody>
      </p:sp>
      <p:sp>
        <p:nvSpPr>
          <p:cNvPr id="121" name="Rounded Rectangle 120"/>
          <p:cNvSpPr/>
          <p:nvPr/>
        </p:nvSpPr>
        <p:spPr>
          <a:xfrm>
            <a:off x="467544" y="555526"/>
            <a:ext cx="3888432" cy="93610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OWENS &amp; MINOR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Distribution of medical supplies</a:t>
            </a: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4800 employees, 51 facilities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4716016" y="555526"/>
            <a:ext cx="3888432" cy="93610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MOVIANTO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>
                <a:solidFill>
                  <a:schemeClr val="bg1"/>
                </a:solidFill>
              </a:rPr>
              <a:t>3PL for </a:t>
            </a:r>
            <a:r>
              <a:rPr lang="en-US" sz="1600" dirty="0" smtClean="0">
                <a:solidFill>
                  <a:schemeClr val="bg1"/>
                </a:solidFill>
              </a:rPr>
              <a:t>drug manufacturers</a:t>
            </a:r>
            <a:endParaRPr lang="en-US" sz="16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1600" dirty="0" smtClean="0">
                <a:solidFill>
                  <a:schemeClr val="bg1"/>
                </a:solidFill>
              </a:rPr>
              <a:t>1800 employees, 23 facilities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5364088" y="3075806"/>
            <a:ext cx="2592288" cy="93610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MARKET SHARE: 3%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MARKET SIZE: 54B euros</a:t>
            </a:r>
          </a:p>
          <a:p>
            <a:pPr algn="ctr"/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GROWTH: +7.6%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467544" y="3075806"/>
            <a:ext cx="3672408" cy="936104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MARKET SHARE: 5.9%</a:t>
            </a:r>
          </a:p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MARKET SIZE: 151B USD</a:t>
            </a:r>
          </a:p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GROWTH: +1.9%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Case information,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IBISWorld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2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 CASE – MOVIANTO UK</a:t>
            </a:r>
            <a:endParaRPr 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7574"/>
            <a:ext cx="755560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0751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 CASE – MEDICAL INSTRUMENTS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75606"/>
            <a:ext cx="7798852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626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BEAR CASE – AGGREGATE FIRM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75606"/>
            <a:ext cx="82391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864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SWOT ANALYSIS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graphicFrame>
        <p:nvGraphicFramePr>
          <p:cNvPr id="8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1123849"/>
              </p:ext>
            </p:extLst>
          </p:nvPr>
        </p:nvGraphicFramePr>
        <p:xfrm>
          <a:off x="381000" y="771550"/>
          <a:ext cx="8382000" cy="384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25"/>
                <a:gridCol w="3905250"/>
                <a:gridCol w="3794125"/>
              </a:tblGrid>
              <a:tr h="403685">
                <a:tc>
                  <a:txBody>
                    <a:bodyPr/>
                    <a:lstStyle/>
                    <a:p>
                      <a:endParaRPr lang="en-CA" sz="1000" dirty="0">
                        <a:latin typeface="Calibri"/>
                        <a:cs typeface="Calibri"/>
                      </a:endParaRPr>
                    </a:p>
                  </a:txBody>
                  <a:tcPr marT="34290" marB="3429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Things</a:t>
                      </a:r>
                      <a:r>
                        <a:rPr lang="en-CA" sz="15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to leverage</a:t>
                      </a:r>
                      <a:endParaRPr lang="en-CA"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50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Things to</a:t>
                      </a:r>
                      <a:r>
                        <a:rPr lang="en-CA" sz="1500" baseline="0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 mitigate</a:t>
                      </a:r>
                      <a:endParaRPr lang="en-CA" sz="1500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en-CA" sz="2100" b="1" dirty="0" smtClean="0">
                          <a:latin typeface="Calibri"/>
                          <a:cs typeface="Calibri"/>
                        </a:rPr>
                        <a:t>Internal</a:t>
                      </a:r>
                      <a:endParaRPr lang="en-CA" sz="2100" b="1" dirty="0">
                        <a:latin typeface="Calibri"/>
                        <a:cs typeface="Calibri"/>
                      </a:endParaRPr>
                    </a:p>
                  </a:txBody>
                  <a:tcPr marT="34290" marB="3429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Strengths</a:t>
                      </a:r>
                      <a:endParaRPr lang="en-CA" sz="1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chemeClr val="bg1"/>
                          </a:solidFill>
                          <a:latin typeface="Calibri"/>
                          <a:cs typeface="Calibri"/>
                        </a:rPr>
                        <a:t>Weaknesses</a:t>
                      </a:r>
                      <a:endParaRPr lang="en-CA" sz="1400" b="1" dirty="0">
                        <a:solidFill>
                          <a:schemeClr val="bg1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>
                    <a:solidFill>
                      <a:schemeClr val="accent4"/>
                    </a:solidFill>
                  </a:tcPr>
                </a:tc>
              </a:tr>
              <a:tr h="153162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CA" sz="1100" baseline="0" dirty="0" smtClean="0">
                          <a:latin typeface="Calibri"/>
                          <a:cs typeface="Calibri"/>
                        </a:rPr>
                        <a:t>Huge presence in USA</a:t>
                      </a:r>
                    </a:p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CA" sz="1100" baseline="0" dirty="0" smtClean="0">
                          <a:latin typeface="Calibri"/>
                          <a:cs typeface="Calibri"/>
                        </a:rPr>
                        <a:t>Complete understanding of supply chain logistics</a:t>
                      </a:r>
                    </a:p>
                    <a:p>
                      <a:pPr marL="120650" indent="-120650">
                        <a:buFont typeface="Arial" pitchFamily="34" charset="0"/>
                        <a:buChar char="•"/>
                      </a:pPr>
                      <a:r>
                        <a:rPr lang="en-CA" sz="1100" baseline="0" dirty="0" smtClean="0">
                          <a:latin typeface="Calibri"/>
                          <a:cs typeface="Calibri"/>
                        </a:rPr>
                        <a:t>Global reach increased with purchase of </a:t>
                      </a:r>
                      <a:r>
                        <a:rPr lang="en-CA" sz="1100" baseline="0" dirty="0" err="1" smtClean="0">
                          <a:latin typeface="Calibri"/>
                          <a:cs typeface="Calibri"/>
                        </a:rPr>
                        <a:t>Movianto</a:t>
                      </a:r>
                      <a:endParaRPr lang="en-CA" sz="1100" baseline="0" dirty="0" smtClean="0">
                        <a:latin typeface="Calibri"/>
                        <a:cs typeface="Calibri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>
                          <a:latin typeface="Calibri"/>
                          <a:cs typeface="Calibri"/>
                        </a:rPr>
                        <a:t>Heavy dependence on few clients in USA</a:t>
                      </a:r>
                    </a:p>
                    <a:p>
                      <a:pPr marL="95250" indent="-95250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>
                          <a:latin typeface="Calibri"/>
                          <a:cs typeface="Calibri"/>
                        </a:rPr>
                        <a:t>Dependent on </a:t>
                      </a:r>
                      <a:r>
                        <a:rPr lang="en-CA" sz="1200" baseline="0" dirty="0" err="1" smtClean="0">
                          <a:latin typeface="Calibri"/>
                          <a:cs typeface="Calibri"/>
                        </a:rPr>
                        <a:t>Celsio’s</a:t>
                      </a:r>
                      <a:r>
                        <a:rPr lang="en-CA" sz="1200" baseline="0" dirty="0" smtClean="0">
                          <a:latin typeface="Calibri"/>
                          <a:cs typeface="Calibri"/>
                        </a:rPr>
                        <a:t> business clients</a:t>
                      </a:r>
                    </a:p>
                  </a:txBody>
                  <a:tcPr marT="34290" marB="34290"/>
                </a:tc>
              </a:tr>
              <a:tr h="274320">
                <a:tc rowSpan="2">
                  <a:txBody>
                    <a:bodyPr/>
                    <a:lstStyle/>
                    <a:p>
                      <a:pPr algn="ctr"/>
                      <a:r>
                        <a:rPr lang="en-CA" sz="2100" b="1" dirty="0" smtClean="0">
                          <a:latin typeface="Calibri"/>
                          <a:cs typeface="Calibri"/>
                        </a:rPr>
                        <a:t>External</a:t>
                      </a:r>
                      <a:endParaRPr lang="en-CA" sz="2100" b="1" dirty="0">
                        <a:latin typeface="Calibri"/>
                        <a:cs typeface="Calibri"/>
                      </a:endParaRPr>
                    </a:p>
                  </a:txBody>
                  <a:tcPr marT="34290" marB="34290" vert="vert27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Opportunities</a:t>
                      </a:r>
                      <a:endParaRPr lang="en-CA" sz="14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4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Threats</a:t>
                      </a:r>
                      <a:endParaRPr lang="en-CA" sz="1400" b="1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34290" marB="34290" anchor="ctr">
                    <a:solidFill>
                      <a:schemeClr val="accent4"/>
                    </a:solidFill>
                  </a:tcPr>
                </a:tc>
              </a:tr>
              <a:tr h="1348740">
                <a:tc vMerge="1"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Market shift to DTP and RWA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Increased efficiencies in supply chain logistics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Purchase of </a:t>
                      </a:r>
                      <a:r>
                        <a:rPr kumimoji="0" lang="en-US" sz="1200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Movianto</a:t>
                      </a:r>
                      <a:r>
                        <a:rPr kumimoji="0" lang="en-US" sz="1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adds new markets to explore</a:t>
                      </a: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>
                          <a:latin typeface="Calibri"/>
                          <a:cs typeface="Calibri"/>
                        </a:rPr>
                        <a:t>Big 3 taking over entire wholesale/distributor market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>
                          <a:latin typeface="Calibri"/>
                          <a:cs typeface="Calibri"/>
                        </a:rPr>
                        <a:t>Changes in European Commission can influence future plans</a:t>
                      </a:r>
                    </a:p>
                    <a:p>
                      <a:pPr marL="112713" indent="-112713">
                        <a:buFont typeface="Arial" pitchFamily="34" charset="0"/>
                        <a:buChar char="•"/>
                      </a:pPr>
                      <a:r>
                        <a:rPr lang="en-CA" sz="1200" baseline="0" dirty="0" smtClean="0">
                          <a:latin typeface="Calibri"/>
                          <a:cs typeface="Calibri"/>
                        </a:rPr>
                        <a:t>Euro debt crisis</a:t>
                      </a:r>
                    </a:p>
                  </a:txBody>
                  <a:tcPr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175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PORTER</a:t>
            </a:r>
            <a:r>
              <a:rPr lang="ja-JP" altLang="en-US" dirty="0" smtClean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S 5 FORCES (EUROPE)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375" y="940719"/>
            <a:ext cx="3581400" cy="101566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charset="-128"/>
              </a:rPr>
              <a:t>Many manufacturers of varying sizes and importance</a:t>
            </a:r>
            <a:endParaRPr lang="en-US" sz="12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75" y="3746822"/>
            <a:ext cx="3581400" cy="98516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Costs are high to enter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Established </a:t>
            </a:r>
            <a:r>
              <a:rPr lang="en-US" sz="1200" dirty="0">
                <a:solidFill>
                  <a:schemeClr val="tx1"/>
                </a:solidFill>
              </a:rPr>
              <a:t>logistics solution companies can find a reason to go into lucrative healthcare logistics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940719"/>
            <a:ext cx="3581400" cy="101566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Decreasing margins in cost cutting wholesale markets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All competitors in DTP market too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3746822"/>
            <a:ext cx="3581400" cy="98516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Highly differentiated service – cold chain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808" y="2425452"/>
            <a:ext cx="3581400" cy="79437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Heavy competition by main 3 competitors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375" y="654968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Supplier Power: </a:t>
            </a:r>
            <a:r>
              <a:rPr lang="en-US" sz="1600" dirty="0" smtClean="0">
                <a:solidFill>
                  <a:schemeClr val="bg1"/>
                </a:solidFill>
              </a:rPr>
              <a:t>MEDIUM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375" y="3461071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Barriers to Entry: </a:t>
            </a:r>
            <a:r>
              <a:rPr lang="en-US" sz="1600" dirty="0" smtClean="0">
                <a:solidFill>
                  <a:schemeClr val="bg1"/>
                </a:solidFill>
              </a:rPr>
              <a:t>Medium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654968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Buyer Power: MEDIUM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105400" y="3461071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Substitutes: LOW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43808" y="2139702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Rivalry: HIGH</a:t>
            </a:r>
          </a:p>
        </p:txBody>
      </p:sp>
    </p:spTree>
    <p:extLst>
      <p:ext uri="{BB962C8B-B14F-4D97-AF65-F5344CB8AC3E}">
        <p14:creationId xmlns:p14="http://schemas.microsoft.com/office/powerpoint/2010/main" val="35912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>
                <a:latin typeface="Arial"/>
                <a:ea typeface="ＭＳ Ｐゴシック" charset="0"/>
                <a:cs typeface="Arial"/>
              </a:rPr>
              <a:t>PORTER</a:t>
            </a:r>
            <a:r>
              <a:rPr lang="ja-JP" altLang="en-US" dirty="0" smtClean="0">
                <a:latin typeface="Arial"/>
                <a:ea typeface="ＭＳ Ｐゴシック" charset="0"/>
                <a:cs typeface="Arial"/>
              </a:rPr>
              <a:t>’</a:t>
            </a:r>
            <a:r>
              <a:rPr lang="en-US" dirty="0" smtClean="0">
                <a:latin typeface="Arial"/>
                <a:ea typeface="ＭＳ Ｐゴシック" charset="0"/>
                <a:cs typeface="Arial"/>
              </a:rPr>
              <a:t>S 5 FORCES (USA)</a:t>
            </a:r>
            <a:endParaRPr lang="en-US" dirty="0">
              <a:latin typeface="Arial"/>
              <a:ea typeface="ＭＳ Ｐゴシック" charset="0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0375" y="940719"/>
            <a:ext cx="3581400" cy="101566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>
              <a:buFont typeface="Arial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  <a:ea typeface="ＭＳ Ｐゴシック" charset="-128"/>
              </a:rPr>
              <a:t>Many manufacturers of varying sizes and importance</a:t>
            </a:r>
            <a:endParaRPr lang="en-US" sz="1200" dirty="0">
              <a:solidFill>
                <a:schemeClr val="tx1"/>
              </a:solidFill>
              <a:ea typeface="ＭＳ Ｐゴシック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0375" y="3746822"/>
            <a:ext cx="3581400" cy="98516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Costs are high to enter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Very hard to steal a buyer </a:t>
            </a:r>
          </a:p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05400" y="940719"/>
            <a:ext cx="3581400" cy="101566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Few major groups can switch to another distributor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05400" y="3746822"/>
            <a:ext cx="3581400" cy="985168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Potentially high although there are reasons why a health care distributor is needed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43808" y="2425452"/>
            <a:ext cx="3581400" cy="794370"/>
          </a:xfrm>
          <a:prstGeom prst="rect">
            <a:avLst/>
          </a:prstGeom>
          <a:solidFill>
            <a:schemeClr val="bg1"/>
          </a:solidFill>
          <a:ln w="9525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68275" indent="-168275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200" dirty="0" smtClean="0">
                <a:solidFill>
                  <a:schemeClr val="tx1"/>
                </a:solidFill>
              </a:rPr>
              <a:t>Market leader with 1 major competitor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0375" y="654968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Supplier Power: </a:t>
            </a:r>
            <a:r>
              <a:rPr lang="en-US" sz="1600" dirty="0" smtClean="0">
                <a:solidFill>
                  <a:schemeClr val="bg1"/>
                </a:solidFill>
              </a:rPr>
              <a:t>MEDIUM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0375" y="3461071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Barriers to Entry: </a:t>
            </a:r>
            <a:r>
              <a:rPr lang="en-US" sz="1600" dirty="0" smtClean="0">
                <a:solidFill>
                  <a:schemeClr val="bg1"/>
                </a:solidFill>
              </a:rPr>
              <a:t>High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654968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Buyer Power: </a:t>
            </a:r>
            <a:r>
              <a:rPr lang="en-US" sz="1600" dirty="0" smtClean="0">
                <a:solidFill>
                  <a:schemeClr val="bg1"/>
                </a:solidFill>
              </a:rPr>
              <a:t>High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05400" y="3461071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Substitutes: LOW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43808" y="2139702"/>
            <a:ext cx="3581400" cy="285750"/>
          </a:xfrm>
          <a:prstGeom prst="rect">
            <a:avLst/>
          </a:prstGeom>
          <a:solidFill>
            <a:schemeClr val="accent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Rivalry: </a:t>
            </a:r>
            <a:r>
              <a:rPr lang="en-US" sz="1600" dirty="0" smtClean="0">
                <a:solidFill>
                  <a:schemeClr val="bg1"/>
                </a:solidFill>
              </a:rPr>
              <a:t>Medium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753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HAS O&amp;M ACQUIRED MOVIANTO?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4227934"/>
            <a:ext cx="8568952" cy="591530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/>
              <a:t>Movianto</a:t>
            </a:r>
            <a:r>
              <a:rPr lang="en-US" sz="1600" b="1" dirty="0" smtClean="0"/>
              <a:t> was acquired to build towards Owen &amp; Minor’s long-term vision of dominating the distribution services in healthcare products market.</a:t>
            </a:r>
            <a:endParaRPr lang="en-US" sz="1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9542"/>
            <a:ext cx="3960440" cy="3310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ommovianto.com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555525"/>
            <a:ext cx="4464496" cy="814403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4427984" y="1635646"/>
            <a:ext cx="4392488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Innovative solutions for positive patient outcomes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427984" y="2427734"/>
            <a:ext cx="4392488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Taking healthcare logistics to the next level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427984" y="3219822"/>
            <a:ext cx="4392488" cy="72008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</a:rPr>
              <a:t>Helping manufacturers make impact globally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8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DTP PARTNERS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www.dispensingdoctor.org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535058"/>
              </p:ext>
            </p:extLst>
          </p:nvPr>
        </p:nvGraphicFramePr>
        <p:xfrm>
          <a:off x="539552" y="555533"/>
          <a:ext cx="8136903" cy="4425000"/>
        </p:xfrm>
        <a:graphic>
          <a:graphicData uri="http://schemas.openxmlformats.org/drawingml/2006/table">
            <a:tbl>
              <a:tblPr/>
              <a:tblGrid>
                <a:gridCol w="3676313"/>
                <a:gridCol w="2296820"/>
                <a:gridCol w="2163770"/>
              </a:tblGrid>
              <a:tr h="18775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Pfizer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Johnson &amp; Johnson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Hoffmann–La Roche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Switzerland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Novartis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Switzerland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GlaxoSmithKline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AAH, Alliance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Sanofi-Aventis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France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6958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AstraZeneca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Kingdom/ Sweden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AAH, Alliance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Abbott Laboratories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Merck &amp; Co.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Bristol-Myers Squibb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 Lilly and Company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AAH, Phoenix 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Boehringer Ingelheim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Takeda Pharmaceutical Co.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Clarity for DTP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Bayer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Amgen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Genentech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Baxter International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1064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Teva Pharmaceutical Industries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Astellas Pharma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Daiichi Sankyo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174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 smtClean="0"/>
              <a:t>DTP PARTNERS</a:t>
            </a:r>
            <a:endParaRPr lang="en-CA" dirty="0"/>
          </a:p>
        </p:txBody>
      </p:sp>
      <p:sp>
        <p:nvSpPr>
          <p:cNvPr id="22" name="TextBox 21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Source: www.dispensingdoctor.org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847150"/>
              </p:ext>
            </p:extLst>
          </p:nvPr>
        </p:nvGraphicFramePr>
        <p:xfrm>
          <a:off x="539552" y="555533"/>
          <a:ext cx="8136903" cy="4425000"/>
        </p:xfrm>
        <a:graphic>
          <a:graphicData uri="http://schemas.openxmlformats.org/drawingml/2006/table">
            <a:tbl>
              <a:tblPr/>
              <a:tblGrid>
                <a:gridCol w="3676313"/>
                <a:gridCol w="2296820"/>
                <a:gridCol w="2163770"/>
              </a:tblGrid>
              <a:tr h="18775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Pfizer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Johnson &amp; Johnson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Hoffmann–La Roche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Switzerland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Novartis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Switzerland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GlaxoSmithKline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AAH, Alliance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Sanofi-Aventis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France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69583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AstraZeneca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Kingdom/ Sweden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AAH, Alliance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Abbott Laboratories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Merck &amp; Co.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Bristol-Myers Squibb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 Lilly and Company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AAH, Phoenix 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Boehringer Ingelheim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Takeda Pharmaceutical Co.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Clarity for DTP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Bayer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Germany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Direct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Amgen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Genentech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Baxter International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United States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210642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Teva</a:t>
                      </a:r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Pharmaceutical Industries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Israel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Astellas Pharma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Alliance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87759"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Daiichi Sankyo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Japan</a:t>
                      </a:r>
                    </a:p>
                  </a:txBody>
                  <a:tcPr marL="7890" marR="7890" marT="78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C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890" marR="7890" marT="78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50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 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C:\Users\Conor\Desktop\Belgiu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37737"/>
            <a:ext cx="3435871" cy="445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22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9036496" cy="620688"/>
          </a:xfrm>
        </p:spPr>
        <p:txBody>
          <a:bodyPr/>
          <a:lstStyle/>
          <a:p>
            <a:r>
              <a:rPr lang="en-US" dirty="0" smtClean="0"/>
              <a:t>HOW DOES MOVIANTO FIT WITH O&amp;M CULTURE?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251520" y="4227934"/>
            <a:ext cx="8568952" cy="62753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Cultures of the two companies are mostly aligned in visions, which will enable successful culture shift among </a:t>
            </a:r>
            <a:r>
              <a:rPr lang="en-US" sz="1600" b="1" dirty="0" err="1" smtClean="0"/>
              <a:t>Movianto’s</a:t>
            </a:r>
            <a:r>
              <a:rPr lang="en-US" sz="1600" b="1" dirty="0" smtClean="0"/>
              <a:t> employees </a:t>
            </a:r>
            <a:endParaRPr lang="en-US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Case Information,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movianto.com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83568" y="771550"/>
            <a:ext cx="7848872" cy="3240360"/>
            <a:chOff x="539552" y="987574"/>
            <a:chExt cx="7848872" cy="2664296"/>
          </a:xfrm>
        </p:grpSpPr>
        <p:sp>
          <p:nvSpPr>
            <p:cNvPr id="4" name="Rounded Rectangle 3"/>
            <p:cNvSpPr/>
            <p:nvPr/>
          </p:nvSpPr>
          <p:spPr>
            <a:xfrm>
              <a:off x="539552" y="987574"/>
              <a:ext cx="2880320" cy="5040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OWENS &amp; MINOR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CORE VALUES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5508104" y="987574"/>
              <a:ext cx="2880320" cy="504056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MOVIANTO </a:t>
              </a: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CORE VALUES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9552" y="1563638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Happy Team Members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5508104" y="1563638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Expertise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9552" y="1995686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Communication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508104" y="1995686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Innovation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39552" y="2427734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Feedback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508104" y="2427734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Uncompromised quality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539552" y="2859782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Supportive leadership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5508104" y="2859782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Everyone Is Valued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539552" y="3291830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Exceeding Expectations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5508104" y="3291830"/>
              <a:ext cx="2880320" cy="36004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Best Services By Best People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7" idx="3"/>
              <a:endCxn id="17" idx="1"/>
            </p:cNvCxnSpPr>
            <p:nvPr/>
          </p:nvCxnSpPr>
          <p:spPr>
            <a:xfrm>
              <a:off x="3419872" y="1743658"/>
              <a:ext cx="2088232" cy="1728192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3"/>
              <a:endCxn id="14" idx="1"/>
            </p:cNvCxnSpPr>
            <p:nvPr/>
          </p:nvCxnSpPr>
          <p:spPr>
            <a:xfrm>
              <a:off x="3419872" y="1743658"/>
              <a:ext cx="2088232" cy="1296144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5" idx="3"/>
              <a:endCxn id="12" idx="1"/>
            </p:cNvCxnSpPr>
            <p:nvPr/>
          </p:nvCxnSpPr>
          <p:spPr>
            <a:xfrm flipV="1">
              <a:off x="3419872" y="2607754"/>
              <a:ext cx="2088232" cy="864096"/>
            </a:xfrm>
            <a:prstGeom prst="straightConnector1">
              <a:avLst/>
            </a:prstGeom>
            <a:ln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3" name="Straight Arrow Connector 32"/>
          <p:cNvCxnSpPr/>
          <p:nvPr/>
        </p:nvCxnSpPr>
        <p:spPr>
          <a:xfrm flipH="1">
            <a:off x="3563888" y="2216575"/>
            <a:ext cx="2088232" cy="1576392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3563888" y="1691111"/>
            <a:ext cx="2088232" cy="2101856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7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Conor\Desktop\Czech Republ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5524"/>
            <a:ext cx="3454548" cy="4434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69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Conor\Desktop\Denmar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55525"/>
            <a:ext cx="3384534" cy="442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4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 descr="C:\Users\Conor\Desktop\Fr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9671"/>
            <a:ext cx="3391310" cy="443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769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C:\Users\Conor\Desktop\German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5936"/>
            <a:ext cx="3396453" cy="442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4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Conor\Desktop\It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95350"/>
            <a:ext cx="3384376" cy="4388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98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170" name="Picture 2" descr="C:\Users\Conor\Desktop\Netherlan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8852"/>
            <a:ext cx="3456384" cy="447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23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194" name="Picture 2" descr="C:\Users\Conor\Desktop\Portug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92202"/>
            <a:ext cx="3435626" cy="44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60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Conor\Desktop\Slovak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1950"/>
            <a:ext cx="3456384" cy="444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94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42" name="Picture 2" descr="C:\Users\Conor\Desktop\Spa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3966"/>
            <a:ext cx="3456384" cy="4476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POPULATION PYRAMID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0" y="4835723"/>
            <a:ext cx="240482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Population Pyramid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266" name="Picture 2" descr="C:\Users\Conor\Desktop\U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02465"/>
            <a:ext cx="3456384" cy="44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9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8784976" cy="620688"/>
          </a:xfrm>
        </p:spPr>
        <p:txBody>
          <a:bodyPr/>
          <a:lstStyle/>
          <a:p>
            <a:r>
              <a:rPr lang="en-US" dirty="0" smtClean="0"/>
              <a:t>HOW WERE PAST ACQUISITIONS INTEGRATED?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4320480"/>
            <a:ext cx="8640960" cy="627534"/>
          </a:xfrm>
          <a:prstGeom prst="round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Historic acquisition practices indicate that company prefers to integrated acquired businesses into O&amp;M culture and operations.</a:t>
            </a:r>
            <a:endParaRPr lang="en-US" sz="1600" b="1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5537" y="627535"/>
            <a:ext cx="3629204" cy="3455677"/>
            <a:chOff x="251520" y="627535"/>
            <a:chExt cx="3384377" cy="3816425"/>
          </a:xfrm>
        </p:grpSpPr>
        <p:sp>
          <p:nvSpPr>
            <p:cNvPr id="4" name="Rounded Rectangle 3"/>
            <p:cNvSpPr/>
            <p:nvPr/>
          </p:nvSpPr>
          <p:spPr>
            <a:xfrm rot="16200000">
              <a:off x="-1384733" y="2263789"/>
              <a:ext cx="3816424" cy="543918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OWENS &amp; MINOR 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</a:rPr>
                <a:t>SERVICES AND SOLUTIONS</a:t>
              </a:r>
              <a:endParaRPr lang="en-US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855873" y="627535"/>
              <a:ext cx="2780024" cy="70097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Supplier Management</a:t>
              </a:r>
            </a:p>
            <a:p>
              <a:pPr algn="ctr"/>
              <a:r>
                <a:rPr lang="en-US" sz="1200" dirty="0" err="1" smtClean="0">
                  <a:solidFill>
                    <a:srgbClr val="000000"/>
                  </a:solidFill>
                </a:rPr>
                <a:t>MediChoice</a:t>
              </a:r>
              <a:r>
                <a:rPr lang="en-US" sz="1200" dirty="0" smtClean="0">
                  <a:solidFill>
                    <a:srgbClr val="000000"/>
                  </a:solidFill>
                </a:rPr>
                <a:t>, OM Direct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55873" y="1406396"/>
              <a:ext cx="2780024" cy="90524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Distribution &amp; Logistics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Distribution services,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CostTrack</a:t>
              </a:r>
              <a:r>
                <a:rPr lang="en-US" sz="1200" dirty="0" smtClean="0">
                  <a:solidFill>
                    <a:srgbClr val="000000"/>
                  </a:solidFill>
                </a:rPr>
                <a:t>, Integrated Service Centers, OM Healthcare Logistics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855873" y="2366993"/>
              <a:ext cx="2780024" cy="106444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Analytics</a:t>
              </a:r>
              <a:endParaRPr lang="en-US" sz="11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n-US" sz="1100" dirty="0" smtClean="0">
                  <a:solidFill>
                    <a:srgbClr val="000000"/>
                  </a:solidFill>
                </a:rPr>
                <a:t>WISDOM Gold, Data Cleansing and Management, Cost Management Strategies, Clinical and Process Consulting, Resourcing Solutions</a:t>
              </a:r>
              <a:endParaRPr lang="en-US" sz="1100" dirty="0">
                <a:solidFill>
                  <a:srgbClr val="000000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855873" y="3509325"/>
              <a:ext cx="2780024" cy="905243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rgbClr val="000000"/>
                  </a:solidFill>
                </a:rPr>
                <a:t>Clinical Supply Management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PANDAC, </a:t>
              </a:r>
              <a:r>
                <a:rPr lang="en-US" sz="1200" dirty="0" err="1" smtClean="0">
                  <a:solidFill>
                    <a:srgbClr val="000000"/>
                  </a:solidFill>
                </a:rPr>
                <a:t>SurgiTrack</a:t>
              </a:r>
              <a:r>
                <a:rPr lang="en-US" sz="1200" dirty="0" smtClean="0">
                  <a:solidFill>
                    <a:srgbClr val="000000"/>
                  </a:solidFill>
                </a:rPr>
                <a:t>, Clinical Supply Solutions, Tissue Tracking</a:t>
              </a:r>
            </a:p>
          </p:txBody>
        </p:sp>
      </p:grpSp>
      <p:cxnSp>
        <p:nvCxnSpPr>
          <p:cNvPr id="27" name="Straight Arrow Connector 26"/>
          <p:cNvCxnSpPr>
            <a:stCxn id="17" idx="1"/>
            <a:endCxn id="7" idx="3"/>
          </p:cNvCxnSpPr>
          <p:nvPr/>
        </p:nvCxnSpPr>
        <p:spPr>
          <a:xfrm flipH="1">
            <a:off x="4024741" y="1481707"/>
            <a:ext cx="1411355" cy="120277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1"/>
            <a:endCxn id="6" idx="3"/>
          </p:cNvCxnSpPr>
          <p:nvPr/>
        </p:nvCxnSpPr>
        <p:spPr>
          <a:xfrm flipH="1">
            <a:off x="4024741" y="1481707"/>
            <a:ext cx="1411355" cy="260905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8" idx="1"/>
            <a:endCxn id="8" idx="3"/>
          </p:cNvCxnSpPr>
          <p:nvPr/>
        </p:nvCxnSpPr>
        <p:spPr>
          <a:xfrm flipH="1">
            <a:off x="4024741" y="2232800"/>
            <a:ext cx="1411355" cy="141396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8" idx="1"/>
            <a:endCxn id="8" idx="3"/>
          </p:cNvCxnSpPr>
          <p:nvPr/>
        </p:nvCxnSpPr>
        <p:spPr>
          <a:xfrm flipH="1">
            <a:off x="4024741" y="2232800"/>
            <a:ext cx="1411355" cy="141396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1" idx="1"/>
            <a:endCxn id="6" idx="3"/>
          </p:cNvCxnSpPr>
          <p:nvPr/>
        </p:nvCxnSpPr>
        <p:spPr>
          <a:xfrm flipH="1" flipV="1">
            <a:off x="4024741" y="1742612"/>
            <a:ext cx="1411355" cy="1218808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9" name="Group 68"/>
          <p:cNvGrpSpPr/>
          <p:nvPr/>
        </p:nvGrpSpPr>
        <p:grpSpPr>
          <a:xfrm>
            <a:off x="5436096" y="1131591"/>
            <a:ext cx="3240360" cy="2952327"/>
            <a:chOff x="5292080" y="1059582"/>
            <a:chExt cx="3600400" cy="3209499"/>
          </a:xfrm>
        </p:grpSpPr>
        <p:sp>
          <p:nvSpPr>
            <p:cNvPr id="17" name="Rounded Rectangle 16"/>
            <p:cNvSpPr/>
            <p:nvPr/>
          </p:nvSpPr>
          <p:spPr>
            <a:xfrm>
              <a:off x="5292080" y="1059582"/>
              <a:ext cx="3600400" cy="76122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>
                  <a:solidFill>
                    <a:srgbClr val="000000"/>
                  </a:solidFill>
                </a:rPr>
                <a:t>Perigon</a:t>
              </a:r>
              <a:r>
                <a:rPr lang="en-US" sz="1600" b="1" dirty="0" smtClean="0">
                  <a:solidFill>
                    <a:srgbClr val="000000"/>
                  </a:solidFill>
                </a:rPr>
                <a:t> LLC (2005)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Healthcare supply-chain-solutions company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292080" y="1923678"/>
              <a:ext cx="3600400" cy="66607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Cyrus (2005)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Tissues implant tracking system innovator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292080" y="2715766"/>
              <a:ext cx="3600400" cy="666074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>
                  <a:solidFill>
                    <a:srgbClr val="000000"/>
                  </a:solidFill>
                </a:rPr>
                <a:t>Burrows (2008)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Distributor of medical supplies for acute market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5292080" y="3507854"/>
              <a:ext cx="3600400" cy="761227"/>
            </a:xfrm>
            <a:prstGeom prst="round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00"/>
                  </a:solidFill>
                </a:rPr>
                <a:t>Access Diabetic Supply, Direct Diabetic Supply, </a:t>
              </a:r>
              <a:r>
                <a:rPr lang="en-US" sz="1200" b="1" dirty="0" err="1" smtClean="0">
                  <a:solidFill>
                    <a:srgbClr val="000000"/>
                  </a:solidFill>
                </a:rPr>
                <a:t>iCare</a:t>
              </a:r>
              <a:r>
                <a:rPr lang="en-US" sz="1200" b="1" dirty="0" smtClean="0">
                  <a:solidFill>
                    <a:srgbClr val="000000"/>
                  </a:solidFill>
                </a:rPr>
                <a:t> Medical Supply (2005)</a:t>
              </a:r>
            </a:p>
            <a:p>
              <a:pPr algn="ctr"/>
              <a:r>
                <a:rPr lang="en-US" sz="1200" dirty="0" smtClean="0">
                  <a:solidFill>
                    <a:srgbClr val="000000"/>
                  </a:solidFill>
                </a:rPr>
                <a:t>*Divested this business segment in 2008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60" name="Straight Arrow Connector 59"/>
          <p:cNvCxnSpPr>
            <a:stCxn id="47" idx="1"/>
            <a:endCxn id="6" idx="3"/>
          </p:cNvCxnSpPr>
          <p:nvPr/>
        </p:nvCxnSpPr>
        <p:spPr>
          <a:xfrm flipH="1" flipV="1">
            <a:off x="4024741" y="1742612"/>
            <a:ext cx="1411355" cy="1991191"/>
          </a:xfrm>
          <a:prstGeom prst="straightConnector1">
            <a:avLst/>
          </a:prstGeom>
          <a:ln>
            <a:solidFill>
              <a:schemeClr val="accent5">
                <a:lumMod val="75000"/>
              </a:schemeClr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" name="Rounded Rectangle 70"/>
          <p:cNvSpPr/>
          <p:nvPr/>
        </p:nvSpPr>
        <p:spPr>
          <a:xfrm>
            <a:off x="5436096" y="627534"/>
            <a:ext cx="3240360" cy="406550"/>
          </a:xfrm>
          <a:prstGeom prst="roundRect">
            <a:avLst/>
          </a:prstGeom>
          <a:solidFill>
            <a:srgbClr val="80B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PAST ACQUISITIONS</a:t>
            </a:r>
            <a:endParaRPr lang="en-US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200" dirty="0" err="1" smtClean="0">
                <a:solidFill>
                  <a:schemeClr val="bg1">
                    <a:lumMod val="50000"/>
                  </a:schemeClr>
                </a:solidFill>
              </a:rPr>
              <a:t>owens-minor.com</a:t>
            </a: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, Owens &amp; Minor Press Releases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95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26" name="Picture 38" descr="https://encrypted-tbn1.gstatic.com/images?q=tbn:ANd9GcSPNl9HBwAPQhu4cb5hp9Sgh6PiPzKUVU-uW5otkiTEKFJjQB9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35" y="471573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FUTURE COMPETITORS</a:t>
            </a:r>
            <a:endParaRPr lang="en-CA" dirty="0"/>
          </a:p>
        </p:txBody>
      </p:sp>
      <p:pic>
        <p:nvPicPr>
          <p:cNvPr id="12290" name="Picture 2" descr="Deutsche Post DHL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968" y="2142755"/>
            <a:ext cx="2190750" cy="42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FedEx Corporation logo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45" y="859015"/>
            <a:ext cx="190500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United Parcel Service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139875"/>
            <a:ext cx="1285875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Walgreens Logo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968" y="3224100"/>
            <a:ext cx="2095500" cy="46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Alliance Boots 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3630" y="3805809"/>
            <a:ext cx="14001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www.incasgroup.com/customers/logistics-and-transports/pieffe-depositi/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78" y="3497063"/>
            <a:ext cx="8667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www.novumpr.nl/write/newsimg/201203/pxy_47210562_43694178.jpe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7975"/>
            <a:ext cx="3238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://www.computermerchants.com.au/wp-content/uploads/2008/05/world-courier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8" y="1806204"/>
            <a:ext cx="427672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8" descr="data:image/jpeg;base64,/9j/4AAQSkZJRgABAQAAAQABAAD/2wCEAAkGBhAPEBUUDxIUFBAVFRIYGREQFxcaFRgeFRQVFxoWGBUYHSYkGBkjGRQUIC8hJScpLiwsGh8yNjAqNSYrLCkBCQoKDgwOGg8PGCweHBwsLiksNTAtLDQ1LS81KiwpNDEsNSoqKSoqKS8vKSkvKjI1Lyk1MC4sLCwpLSwpLC80L//AABEIAIQBfQMBIgACEQEDEQH/xAAcAAEAAgMBAQEAAAAAAAAAAAAABQYDBAcCCAH/xABNEAABAwIDBAUFDAgEBAcAAAABAAIDBBEFEiEGBzFBEyJRYXEyQoGRoRQjMzQ1UnJzdJKxswhDYqKywcPwF1NjghU2k+IkVaO00dPh/8QAGgEBAAMBAQEAAAAAAAAAAAAAAAECAwQFBv/EADERAQACAQEDCQcFAQAAAAAAAAABAhEDEiExBBMiQVFhkaHRMkJxgbHB8CMzUmLhwv/aAAwDAQACEQMRAD8A7ii/HXtpa/esLpJB5jXeDrH1EfzUJiMs68mQA2JF+y61XYjl8uOVvflzD/08yR4lTynKJGOPzCRm+6dfYo2oX5u3HG5uL8cezXuWu7Do+QLPq3Ob7GmxWJ1JO34Oa/7MzA4etmUj03U5nsIrWevx/wAyzuqw3ymuHflJHrbey9Q1TH+Q9rrfNINvG3BaDsRqI/hacuHz6Zwf+47K71XWNuIUVUcriwyfNkGSUeAdZwPgq7TXmZxnG7tjf+eKYRRj8LlZ8BO9v7E3vjP3usPvLA/F6iD4xTlzf82lOceJjNnD2ptY4wrGjtexMT5T5/bKaRaeH4xBUC8MjXdoHlDxadR6luK0TE74ZWras4tGJERFKoiIgIiICIiAiIgIiICIiAiIgIiICIiAiIgIiICIiAiIgIiICIiAiIgIiICIiAsNTRxyi0jGvHY9oI9qzIiYmYnMIl2zjG/ASSwH/Secv/TfdvsWF7cRh8kxVLexw6KT1i7T7FOIqbEdW5vHKLe9i3x9ePmgG7YRMOWqjlp3f6rbsPg9t7qQlp6WsZ1hHMzt0dbwI4FbksLXgte0OaeLXAEH0FV6s2JivnpXvp5e2MnL6W3/AAIVZi8d8fnya0toWnMTOnPjHrHm9v2dng1oqhzR/kz9ePwBOrVjbtY+AhtfA6LkJY+tEfVqPDUrUfjOI0PxqMTwj9bHoR42H4geKmMN2hpK1uVrgSRrFKBc/wC06O9F1nExnFZxPZP59HTel4rtatY1K/yrx8Y/6h4qcHo64CRhGflPA6zwfEcT4rSfV11B8MPdVMP1jBaVo/aHP+9Qvyu2OMbjLh8hhk/y7+9u7udvA3HgvzDtsix/Q4gzoZR5/mHvPZ4i48EmcT0ujPb1LVrNq/pzzlY92faj4dfh84T2GYtDUszwvDhzHMdxHIrcVcxLZrre6KBwin42Hwcg42I4a9vD8Vlo9roejJqSIJWGz4n8b9rRxcD3f/q0i+N19zjvyeLxtaGZjs649Y7/AKJ5FXGbRVFT8Spzk/z6nqs8Q0au9CzjBJHDNWVL3jmyM9FEPHLqR4lTt59mMqzyfY/ctEd3GfCOHzmElU4pDGbPkaHfMvd58GDU+pfjK4u8iJ5HznjIPU7rfuqHZj9BTno6Zud/zKVmYnxcND61sMqq+byYo6dnbMS9/wBxtgPSVG3n/F55PsxmYxH9px5cfqloy/zsoHYLn26fgvyarjZ5b2t+kQPxWizBS7WeeWTtAd0bPux208SVidiVBSmwdE13zYwC8+IaCSVbaxx3M404tOK5tPdH5Pkkm1jXeSHO8Gm3rIAWYFRbMafJ8DTTOHzpQI2/vnN+6s7PdTuPRR9wzSH19T8EiyttKY44j5+m/wAm8i1mUzvOlcfANA9gv7VlLmsGrrDtef5lWyymOycsiLSONU/ATRk9jXBx9TbrK2uaeAef9jx7SE2o7Uzp3jjEthF5Y+/IjxFl6UqCIiAiIgIiICIiAiIgIiICIiAiIgIiICIiAiIgIiICIiAiIgKt41sPBPd0XvMvG7B1Se9vLxFvSrIirakWjEw20dfU0bbWnOJUKLH67DXiOsaZYuAfe5/2v87wdr4Kxl1HicPJ7R6HsP4tPsPepWppWStLJGhzDxa4XCoG0OxclNmkpC50RBDmAnO0HiNPLZ7fHiue0W04/lV6elfR5TaN/NanbHCfSWozGKii6VlLKZaZpDRKWEtYT808AePceICmocEpWxsqpaoSPLmuMs3WY62jmdGdb2v3ggdllpU22QNM2nhpWmV3UyAXjN+eXiSddD43Wm3Zd1K6KStbmp3Os8Mcfey7hmty4Xt6+F8Ins3x88Q9O9Z3xb9O2erZzeMffw3rBJthNUOLMOgL7adLILNHo4D0n0LJDshJOc2ITulPHomG0Y9VvYAvGIba0tMOjpGCQjQCPSMHxHlej1rTZhWJYhrUyGCE/qwLXH0Ab/ePoWszEzielPk4YpaldqsRo17Z32n4dfhhLzbQYfQNyR5bjzIACfSRpfxK1mY3iFX8VpxDGf1s/wCIH/wCtykwChoG53ZQR+tmIJ9F9AfALQr94UYOSljdK86AkENPgPKd6grTMx7dsd0MdOkak/oac3n+VuHp4zLbj2SdLrW1Ms3+m05I/ujj7Ft9JQUAt71F3C2c+gdYqBbQYrW/DSe54j5rdD91pv8AecFJ4dsHSRavBlf2yHT7o09d1Nc+5X5z+ZRq7MRjW1c/1pw+1fqxu26jectLDNO79ltm+vUj0hZGS4rN5sNO39q73+oaeuysEULWCzGhrRyaAB6gva02LT7VvByTr6Vf29OPnv8ASPJBs2ckd8Yq53/sxkRN9TNfatmDZqkYb9C1x+dJd59b7qTRWilexlPKdWfex8N30w8sjDRZoAHYNAvSIrsBERAREQEREBERAREQEREBERAREQEREBERAREQEREBERAREQEREBERAVaxqunqZDS0Zy2+Gn5Mv5gI863Zr4akWVVraPaJtJ71TMDqmQ3ytHAu85wHlOPIc+J78tWYiu+cQ7OR1m2pitdq3VnhHfPwVrarZ2CibGYpj0wtdhPWdr5Yt5Fj6OzUa4aOqqsUe2F84a0NuQdM2W1zlHlu5+3RWDA9iiXdNXnpJSb9G43A+mfOPdwHeoHayop46oSUb7StN3ZPIDgdCD29oGntXHes16U7onqfQaGtGrPM1nbvWJ6WN0T6d630eD0WGszuLQ7nLLq49zezwaPWoXEdvZJXdHQRkuPB7hdx72s5eJ9S0cH2fnxN3TVM3vdyNCC7Ti1reDB/duavWGYPDTNywsDe08XHxcdStq7V46PRq87WnR0LTOtPO6nlHr+cFSoth56h3SV8rr/MBzP8M3BvgLq24bg0FMLQxtb2u4uPi46lbqLemlWnDi8/X5Zq62604jsjdAiItHIIiICIiAiIgIiICIiAiIgIiICIiAiIgIiICIiAiIgIiICIiAiIgIiICIiAiIgIiINTFap8ULnRsL5ALNY0XuSQBfuude5RWCYEyka6epcHVDrufK7g2/EA8vH+WinnvABJNgBck8Bbmue4piE2LT9DTaU7Te54G36x/d2D+xhqzFZieM9UPS5HS2rW1InZrxtPd2fnF6xjaWfEJOgomuEZ0JGjnjmXHzGf2exT2z2xcNMA6UCSa3Ejqt7mg/ifYpPBMDio48sY1PlPPlOPae7sHJSKU0t+1ffP0Tr8tiK8zyeNmnnPxVnAqE0VXLAPgJW9LH3ZSGub4jM30AKzIi1rXZjEOLW1Z1bbU8cb+/vERFZiIiICIiAiIgIiICIiAiIgIiICIiAiIgIiICIiAiIgIiICIiAiIgIiICIiAiIgIiICIiCqbZ1skrmUdP8ACS6v7m9hPIaEnuHepvA8FjpIgyPU8XPPFx7T/Icko8HbHPLMTmkkygEjyWtAGUekXv4dikFlWnSm08fs7NXXjm66On7Mb575/wA4QIq3tft/R4U0dO4ulcLtgisZCO03IDW35k9trrnNR+kJLm97omBv7cpJ9jAFq43akVB3f71Bi07oHUxie2Nz8weHMIa5rbatBB6w7VfkBERAREQEREBFwSXbfERjnQe6peg93iPo+rlye6Q3Lw4ZdF0jettLUYdQtlpXNbIZo2Xc0OFnNeSLH6IQXNFQN0O19ViUM7qt7XuZI1rS1rW2BZfzeOqv6AiIgIiICIuW77dpauiNL7knfDn90Zslutl6K17g8Mx9aDqSKq7sMTmqcLglqJHSSuMt3utc2meBw7gAondhjtTU1GItqJXSNiqcsYfbqDPMLCw4Wa31IOgIhXP9iMdqZ8XxOGWVz4YXARxutZnXeNNOwBB0BERAREQERaWNTOZTTOYbObFKQRxBDHEH1oN1FTt02LT1eGRy1MjpZS+UF77XIDyBwHYraalmfJmb0hBOS4zWFgTl421GvegyIoDb2ukgw2pkheWSMicWvbxB01F152ArpKjDKaSZ5fK+MFz3cSbnU2QWFERAREQEREBERAREQEREBaeMYmylp5Z5PIije89+VpNh3m1luKob23kYNVW5iIegzRg+xBwvCqKox3Ew2R/vs7y58nEMa0XNh2NaA1o+iF9AYTu9wyljDGUsTtNXzMbI93eXPB9QsO5cp3BRg18xPEU5t6ZY7/gF3lEyiMP2Soqacz08DIpXMLCYhlaQXNdqwdW92jW11obW7wqLCyG1LnmVzcwiiaXOIuRe5s0C7TxPJWZVnaPYzD6qdtVXgOEceQCV2WIDMXXdwubu5m3ciFXh3+0BdZ9PUtb860Z9ger/AIJjlPWwialkEkTri4vcEcWuB1a4dhXONuKPZ2WjmbBJQx1LI3ujNO6Jry5ouGdTys1rWN+Paof9H6ueKipiv1HRskt3tflv6Q/2DsRK+7V70qPDKjoKiOdz8jX3iawts7MBqXg36p5LUx/fJh9JMYQJZntOVxhDcjTzbmc4XI52uuc79vlVv2aH+OZWfYTc9SS0cU9b0j5ZmtkDWvLWsDus3ydS6xBJJ52t2h0TaXaqlw2Hpap+VpNmtAu957GtHH8BzIVNo9/GHPkDXxVETCbdK9rC0d7gxxIHgCufb5sVfUYq+K92wNjja3ldzWvcfEl4H+0Lq1Jumw1tGIHwMdJkAdUW99zW1eH8RrqBw5WQcaMrX7QBzCHNdiTSHNNwQaoEEEcQQu+7X7TU+HU4mqmOfHnazLG1rjdwdY2cQLaFfOWA0ToMWgid5UdbCw+LKhrT+C7Jv2+Sx9oh/hkQWLYva+lxOOR9LG9jWPDXCRrWkktB0yuPIqNrN7NFDWmjeyfpRKyLNlZku8tAN898vWGtlXv0fvilT9e38pq5xvGjzYzVNGhMzRfxawfzQdZxffjh0EhZG2afKbGSINDNPmlzhmHeBbsJVm2T21pMUjL6VxzMtnikFntve1xcgg2OoJGhVZxjc/hjaGRscRbMyJ5bUZnZy5rSbuF7EEjUWtrpZc73H1bm4q1oPVkhlDh4Brx7WhB23ajbCkwyNr6t5GckNaxpc5xABIAGg4jiQFS/8fqHNb3PU5fnWi/DOrjtRsjSYh0RrATHC5z8ubK03FuuRrl05EKt4rQbMOidC52HxkggPidE2Rp5OD2m9x3nxRC07M7W0mJRmSkkzZbBzHCz2E8A5p4X1seBsbFc0/SG40XhU/0VWty9Y6LF2Ma67ZGTMdbgQ1peD62D1lWX9IbjReFT/RRK47nvkan8Z/z5FCbnvjOK/av6k6m9z3yNT+M/58ioOxezVVW1WImmr5aMMqn5hE0nPmkmsTZ7eFj28UHcCVzHd38u4v8ATb+Y9bf+G+J/+e1P3D/9yit01I+HFsTjklM0jMjXTP0c8iR93EXOp8Sg6JtJtPTYdD0tU/K29gALucbXytbzPsHOyqMO+yjzN6anq4YnnqzyxjIe/quJI8LqOxiNuIbTxwTWdBSQ5+jd5JcWtfcg8etJFf6C6LjGGw1cD4ZgHRyNLSDbS/Bw7CDYg8iEQ26eoZIxr43BzHAOa5puCCLggjiCFVNo959FQzGC0s9SOMNMzM5ugOpJAvYjQXKh9x+IvdRS08huaad7B9F3Wt9/pFefctNTukmyxxvkIMkzrAus0NGZ55ANGiCr4HvZoqmdsErJqWZxAa2qYGhxOgAcCbE8r2vw4qzbQfFJ/qZvy3Lnu+bEKGpw68c8D6iKSMs6ORjpBd2V1spvaxufAHkrpJUulwovfq59GXE97oLn2lBU91mLNpMAEz2Pe2N8xLIm5nn323VbcXOqq1Ft7CzHpqw09UWPpwwRCIdMDaEXLM2jeodb8wrtuS+R4/rJ/wAwrQwv/myp+xt/hpkSk9qMfZX4DVTRxyxtMUoyTtyv6rgLltzooTZHePTUmH0sDIqiqqGwgvjpI8+S5dbOb2B7tfQrdvK+Saz6l38lqbpcOjhwmnLGgOkaZHuHFznOdqTzsAB4BENnZTeLR4k90UfSRVDQSYKhuV9hxIsSDa+o4jsVoXL95FO2DGMKqIhllkm6N7hpmaHxN17erK9vge5dQQEREBERAREQEREBERAUNtjgxraCogb5UkTg36Q6zP3mtUyiD5n3Y7SNw7EmOn6kTw6GQu8zMQQT2We1t+wXX0sx4IBBBBFwRwN+a5bvF3PGrkdU0Ba2ZxvJA/Rrzze13muPMHQnW41vSKTD9pqEdFCytYwcGR++MH0bZgPQiX0WvnXGq6fHsZFO+UtgM7442+axkea7g3gXkMJueZA4BXPdbheMe7n1GJCfozA9gdUvFwS+NwDYybtHVPIKA2y3Z4jS1zqrDWOkYZTKwwkdJE5zi4tLDxGYm1r6aHvC17QbrMJo8PqJBE4yRwSubLJLITmDDlNgQ2+a2lrdyqe4H49P9n/qsUhJhG0eMQmOt94pg0uLS1rHSuaCWNyA3N3BvHK0cdSAs+5vZCvoayV9XTvijdAWhziwjN0kZt1XHlm9SCu79vlQfZof45l23ZT4hS/Zqf8AKYuW73tisQrcQElLTPlj6CJudpYBcPlJHWcDwcPWurbO0zoqOnZIMr2QQtc08QWxtBGnYQUHz1vPjMON1Bdw6SKT0GOM/wAivpSOQOAINwRcEcCDzXN97W7eTEMtRRgGpY3I6MkDpGgkixOmYEnjxB46C9Qwyk2pkhFE1sscGXJnmDG5W8LdMRmygadW5toEFapqts2OtkZq1+ItcD2h1UCD6rLrO/b5LH2iH+GRUKj3X4jSYnEWU75KeKopz04MYDmtexznZc1wNHady6XvdwOorcPEdLEZZOmjdlaWg2Afc9YgcwggP0fvilT9e38pq53t/wDLlR9oj/CNdW3M7OVVDTztq4XROdK1zQ4tNx0YF+qTzVJ2y2AxKfFppoqV7oXTscHgx2IAZc6uvyPJB23Gfi031Uv8Dl8/blfleL6qb8tfQmKRF8ErWi7nRyADtJaQAuMbq9hcRo8SjlqaZ8cQjlBe4sIBLLAdVxPFBp73doqirxI0TXlsEboowy9mue8NJe/tsXgC/C1+ZV/w3cxhUEYE0bpngdaSSR7Qe0hrHANH93KrW9XdjVT1TquhZ0mcN6SJpAe1zWhuZtyMwIDdBqCOd9MVDFtRiMfuae8EDhlknlY1jy3gRp1nEj5oF+ZFygq+6K3/ABuDL5P/AIi3h0MlvYrZ+kNxovCp/orR3fbA4hQ4vFJLTPFOx07elJZaxjka11g6+t28uasW+rZasrjS+5IHS5OnzZS0WzdFbyiOOU+pBO7nvkan8Z/z5FCbnvjOK/av6k6su7LCpqXC4YqhhjlaZbsdYkZpXuHAkcCCordls/U0k+IuqInRtmqM0ZcWnM3PMbixPJzePaiF+K5hu8+XcX+m38x66eVQdidn6mDF8SmmicyGZwMchLbP67zoAb8COICCq4zsxBWbTywVecRywtezI7KSWxM52Olo5fUrN/gbhfbUf9X/ALVu7wtiZqx0NVQvEdfTG7C7QPF75CeRBva+hzOB0NxHM24x1rcj8Gc6fh0jZAIie3mAO7P6USsezWx1Jg8cxp+kyvs93SOzHqNdw0HIlUDYrZwbROlrsUe+SPpXMipmuLY2gBruWoAzAaWvYk3uum7O+6n0jf8AiLWCpd0mdkdiwAvdlaLE8GZRxPiVzjCMOxfZ+WWKmpPdtBI8vZkdZ7dANeJByhoPVIOUEEaoPW9TYjDaLDHyU9MyOXPE1rwXZtXi41J80FXeD5Gb9hH/ALZUHa7Bsbxqnc+anFPFFldFRNc10kr3ODS55JAAaxzzrbw1uuh0tFL/AMKbE5hE3uNrDHpfN0GUtve182nFBAbkvkeP6yf8wrQwv/myp+xt/hplObqcGno8MjiqYzHKHykscQTZzyR5JI4KD2nwivosYGI0VMaqOSIRyRMcA8WAb4+YwggHgQbaILNvK+Saz6l34hed2PyRSfVD+Jy1sYkq8RwaoDqR8NTIyRraZzgX6Os3U2GoF1I7BYfLT4bTRTsLJWRgOYbXBudNCQiFT3rfKGD/AGr+rTLpioe8TAKmprcMfBE57IajNI4FtmDpIDc3I5NdwvwV8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3" name="AutoShape 20" descr="data:image/jpeg;base64,/9j/4AAQSkZJRgABAQAAAQABAAD/2wCEAAkGBhAPEBUUDxIUFBAVFRIYGREQFxcaFRgeFRQVFxoWGBUYHSYkGBkjGRQUIC8hJScpLiwsGh8yNjAqNSYrLCkBCQoKDgwOGg8PGCweHBwsLiksNTAtLDQ1LS81KiwpNDEsNSoqKSoqKS8vKSkvKjI1Lyk1MC4sLCwpLSwpLC80L//AABEIAIQBfQMBIgACEQEDEQH/xAAcAAEAAgMBAQEAAAAAAAAAAAAABQYDBAcCCAH/xABNEAABAwIDBAUFDAgEBAcAAAABAAIDBBEFEiEGBzFBEyJRYXEyQoGRoRQjMzQ1UnJzdJKxswhDYqKywcPwF1NjghU2k+IkVaO00dPh/8QAGgEBAAMBAQEAAAAAAAAAAAAAAAECAwQFBv/EADERAQACAQEDCQcFAQAAAAAAAAABAhEDEiExBBMiQVFhkaHRMkJxgbHB8CMzUmLhwv/aAAwDAQACEQMRAD8A7ii/HXtpa/esLpJB5jXeDrH1EfzUJiMs68mQA2JF+y61XYjl8uOVvflzD/08yR4lTynKJGOPzCRm+6dfYo2oX5u3HG5uL8cezXuWu7Do+QLPq3Ob7GmxWJ1JO34Oa/7MzA4etmUj03U5nsIrWevx/wAyzuqw3ymuHflJHrbey9Q1TH+Q9rrfNINvG3BaDsRqI/hacuHz6Zwf+47K71XWNuIUVUcriwyfNkGSUeAdZwPgq7TXmZxnG7tjf+eKYRRj8LlZ8BO9v7E3vjP3usPvLA/F6iD4xTlzf82lOceJjNnD2ptY4wrGjtexMT5T5/bKaRaeH4xBUC8MjXdoHlDxadR6luK0TE74ZWras4tGJERFKoiIgIiICIiAiIgIiICIiAiIgIiICIiAiIgIiICIiAiIgIiICIiAiIgIiICIiAsNTRxyi0jGvHY9oI9qzIiYmYnMIl2zjG/ASSwH/Secv/TfdvsWF7cRh8kxVLexw6KT1i7T7FOIqbEdW5vHKLe9i3x9ePmgG7YRMOWqjlp3f6rbsPg9t7qQlp6WsZ1hHMzt0dbwI4FbksLXgte0OaeLXAEH0FV6s2JivnpXvp5e2MnL6W3/AAIVZi8d8fnya0toWnMTOnPjHrHm9v2dng1oqhzR/kz9ePwBOrVjbtY+AhtfA6LkJY+tEfVqPDUrUfjOI0PxqMTwj9bHoR42H4geKmMN2hpK1uVrgSRrFKBc/wC06O9F1nExnFZxPZP59HTel4rtatY1K/yrx8Y/6h4qcHo64CRhGflPA6zwfEcT4rSfV11B8MPdVMP1jBaVo/aHP+9Qvyu2OMbjLh8hhk/y7+9u7udvA3HgvzDtsix/Q4gzoZR5/mHvPZ4i48EmcT0ujPb1LVrNq/pzzlY92faj4dfh84T2GYtDUszwvDhzHMdxHIrcVcxLZrre6KBwin42Hwcg42I4a9vD8Vlo9roejJqSIJWGz4n8b9rRxcD3f/q0i+N19zjvyeLxtaGZjs649Y7/AKJ5FXGbRVFT8Spzk/z6nqs8Q0au9CzjBJHDNWVL3jmyM9FEPHLqR4lTt59mMqzyfY/ctEd3GfCOHzmElU4pDGbPkaHfMvd58GDU+pfjK4u8iJ5HznjIPU7rfuqHZj9BTno6Zud/zKVmYnxcND61sMqq+byYo6dnbMS9/wBxtgPSVG3n/F55PsxmYxH9px5cfqloy/zsoHYLn26fgvyarjZ5b2t+kQPxWizBS7WeeWTtAd0bPux208SVidiVBSmwdE13zYwC8+IaCSVbaxx3M404tOK5tPdH5Pkkm1jXeSHO8Gm3rIAWYFRbMafJ8DTTOHzpQI2/vnN+6s7PdTuPRR9wzSH19T8EiyttKY44j5+m/wAm8i1mUzvOlcfANA9gv7VlLmsGrrDtef5lWyymOycsiLSONU/ATRk9jXBx9TbrK2uaeAef9jx7SE2o7Uzp3jjEthF5Y+/IjxFl6UqCIiAiIgIiICIiAiIgIiICIiAiIgIiICIiAiIgIiICIiAiIgKt41sPBPd0XvMvG7B1Se9vLxFvSrIirakWjEw20dfU0bbWnOJUKLH67DXiOsaZYuAfe5/2v87wdr4Kxl1HicPJ7R6HsP4tPsPepWppWStLJGhzDxa4XCoG0OxclNmkpC50RBDmAnO0HiNPLZ7fHiue0W04/lV6elfR5TaN/NanbHCfSWozGKii6VlLKZaZpDRKWEtYT808AePceICmocEpWxsqpaoSPLmuMs3WY62jmdGdb2v3ggdllpU22QNM2nhpWmV3UyAXjN+eXiSddD43Wm3Zd1K6KStbmp3Os8Mcfey7hmty4Xt6+F8Ins3x88Q9O9Z3xb9O2erZzeMffw3rBJthNUOLMOgL7adLILNHo4D0n0LJDshJOc2ITulPHomG0Y9VvYAvGIba0tMOjpGCQjQCPSMHxHlej1rTZhWJYhrUyGCE/qwLXH0Ab/ePoWszEzielPk4YpaldqsRo17Z32n4dfhhLzbQYfQNyR5bjzIACfSRpfxK1mY3iFX8VpxDGf1s/wCIH/wCtykwChoG53ZQR+tmIJ9F9AfALQr94UYOSljdK86AkENPgPKd6grTMx7dsd0MdOkak/oac3n+VuHp4zLbj2SdLrW1Ms3+m05I/ujj7Ft9JQUAt71F3C2c+gdYqBbQYrW/DSe54j5rdD91pv8AecFJ4dsHSRavBlf2yHT7o09d1Nc+5X5z+ZRq7MRjW1c/1pw+1fqxu26jectLDNO79ltm+vUj0hZGS4rN5sNO39q73+oaeuysEULWCzGhrRyaAB6gva02LT7VvByTr6Vf29OPnv8ASPJBs2ckd8Yq53/sxkRN9TNfatmDZqkYb9C1x+dJd59b7qTRWilexlPKdWfex8N30w8sjDRZoAHYNAvSIrsBERAREQEREBERAREQEREBERAREQEREBERAREQEREBERAREQEREBERAVaxqunqZDS0Zy2+Gn5Mv5gI863Zr4akWVVraPaJtJ71TMDqmQ3ytHAu85wHlOPIc+J78tWYiu+cQ7OR1m2pitdq3VnhHfPwVrarZ2CibGYpj0wtdhPWdr5Yt5Fj6OzUa4aOqqsUe2F84a0NuQdM2W1zlHlu5+3RWDA9iiXdNXnpJSb9G43A+mfOPdwHeoHayop46oSUb7StN3ZPIDgdCD29oGntXHes16U7onqfQaGtGrPM1nbvWJ6WN0T6d630eD0WGszuLQ7nLLq49zezwaPWoXEdvZJXdHQRkuPB7hdx72s5eJ9S0cH2fnxN3TVM3vdyNCC7Ti1reDB/duavWGYPDTNywsDe08XHxcdStq7V46PRq87WnR0LTOtPO6nlHr+cFSoth56h3SV8rr/MBzP8M3BvgLq24bg0FMLQxtb2u4uPi46lbqLemlWnDi8/X5Zq62604jsjdAiItHIIiICIiAiIgIiICIiAiIgIiICIiAiIgIiICIiAiIgIiICIiAiIgIiICIiAiIgIiINTFap8ULnRsL5ALNY0XuSQBfuude5RWCYEyka6epcHVDrufK7g2/EA8vH+WinnvABJNgBck8Bbmue4piE2LT9DTaU7Te54G36x/d2D+xhqzFZieM9UPS5HS2rW1InZrxtPd2fnF6xjaWfEJOgomuEZ0JGjnjmXHzGf2exT2z2xcNMA6UCSa3Ejqt7mg/ifYpPBMDio48sY1PlPPlOPae7sHJSKU0t+1ffP0Tr8tiK8zyeNmnnPxVnAqE0VXLAPgJW9LH3ZSGub4jM30AKzIi1rXZjEOLW1Z1bbU8cb+/vERFZiIiICIiAiIgIiICIiAiIgIiICIiAiIgIiICIiAiIgIiICIiAiIgIiICIiAiIgIiICIiCqbZ1skrmUdP8ACS6v7m9hPIaEnuHepvA8FjpIgyPU8XPPFx7T/Icko8HbHPLMTmkkygEjyWtAGUekXv4dikFlWnSm08fs7NXXjm66On7Mb575/wA4QIq3tft/R4U0dO4ulcLtgisZCO03IDW35k9trrnNR+kJLm97omBv7cpJ9jAFq43akVB3f71Bi07oHUxie2Nz8weHMIa5rbatBB6w7VfkBERAREQEREBFwSXbfERjnQe6peg93iPo+rlye6Q3Lw4ZdF0jettLUYdQtlpXNbIZo2Xc0OFnNeSLH6IQXNFQN0O19ViUM7qt7XuZI1rS1rW2BZfzeOqv6AiIgIiICIuW77dpauiNL7knfDn90Zslutl6K17g8Mx9aDqSKq7sMTmqcLglqJHSSuMt3utc2meBw7gAondhjtTU1GItqJXSNiqcsYfbqDPMLCw4Wa31IOgIhXP9iMdqZ8XxOGWVz4YXARxutZnXeNNOwBB0BERAREQERaWNTOZTTOYbObFKQRxBDHEH1oN1FTt02LT1eGRy1MjpZS+UF77XIDyBwHYraalmfJmb0hBOS4zWFgTl421GvegyIoDb2ukgw2pkheWSMicWvbxB01F152ArpKjDKaSZ5fK+MFz3cSbnU2QWFERAREQEREBERAREQEREBaeMYmylp5Z5PIije89+VpNh3m1luKob23kYNVW5iIegzRg+xBwvCqKox3Ew2R/vs7y58nEMa0XNh2NaA1o+iF9AYTu9wyljDGUsTtNXzMbI93eXPB9QsO5cp3BRg18xPEU5t6ZY7/gF3lEyiMP2Soqacz08DIpXMLCYhlaQXNdqwdW92jW11obW7wqLCyG1LnmVzcwiiaXOIuRe5s0C7TxPJWZVnaPYzD6qdtVXgOEceQCV2WIDMXXdwubu5m3ciFXh3+0BdZ9PUtb860Z9ger/AIJjlPWwialkEkTri4vcEcWuB1a4dhXONuKPZ2WjmbBJQx1LI3ujNO6Jry5ouGdTys1rWN+Paof9H6ueKipiv1HRskt3tflv6Q/2DsRK+7V70qPDKjoKiOdz8jX3iawts7MBqXg36p5LUx/fJh9JMYQJZntOVxhDcjTzbmc4XI52uuc79vlVv2aH+OZWfYTc9SS0cU9b0j5ZmtkDWvLWsDus3ydS6xBJJ52t2h0TaXaqlw2Hpap+VpNmtAu957GtHH8BzIVNo9/GHPkDXxVETCbdK9rC0d7gxxIHgCufb5sVfUYq+K92wNjja3ldzWvcfEl4H+0Lq1Jumw1tGIHwMdJkAdUW99zW1eH8RrqBw5WQcaMrX7QBzCHNdiTSHNNwQaoEEEcQQu+7X7TU+HU4mqmOfHnazLG1rjdwdY2cQLaFfOWA0ToMWgid5UdbCw+LKhrT+C7Jv2+Sx9oh/hkQWLYva+lxOOR9LG9jWPDXCRrWkktB0yuPIqNrN7NFDWmjeyfpRKyLNlZku8tAN898vWGtlXv0fvilT9e38pq5xvGjzYzVNGhMzRfxawfzQdZxffjh0EhZG2afKbGSINDNPmlzhmHeBbsJVm2T21pMUjL6VxzMtnikFntve1xcgg2OoJGhVZxjc/hjaGRscRbMyJ5bUZnZy5rSbuF7EEjUWtrpZc73H1bm4q1oPVkhlDh4Brx7WhB23ajbCkwyNr6t5GckNaxpc5xABIAGg4jiQFS/8fqHNb3PU5fnWi/DOrjtRsjSYh0RrATHC5z8ubK03FuuRrl05EKt4rQbMOidC52HxkggPidE2Rp5OD2m9x3nxRC07M7W0mJRmSkkzZbBzHCz2E8A5p4X1seBsbFc0/SG40XhU/0VWty9Y6LF2Ma67ZGTMdbgQ1peD62D1lWX9IbjReFT/RRK47nvkan8Z/z5FCbnvjOK/av6k6m9z3yNT+M/58ioOxezVVW1WImmr5aMMqn5hE0nPmkmsTZ7eFj28UHcCVzHd38u4v8ATb+Y9bf+G+J/+e1P3D/9yit01I+HFsTjklM0jMjXTP0c8iR93EXOp8Sg6JtJtPTYdD0tU/K29gALucbXytbzPsHOyqMO+yjzN6anq4YnnqzyxjIe/quJI8LqOxiNuIbTxwTWdBSQ5+jd5JcWtfcg8etJFf6C6LjGGw1cD4ZgHRyNLSDbS/Bw7CDYg8iEQ26eoZIxr43BzHAOa5puCCLggjiCFVNo959FQzGC0s9SOMNMzM5ugOpJAvYjQXKh9x+IvdRS08huaad7B9F3Wt9/pFefctNTukmyxxvkIMkzrAus0NGZ55ANGiCr4HvZoqmdsErJqWZxAa2qYGhxOgAcCbE8r2vw4qzbQfFJ/qZvy3Lnu+bEKGpw68c8D6iKSMs6ORjpBd2V1spvaxufAHkrpJUulwovfq59GXE97oLn2lBU91mLNpMAEz2Pe2N8xLIm5nn323VbcXOqq1Ft7CzHpqw09UWPpwwRCIdMDaEXLM2jeodb8wrtuS+R4/rJ/wAwrQwv/myp+xt/hpkSk9qMfZX4DVTRxyxtMUoyTtyv6rgLltzooTZHePTUmH0sDIqiqqGwgvjpI8+S5dbOb2B7tfQrdvK+Saz6l38lqbpcOjhwmnLGgOkaZHuHFznOdqTzsAB4BENnZTeLR4k90UfSRVDQSYKhuV9hxIsSDa+o4jsVoXL95FO2DGMKqIhllkm6N7hpmaHxN17erK9vge5dQQEREBERAREQEREBERAUNtjgxraCogb5UkTg36Q6zP3mtUyiD5n3Y7SNw7EmOn6kTw6GQu8zMQQT2We1t+wXX0sx4IBBBBFwRwN+a5bvF3PGrkdU0Ba2ZxvJA/Rrzze13muPMHQnW41vSKTD9pqEdFCytYwcGR++MH0bZgPQiX0WvnXGq6fHsZFO+UtgM7442+axkea7g3gXkMJueZA4BXPdbheMe7n1GJCfozA9gdUvFwS+NwDYybtHVPIKA2y3Z4jS1zqrDWOkYZTKwwkdJE5zi4tLDxGYm1r6aHvC17QbrMJo8PqJBE4yRwSubLJLITmDDlNgQ2+a2lrdyqe4H49P9n/qsUhJhG0eMQmOt94pg0uLS1rHSuaCWNyA3N3BvHK0cdSAs+5vZCvoayV9XTvijdAWhziwjN0kZt1XHlm9SCu79vlQfZof45l23ZT4hS/Zqf8AKYuW73tisQrcQElLTPlj6CJudpYBcPlJHWcDwcPWurbO0zoqOnZIMr2QQtc08QWxtBGnYQUHz1vPjMON1Bdw6SKT0GOM/wAivpSOQOAINwRcEcCDzXN97W7eTEMtRRgGpY3I6MkDpGgkixOmYEnjxB46C9Qwyk2pkhFE1sscGXJnmDG5W8LdMRmygadW5toEFapqts2OtkZq1+ItcD2h1UCD6rLrO/b5LH2iH+GRUKj3X4jSYnEWU75KeKopz04MYDmtexznZc1wNHady6XvdwOorcPEdLEZZOmjdlaWg2Afc9YgcwggP0fvilT9e38pq53t/wDLlR9oj/CNdW3M7OVVDTztq4XROdK1zQ4tNx0YF+qTzVJ2y2AxKfFppoqV7oXTscHgx2IAZc6uvyPJB23Gfi031Uv8Dl8/blfleL6qb8tfQmKRF8ErWi7nRyADtJaQAuMbq9hcRo8SjlqaZ8cQjlBe4sIBLLAdVxPFBp73doqirxI0TXlsEboowy9mue8NJe/tsXgC/C1+ZV/w3cxhUEYE0bpngdaSSR7Qe0hrHANH93KrW9XdjVT1TquhZ0mcN6SJpAe1zWhuZtyMwIDdBqCOd9MVDFtRiMfuae8EDhlknlY1jy3gRp1nEj5oF+ZFygq+6K3/ABuDL5P/AIi3h0MlvYrZ+kNxovCp/orR3fbA4hQ4vFJLTPFOx07elJZaxjka11g6+t28uasW+rZasrjS+5IHS5OnzZS0WzdFbyiOOU+pBO7nvkan8Z/z5FCbnvjOK/av6k6su7LCpqXC4YqhhjlaZbsdYkZpXuHAkcCCordls/U0k+IuqInRtmqM0ZcWnM3PMbixPJzePaiF+K5hu8+XcX+m38x66eVQdidn6mDF8SmmicyGZwMchLbP67zoAb8COICCq4zsxBWbTywVecRywtezI7KSWxM52Olo5fUrN/gbhfbUf9X/ALVu7wtiZqx0NVQvEdfTG7C7QPF75CeRBva+hzOB0NxHM24x1rcj8Gc6fh0jZAIie3mAO7P6USsezWx1Jg8cxp+kyvs93SOzHqNdw0HIlUDYrZwbROlrsUe+SPpXMipmuLY2gBruWoAzAaWvYk3uum7O+6n0jf8AiLWCpd0mdkdiwAvdlaLE8GZRxPiVzjCMOxfZ+WWKmpPdtBI8vZkdZ7dANeJByhoPVIOUEEaoPW9TYjDaLDHyU9MyOXPE1rwXZtXi41J80FXeD5Gb9hH/ALZUHa7Bsbxqnc+anFPFFldFRNc10kr3ODS55JAAaxzzrbw1uuh0tFL/AMKbE5hE3uNrDHpfN0GUtve182nFBAbkvkeP6yf8wrQwv/myp+xt/hplObqcGno8MjiqYzHKHykscQTZzyR5JI4KD2nwivosYGI0VMaqOSIRyRMcA8WAb4+YwggHgQbaILNvK+Saz6l34hed2PyRSfVD+Jy1sYkq8RwaoDqR8NTIyRraZzgX6Os3U2GoF1I7BYfLT4bTRTsLJWRgOYbXBudNCQiFT3rfKGD/AGr+rTLpioe8TAKmprcMfBE57IajNI4FtmDpIDc3I5NdwvwV8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4" name="AutoShape 22" descr="data:image/jpeg;base64,/9j/4AAQSkZJRgABAQAAAQABAAD/2wCEAAkGBhAPEBUUDxIUFBAVFRIYGREQFxcaFRgeFRQVFxoWGBUYHSYkGBkjGRQUIC8hJScpLiwsGh8yNjAqNSYrLCkBCQoKDgwOGg8PGCweHBwsLiksNTAtLDQ1LS81KiwpNDEsNSoqKSoqKS8vKSkvKjI1Lyk1MC4sLCwpLSwpLC80L//AABEIAIQBfQMBIgACEQEDEQH/xAAcAAEAAgMBAQEAAAAAAAAAAAAABQYDBAcCCAH/xABNEAABAwIDBAUFDAgEBAcAAAABAAIDBBEFEiEGBzFBEyJRYXEyQoGRoRQjMzQ1UnJzdJKxswhDYqKywcPwF1NjghU2k+IkVaO00dPh/8QAGgEBAAMBAQEAAAAAAAAAAAAAAAECAwQFBv/EADERAQACAQEDCQcFAQAAAAAAAAABAhEDEiExBBMiQVFhkaHRMkJxgbHB8CMzUmLhwv/aAAwDAQACEQMRAD8A7ii/HXtpa/esLpJB5jXeDrH1EfzUJiMs68mQA2JF+y61XYjl8uOVvflzD/08yR4lTynKJGOPzCRm+6dfYo2oX5u3HG5uL8cezXuWu7Do+QLPq3Ob7GmxWJ1JO34Oa/7MzA4etmUj03U5nsIrWevx/wAyzuqw3ymuHflJHrbey9Q1TH+Q9rrfNINvG3BaDsRqI/hacuHz6Zwf+47K71XWNuIUVUcriwyfNkGSUeAdZwPgq7TXmZxnG7tjf+eKYRRj8LlZ8BO9v7E3vjP3usPvLA/F6iD4xTlzf82lOceJjNnD2ptY4wrGjtexMT5T5/bKaRaeH4xBUC8MjXdoHlDxadR6luK0TE74ZWras4tGJERFKoiIgIiICIiAiIgIiICIiAiIgIiICIiAiIgIiICIiAiIgIiICIiAiIgIiICIiAsNTRxyi0jGvHY9oI9qzIiYmYnMIl2zjG/ASSwH/Secv/TfdvsWF7cRh8kxVLexw6KT1i7T7FOIqbEdW5vHKLe9i3x9ePmgG7YRMOWqjlp3f6rbsPg9t7qQlp6WsZ1hHMzt0dbwI4FbksLXgte0OaeLXAEH0FV6s2JivnpXvp5e2MnL6W3/AAIVZi8d8fnya0toWnMTOnPjHrHm9v2dng1oqhzR/kz9ePwBOrVjbtY+AhtfA6LkJY+tEfVqPDUrUfjOI0PxqMTwj9bHoR42H4geKmMN2hpK1uVrgSRrFKBc/wC06O9F1nExnFZxPZP59HTel4rtatY1K/yrx8Y/6h4qcHo64CRhGflPA6zwfEcT4rSfV11B8MPdVMP1jBaVo/aHP+9Qvyu2OMbjLh8hhk/y7+9u7udvA3HgvzDtsix/Q4gzoZR5/mHvPZ4i48EmcT0ujPb1LVrNq/pzzlY92faj4dfh84T2GYtDUszwvDhzHMdxHIrcVcxLZrre6KBwin42Hwcg42I4a9vD8Vlo9roejJqSIJWGz4n8b9rRxcD3f/q0i+N19zjvyeLxtaGZjs649Y7/AKJ5FXGbRVFT8Spzk/z6nqs8Q0au9CzjBJHDNWVL3jmyM9FEPHLqR4lTt59mMqzyfY/ctEd3GfCOHzmElU4pDGbPkaHfMvd58GDU+pfjK4u8iJ5HznjIPU7rfuqHZj9BTno6Zud/zKVmYnxcND61sMqq+byYo6dnbMS9/wBxtgPSVG3n/F55PsxmYxH9px5cfqloy/zsoHYLn26fgvyarjZ5b2t+kQPxWizBS7WeeWTtAd0bPux208SVidiVBSmwdE13zYwC8+IaCSVbaxx3M404tOK5tPdH5Pkkm1jXeSHO8Gm3rIAWYFRbMafJ8DTTOHzpQI2/vnN+6s7PdTuPRR9wzSH19T8EiyttKY44j5+m/wAm8i1mUzvOlcfANA9gv7VlLmsGrrDtef5lWyymOycsiLSONU/ATRk9jXBx9TbrK2uaeAef9jx7SE2o7Uzp3jjEthF5Y+/IjxFl6UqCIiAiIgIiICIiAiIgIiICIiAiIgIiICIiAiIgIiICIiAiIgKt41sPBPd0XvMvG7B1Se9vLxFvSrIirakWjEw20dfU0bbWnOJUKLH67DXiOsaZYuAfe5/2v87wdr4Kxl1HicPJ7R6HsP4tPsPepWppWStLJGhzDxa4XCoG0OxclNmkpC50RBDmAnO0HiNPLZ7fHiue0W04/lV6elfR5TaN/NanbHCfSWozGKii6VlLKZaZpDRKWEtYT808AePceICmocEpWxsqpaoSPLmuMs3WY62jmdGdb2v3ggdllpU22QNM2nhpWmV3UyAXjN+eXiSddD43Wm3Zd1K6KStbmp3Os8Mcfey7hmty4Xt6+F8Ins3x88Q9O9Z3xb9O2erZzeMffw3rBJthNUOLMOgL7adLILNHo4D0n0LJDshJOc2ITulPHomG0Y9VvYAvGIba0tMOjpGCQjQCPSMHxHlej1rTZhWJYhrUyGCE/qwLXH0Ab/ePoWszEzielPk4YpaldqsRo17Z32n4dfhhLzbQYfQNyR5bjzIACfSRpfxK1mY3iFX8VpxDGf1s/wCIH/wCtykwChoG53ZQR+tmIJ9F9AfALQr94UYOSljdK86AkENPgPKd6grTMx7dsd0MdOkak/oac3n+VuHp4zLbj2SdLrW1Ms3+m05I/ujj7Ft9JQUAt71F3C2c+gdYqBbQYrW/DSe54j5rdD91pv8AecFJ4dsHSRavBlf2yHT7o09d1Nc+5X5z+ZRq7MRjW1c/1pw+1fqxu26jectLDNO79ltm+vUj0hZGS4rN5sNO39q73+oaeuysEULWCzGhrRyaAB6gva02LT7VvByTr6Vf29OPnv8ASPJBs2ckd8Yq53/sxkRN9TNfatmDZqkYb9C1x+dJd59b7qTRWilexlPKdWfex8N30w8sjDRZoAHYNAvSIrsBERAREQEREBERAREQEREBERAREQEREBERAREQEREBERAREQEREBERAVaxqunqZDS0Zy2+Gn5Mv5gI863Zr4akWVVraPaJtJ71TMDqmQ3ytHAu85wHlOPIc+J78tWYiu+cQ7OR1m2pitdq3VnhHfPwVrarZ2CibGYpj0wtdhPWdr5Yt5Fj6OzUa4aOqqsUe2F84a0NuQdM2W1zlHlu5+3RWDA9iiXdNXnpJSb9G43A+mfOPdwHeoHayop46oSUb7StN3ZPIDgdCD29oGntXHes16U7onqfQaGtGrPM1nbvWJ6WN0T6d630eD0WGszuLQ7nLLq49zezwaPWoXEdvZJXdHQRkuPB7hdx72s5eJ9S0cH2fnxN3TVM3vdyNCC7Ti1reDB/duavWGYPDTNywsDe08XHxcdStq7V46PRq87WnR0LTOtPO6nlHr+cFSoth56h3SV8rr/MBzP8M3BvgLq24bg0FMLQxtb2u4uPi46lbqLemlWnDi8/X5Zq62604jsjdAiItHIIiICIiAiIgIiICIiAiIgIiICIiAiIgIiICIiAiIgIiICIiAiIgIiICIiAiIgIiINTFap8ULnRsL5ALNY0XuSQBfuude5RWCYEyka6epcHVDrufK7g2/EA8vH+WinnvABJNgBck8Bbmue4piE2LT9DTaU7Te54G36x/d2D+xhqzFZieM9UPS5HS2rW1InZrxtPd2fnF6xjaWfEJOgomuEZ0JGjnjmXHzGf2exT2z2xcNMA6UCSa3Ejqt7mg/ifYpPBMDio48sY1PlPPlOPae7sHJSKU0t+1ffP0Tr8tiK8zyeNmnnPxVnAqE0VXLAPgJW9LH3ZSGub4jM30AKzIi1rXZjEOLW1Z1bbU8cb+/vERFZiIiICIiAiIgIiICIiAiIgIiICIiAiIgIiICIiAiIgIiICIiAiIgIiICIiAiIgIiICIiCqbZ1skrmUdP8ACS6v7m9hPIaEnuHepvA8FjpIgyPU8XPPFx7T/Icko8HbHPLMTmkkygEjyWtAGUekXv4dikFlWnSm08fs7NXXjm66On7Mb575/wA4QIq3tft/R4U0dO4ulcLtgisZCO03IDW35k9trrnNR+kJLm97omBv7cpJ9jAFq43akVB3f71Bi07oHUxie2Nz8weHMIa5rbatBB6w7VfkBERAREQEREBFwSXbfERjnQe6peg93iPo+rlye6Q3Lw4ZdF0jettLUYdQtlpXNbIZo2Xc0OFnNeSLH6IQXNFQN0O19ViUM7qt7XuZI1rS1rW2BZfzeOqv6AiIgIiICIuW77dpauiNL7knfDn90Zslutl6K17g8Mx9aDqSKq7sMTmqcLglqJHSSuMt3utc2meBw7gAondhjtTU1GItqJXSNiqcsYfbqDPMLCw4Wa31IOgIhXP9iMdqZ8XxOGWVz4YXARxutZnXeNNOwBB0BERAREQERaWNTOZTTOYbObFKQRxBDHEH1oN1FTt02LT1eGRy1MjpZS+UF77XIDyBwHYraalmfJmb0hBOS4zWFgTl421GvegyIoDb2ukgw2pkheWSMicWvbxB01F152ArpKjDKaSZ5fK+MFz3cSbnU2QWFERAREQEREBERAREQEREBaeMYmylp5Z5PIije89+VpNh3m1luKob23kYNVW5iIegzRg+xBwvCqKox3Ew2R/vs7y58nEMa0XNh2NaA1o+iF9AYTu9wyljDGUsTtNXzMbI93eXPB9QsO5cp3BRg18xPEU5t6ZY7/gF3lEyiMP2Soqacz08DIpXMLCYhlaQXNdqwdW92jW11obW7wqLCyG1LnmVzcwiiaXOIuRe5s0C7TxPJWZVnaPYzD6qdtVXgOEceQCV2WIDMXXdwubu5m3ciFXh3+0BdZ9PUtb860Z9ger/AIJjlPWwialkEkTri4vcEcWuB1a4dhXONuKPZ2WjmbBJQx1LI3ujNO6Jry5ouGdTys1rWN+Paof9H6ueKipiv1HRskt3tflv6Q/2DsRK+7V70qPDKjoKiOdz8jX3iawts7MBqXg36p5LUx/fJh9JMYQJZntOVxhDcjTzbmc4XI52uuc79vlVv2aH+OZWfYTc9SS0cU9b0j5ZmtkDWvLWsDus3ydS6xBJJ52t2h0TaXaqlw2Hpap+VpNmtAu957GtHH8BzIVNo9/GHPkDXxVETCbdK9rC0d7gxxIHgCufb5sVfUYq+K92wNjja3ldzWvcfEl4H+0Lq1Jumw1tGIHwMdJkAdUW99zW1eH8RrqBw5WQcaMrX7QBzCHNdiTSHNNwQaoEEEcQQu+7X7TU+HU4mqmOfHnazLG1rjdwdY2cQLaFfOWA0ToMWgid5UdbCw+LKhrT+C7Jv2+Sx9oh/hkQWLYva+lxOOR9LG9jWPDXCRrWkktB0yuPIqNrN7NFDWmjeyfpRKyLNlZku8tAN898vWGtlXv0fvilT9e38pq5xvGjzYzVNGhMzRfxawfzQdZxffjh0EhZG2afKbGSINDNPmlzhmHeBbsJVm2T21pMUjL6VxzMtnikFntve1xcgg2OoJGhVZxjc/hjaGRscRbMyJ5bUZnZy5rSbuF7EEjUWtrpZc73H1bm4q1oPVkhlDh4Brx7WhB23ajbCkwyNr6t5GckNaxpc5xABIAGg4jiQFS/8fqHNb3PU5fnWi/DOrjtRsjSYh0RrATHC5z8ubK03FuuRrl05EKt4rQbMOidC52HxkggPidE2Rp5OD2m9x3nxRC07M7W0mJRmSkkzZbBzHCz2E8A5p4X1seBsbFc0/SG40XhU/0VWty9Y6LF2Ma67ZGTMdbgQ1peD62D1lWX9IbjReFT/RRK47nvkan8Z/z5FCbnvjOK/av6k6m9z3yNT+M/58ioOxezVVW1WImmr5aMMqn5hE0nPmkmsTZ7eFj28UHcCVzHd38u4v8ATb+Y9bf+G+J/+e1P3D/9yit01I+HFsTjklM0jMjXTP0c8iR93EXOp8Sg6JtJtPTYdD0tU/K29gALucbXytbzPsHOyqMO+yjzN6anq4YnnqzyxjIe/quJI8LqOxiNuIbTxwTWdBSQ5+jd5JcWtfcg8etJFf6C6LjGGw1cD4ZgHRyNLSDbS/Bw7CDYg8iEQ26eoZIxr43BzHAOa5puCCLggjiCFVNo959FQzGC0s9SOMNMzM5ugOpJAvYjQXKh9x+IvdRS08huaad7B9F3Wt9/pFefctNTukmyxxvkIMkzrAus0NGZ55ANGiCr4HvZoqmdsErJqWZxAa2qYGhxOgAcCbE8r2vw4qzbQfFJ/qZvy3Lnu+bEKGpw68c8D6iKSMs6ORjpBd2V1spvaxufAHkrpJUulwovfq59GXE97oLn2lBU91mLNpMAEz2Pe2N8xLIm5nn323VbcXOqq1Ft7CzHpqw09UWPpwwRCIdMDaEXLM2jeodb8wrtuS+R4/rJ/wAwrQwv/myp+xt/hpkSk9qMfZX4DVTRxyxtMUoyTtyv6rgLltzooTZHePTUmH0sDIqiqqGwgvjpI8+S5dbOb2B7tfQrdvK+Saz6l38lqbpcOjhwmnLGgOkaZHuHFznOdqTzsAB4BENnZTeLR4k90UfSRVDQSYKhuV9hxIsSDa+o4jsVoXL95FO2DGMKqIhllkm6N7hpmaHxN17erK9vge5dQQEREBERAREQEREBERAUNtjgxraCogb5UkTg36Q6zP3mtUyiD5n3Y7SNw7EmOn6kTw6GQu8zMQQT2We1t+wXX0sx4IBBBBFwRwN+a5bvF3PGrkdU0Ba2ZxvJA/Rrzze13muPMHQnW41vSKTD9pqEdFCytYwcGR++MH0bZgPQiX0WvnXGq6fHsZFO+UtgM7442+axkea7g3gXkMJueZA4BXPdbheMe7n1GJCfozA9gdUvFwS+NwDYybtHVPIKA2y3Z4jS1zqrDWOkYZTKwwkdJE5zi4tLDxGYm1r6aHvC17QbrMJo8PqJBE4yRwSubLJLITmDDlNgQ2+a2lrdyqe4H49P9n/qsUhJhG0eMQmOt94pg0uLS1rHSuaCWNyA3N3BvHK0cdSAs+5vZCvoayV9XTvijdAWhziwjN0kZt1XHlm9SCu79vlQfZof45l23ZT4hS/Zqf8AKYuW73tisQrcQElLTPlj6CJudpYBcPlJHWcDwcPWurbO0zoqOnZIMr2QQtc08QWxtBGnYQUHz1vPjMON1Bdw6SKT0GOM/wAivpSOQOAINwRcEcCDzXN97W7eTEMtRRgGpY3I6MkDpGgkixOmYEnjxB46C9Qwyk2pkhFE1sscGXJnmDG5W8LdMRmygadW5toEFapqts2OtkZq1+ItcD2h1UCD6rLrO/b5LH2iH+GRUKj3X4jSYnEWU75KeKopz04MYDmtexznZc1wNHady6XvdwOorcPEdLEZZOmjdlaWg2Afc9YgcwggP0fvilT9e38pq53t/wDLlR9oj/CNdW3M7OVVDTztq4XROdK1zQ4tNx0YF+qTzVJ2y2AxKfFppoqV7oXTscHgx2IAZc6uvyPJB23Gfi031Uv8Dl8/blfleL6qb8tfQmKRF8ErWi7nRyADtJaQAuMbq9hcRo8SjlqaZ8cQjlBe4sIBLLAdVxPFBp73doqirxI0TXlsEboowy9mue8NJe/tsXgC/C1+ZV/w3cxhUEYE0bpngdaSSR7Qe0hrHANH93KrW9XdjVT1TquhZ0mcN6SJpAe1zWhuZtyMwIDdBqCOd9MVDFtRiMfuae8EDhlknlY1jy3gRp1nEj5oF+ZFygq+6K3/ABuDL5P/AIi3h0MlvYrZ+kNxovCp/orR3fbA4hQ4vFJLTPFOx07elJZaxjka11g6+t28uasW+rZasrjS+5IHS5OnzZS0WzdFbyiOOU+pBO7nvkan8Z/z5FCbnvjOK/av6k6su7LCpqXC4YqhhjlaZbsdYkZpXuHAkcCCordls/U0k+IuqInRtmqM0ZcWnM3PMbixPJzePaiF+K5hu8+XcX+m38x66eVQdidn6mDF8SmmicyGZwMchLbP67zoAb8COICCq4zsxBWbTywVecRywtezI7KSWxM52Olo5fUrN/gbhfbUf9X/ALVu7wtiZqx0NVQvEdfTG7C7QPF75CeRBva+hzOB0NxHM24x1rcj8Gc6fh0jZAIie3mAO7P6USsezWx1Jg8cxp+kyvs93SOzHqNdw0HIlUDYrZwbROlrsUe+SPpXMipmuLY2gBruWoAzAaWvYk3uum7O+6n0jf8AiLWCpd0mdkdiwAvdlaLE8GZRxPiVzjCMOxfZ+WWKmpPdtBI8vZkdZ7dANeJByhoPVIOUEEaoPW9TYjDaLDHyU9MyOXPE1rwXZtXi41J80FXeD5Gb9hH/ALZUHa7Bsbxqnc+anFPFFldFRNc10kr3ODS55JAAaxzzrbw1uuh0tFL/AMKbE5hE3uNrDHpfN0GUtve182nFBAbkvkeP6yf8wrQwv/myp+xt/hplObqcGno8MjiqYzHKHykscQTZzyR5JI4KD2nwivosYGI0VMaqOSIRyRMcA8WAb4+YwggHgQbaILNvK+Saz6l34hed2PyRSfVD+Jy1sYkq8RwaoDqR8NTIyRraZzgX6Os3U2GoF1I7BYfLT4bTRTsLJWRgOYbXBudNCQiFT3rfKGD/AGr+rTLpioe8TAKmprcMfBE57IajNI4FtmDpIDc3I5NdwvwV8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" name="AutoShape 24" descr="data:image/jpeg;base64,/9j/4AAQSkZJRgABAQAAAQABAAD/2wCEAAkGBhAPEBUUDxIUFBAVFRIYGREQFxcaFRgeFRQVFxoWGBUYHSYkGBkjGRQUIC8hJScpLiwsGh8yNjAqNSYrLCkBCQoKDgwOGg8PGCweHBwsLiksNTAtLDQ1LS81KiwpNDEsNSoqKSoqKS8vKSkvKjI1Lyk1MC4sLCwpLSwpLC80L//AABEIAIQBfQMBIgACEQEDEQH/xAAcAAEAAgMBAQEAAAAAAAAAAAAABQYDBAcCCAH/xABNEAABAwIDBAUFDAgEBAcAAAABAAIDBBEFEiEGBzFBEyJRYXEyQoGRoRQjMzQ1UnJzdJKxswhDYqKywcPwF1NjghU2k+IkVaO00dPh/8QAGgEBAAMBAQEAAAAAAAAAAAAAAAECAwQFBv/EADERAQACAQEDCQcFAQAAAAAAAAABAhEDEiExBBMiQVFhkaHRMkJxgbHB8CMzUmLhwv/aAAwDAQACEQMRAD8A7ii/HXtpa/esLpJB5jXeDrH1EfzUJiMs68mQA2JF+y61XYjl8uOVvflzD/08yR4lTynKJGOPzCRm+6dfYo2oX5u3HG5uL8cezXuWu7Do+QLPq3Ob7GmxWJ1JO34Oa/7MzA4etmUj03U5nsIrWevx/wAyzuqw3ymuHflJHrbey9Q1TH+Q9rrfNINvG3BaDsRqI/hacuHz6Zwf+47K71XWNuIUVUcriwyfNkGSUeAdZwPgq7TXmZxnG7tjf+eKYRRj8LlZ8BO9v7E3vjP3usPvLA/F6iD4xTlzf82lOceJjNnD2ptY4wrGjtexMT5T5/bKaRaeH4xBUC8MjXdoHlDxadR6luK0TE74ZWras4tGJERFKoiIgIiICIiAiIgIiICIiAiIgIiICIiAiIgIiICIiAiIgIiICIiAiIgIiICIiAsNTRxyi0jGvHY9oI9qzIiYmYnMIl2zjG/ASSwH/Secv/TfdvsWF7cRh8kxVLexw6KT1i7T7FOIqbEdW5vHKLe9i3x9ePmgG7YRMOWqjlp3f6rbsPg9t7qQlp6WsZ1hHMzt0dbwI4FbksLXgte0OaeLXAEH0FV6s2JivnpXvp5e2MnL6W3/AAIVZi8d8fnya0toWnMTOnPjHrHm9v2dng1oqhzR/kz9ePwBOrVjbtY+AhtfA6LkJY+tEfVqPDUrUfjOI0PxqMTwj9bHoR42H4geKmMN2hpK1uVrgSRrFKBc/wC06O9F1nExnFZxPZP59HTel4rtatY1K/yrx8Y/6h4qcHo64CRhGflPA6zwfEcT4rSfV11B8MPdVMP1jBaVo/aHP+9Qvyu2OMbjLh8hhk/y7+9u7udvA3HgvzDtsix/Q4gzoZR5/mHvPZ4i48EmcT0ujPb1LVrNq/pzzlY92faj4dfh84T2GYtDUszwvDhzHMdxHIrcVcxLZrre6KBwin42Hwcg42I4a9vD8Vlo9roejJqSIJWGz4n8b9rRxcD3f/q0i+N19zjvyeLxtaGZjs649Y7/AKJ5FXGbRVFT8Spzk/z6nqs8Q0au9CzjBJHDNWVL3jmyM9FEPHLqR4lTt59mMqzyfY/ctEd3GfCOHzmElU4pDGbPkaHfMvd58GDU+pfjK4u8iJ5HznjIPU7rfuqHZj9BTno6Zud/zKVmYnxcND61sMqq+byYo6dnbMS9/wBxtgPSVG3n/F55PsxmYxH9px5cfqloy/zsoHYLn26fgvyarjZ5b2t+kQPxWizBS7WeeWTtAd0bPux208SVidiVBSmwdE13zYwC8+IaCSVbaxx3M404tOK5tPdH5Pkkm1jXeSHO8Gm3rIAWYFRbMafJ8DTTOHzpQI2/vnN+6s7PdTuPRR9wzSH19T8EiyttKY44j5+m/wAm8i1mUzvOlcfANA9gv7VlLmsGrrDtef5lWyymOycsiLSONU/ATRk9jXBx9TbrK2uaeAef9jx7SE2o7Uzp3jjEthF5Y+/IjxFl6UqCIiAiIgIiICIiAiIgIiICIiAiIgIiICIiAiIgIiICIiAiIgKt41sPBPd0XvMvG7B1Se9vLxFvSrIirakWjEw20dfU0bbWnOJUKLH67DXiOsaZYuAfe5/2v87wdr4Kxl1HicPJ7R6HsP4tPsPepWppWStLJGhzDxa4XCoG0OxclNmkpC50RBDmAnO0HiNPLZ7fHiue0W04/lV6elfR5TaN/NanbHCfSWozGKii6VlLKZaZpDRKWEtYT808AePceICmocEpWxsqpaoSPLmuMs3WY62jmdGdb2v3ggdllpU22QNM2nhpWmV3UyAXjN+eXiSddD43Wm3Zd1K6KStbmp3Os8Mcfey7hmty4Xt6+F8Ins3x88Q9O9Z3xb9O2erZzeMffw3rBJthNUOLMOgL7adLILNHo4D0n0LJDshJOc2ITulPHomG0Y9VvYAvGIba0tMOjpGCQjQCPSMHxHlej1rTZhWJYhrUyGCE/qwLXH0Ab/ePoWszEzielPk4YpaldqsRo17Z32n4dfhhLzbQYfQNyR5bjzIACfSRpfxK1mY3iFX8VpxDGf1s/wCIH/wCtykwChoG53ZQR+tmIJ9F9AfALQr94UYOSljdK86AkENPgPKd6grTMx7dsd0MdOkak/oac3n+VuHp4zLbj2SdLrW1Ms3+m05I/ujj7Ft9JQUAt71F3C2c+gdYqBbQYrW/DSe54j5rdD91pv8AecFJ4dsHSRavBlf2yHT7o09d1Nc+5X5z+ZRq7MRjW1c/1pw+1fqxu26jectLDNO79ltm+vUj0hZGS4rN5sNO39q73+oaeuysEULWCzGhrRyaAB6gva02LT7VvByTr6Vf29OPnv8ASPJBs2ckd8Yq53/sxkRN9TNfatmDZqkYb9C1x+dJd59b7qTRWilexlPKdWfex8N30w8sjDRZoAHYNAvSIrsBERAREQEREBERAREQEREBERAREQEREBERAREQEREBERAREQEREBERAVaxqunqZDS0Zy2+Gn5Mv5gI863Zr4akWVVraPaJtJ71TMDqmQ3ytHAu85wHlOPIc+J78tWYiu+cQ7OR1m2pitdq3VnhHfPwVrarZ2CibGYpj0wtdhPWdr5Yt5Fj6OzUa4aOqqsUe2F84a0NuQdM2W1zlHlu5+3RWDA9iiXdNXnpJSb9G43A+mfOPdwHeoHayop46oSUb7StN3ZPIDgdCD29oGntXHes16U7onqfQaGtGrPM1nbvWJ6WN0T6d630eD0WGszuLQ7nLLq49zezwaPWoXEdvZJXdHQRkuPB7hdx72s5eJ9S0cH2fnxN3TVM3vdyNCC7Ti1reDB/duavWGYPDTNywsDe08XHxcdStq7V46PRq87WnR0LTOtPO6nlHr+cFSoth56h3SV8rr/MBzP8M3BvgLq24bg0FMLQxtb2u4uPi46lbqLemlWnDi8/X5Zq62604jsjdAiItHIIiICIiAiIgIiICIiAiIgIiICIiAiIgIiICIiAiIgIiICIiAiIgIiICIiAiIgIiINTFap8ULnRsL5ALNY0XuSQBfuude5RWCYEyka6epcHVDrufK7g2/EA8vH+WinnvABJNgBck8Bbmue4piE2LT9DTaU7Te54G36x/d2D+xhqzFZieM9UPS5HS2rW1InZrxtPd2fnF6xjaWfEJOgomuEZ0JGjnjmXHzGf2exT2z2xcNMA6UCSa3Ejqt7mg/ifYpPBMDio48sY1PlPPlOPae7sHJSKU0t+1ffP0Tr8tiK8zyeNmnnPxVnAqE0VXLAPgJW9LH3ZSGub4jM30AKzIi1rXZjEOLW1Z1bbU8cb+/vERFZiIiICIiAiIgIiICIiAiIgIiICIiAiIgIiICIiAiIgIiICIiAiIgIiICIiAiIgIiICIiCqbZ1skrmUdP8ACS6v7m9hPIaEnuHepvA8FjpIgyPU8XPPFx7T/Icko8HbHPLMTmkkygEjyWtAGUekXv4dikFlWnSm08fs7NXXjm66On7Mb575/wA4QIq3tft/R4U0dO4ulcLtgisZCO03IDW35k9trrnNR+kJLm97omBv7cpJ9jAFq43akVB3f71Bi07oHUxie2Nz8weHMIa5rbatBB6w7VfkBERAREQEREBFwSXbfERjnQe6peg93iPo+rlye6Q3Lw4ZdF0jettLUYdQtlpXNbIZo2Xc0OFnNeSLH6IQXNFQN0O19ViUM7qt7XuZI1rS1rW2BZfzeOqv6AiIgIiICIuW77dpauiNL7knfDn90Zslutl6K17g8Mx9aDqSKq7sMTmqcLglqJHSSuMt3utc2meBw7gAondhjtTU1GItqJXSNiqcsYfbqDPMLCw4Wa31IOgIhXP9iMdqZ8XxOGWVz4YXARxutZnXeNNOwBB0BERAREQERaWNTOZTTOYbObFKQRxBDHEH1oN1FTt02LT1eGRy1MjpZS+UF77XIDyBwHYraalmfJmb0hBOS4zWFgTl421GvegyIoDb2ukgw2pkheWSMicWvbxB01F152ArpKjDKaSZ5fK+MFz3cSbnU2QWFERAREQEREBERAREQEREBaeMYmylp5Z5PIije89+VpNh3m1luKob23kYNVW5iIegzRg+xBwvCqKox3Ew2R/vs7y58nEMa0XNh2NaA1o+iF9AYTu9wyljDGUsTtNXzMbI93eXPB9QsO5cp3BRg18xPEU5t6ZY7/gF3lEyiMP2Soqacz08DIpXMLCYhlaQXNdqwdW92jW11obW7wqLCyG1LnmVzcwiiaXOIuRe5s0C7TxPJWZVnaPYzD6qdtVXgOEceQCV2WIDMXXdwubu5m3ciFXh3+0BdZ9PUtb860Z9ger/AIJjlPWwialkEkTri4vcEcWuB1a4dhXONuKPZ2WjmbBJQx1LI3ujNO6Jry5ouGdTys1rWN+Paof9H6ueKipiv1HRskt3tflv6Q/2DsRK+7V70qPDKjoKiOdz8jX3iawts7MBqXg36p5LUx/fJh9JMYQJZntOVxhDcjTzbmc4XI52uuc79vlVv2aH+OZWfYTc9SS0cU9b0j5ZmtkDWvLWsDus3ydS6xBJJ52t2h0TaXaqlw2Hpap+VpNmtAu957GtHH8BzIVNo9/GHPkDXxVETCbdK9rC0d7gxxIHgCufb5sVfUYq+K92wNjja3ldzWvcfEl4H+0Lq1Jumw1tGIHwMdJkAdUW99zW1eH8RrqBw5WQcaMrX7QBzCHNdiTSHNNwQaoEEEcQQu+7X7TU+HU4mqmOfHnazLG1rjdwdY2cQLaFfOWA0ToMWgid5UdbCw+LKhrT+C7Jv2+Sx9oh/hkQWLYva+lxOOR9LG9jWPDXCRrWkktB0yuPIqNrN7NFDWmjeyfpRKyLNlZku8tAN898vWGtlXv0fvilT9e38pq5xvGjzYzVNGhMzRfxawfzQdZxffjh0EhZG2afKbGSINDNPmlzhmHeBbsJVm2T21pMUjL6VxzMtnikFntve1xcgg2OoJGhVZxjc/hjaGRscRbMyJ5bUZnZy5rSbuF7EEjUWtrpZc73H1bm4q1oPVkhlDh4Brx7WhB23ajbCkwyNr6t5GckNaxpc5xABIAGg4jiQFS/8fqHNb3PU5fnWi/DOrjtRsjSYh0RrATHC5z8ubK03FuuRrl05EKt4rQbMOidC52HxkggPidE2Rp5OD2m9x3nxRC07M7W0mJRmSkkzZbBzHCz2E8A5p4X1seBsbFc0/SG40XhU/0VWty9Y6LF2Ma67ZGTMdbgQ1peD62D1lWX9IbjReFT/RRK47nvkan8Z/z5FCbnvjOK/av6k6m9z3yNT+M/58ioOxezVVW1WImmr5aMMqn5hE0nPmkmsTZ7eFj28UHcCVzHd38u4v8ATb+Y9bf+G+J/+e1P3D/9yit01I+HFsTjklM0jMjXTP0c8iR93EXOp8Sg6JtJtPTYdD0tU/K29gALucbXytbzPsHOyqMO+yjzN6anq4YnnqzyxjIe/quJI8LqOxiNuIbTxwTWdBSQ5+jd5JcWtfcg8etJFf6C6LjGGw1cD4ZgHRyNLSDbS/Bw7CDYg8iEQ26eoZIxr43BzHAOa5puCCLggjiCFVNo959FQzGC0s9SOMNMzM5ugOpJAvYjQXKh9x+IvdRS08huaad7B9F3Wt9/pFefctNTukmyxxvkIMkzrAus0NGZ55ANGiCr4HvZoqmdsErJqWZxAa2qYGhxOgAcCbE8r2vw4qzbQfFJ/qZvy3Lnu+bEKGpw68c8D6iKSMs6ORjpBd2V1spvaxufAHkrpJUulwovfq59GXE97oLn2lBU91mLNpMAEz2Pe2N8xLIm5nn323VbcXOqq1Ft7CzHpqw09UWPpwwRCIdMDaEXLM2jeodb8wrtuS+R4/rJ/wAwrQwv/myp+xt/hpkSk9qMfZX4DVTRxyxtMUoyTtyv6rgLltzooTZHePTUmH0sDIqiqqGwgvjpI8+S5dbOb2B7tfQrdvK+Saz6l38lqbpcOjhwmnLGgOkaZHuHFznOdqTzsAB4BENnZTeLR4k90UfSRVDQSYKhuV9hxIsSDa+o4jsVoXL95FO2DGMKqIhllkm6N7hpmaHxN17erK9vge5dQQEREBERAREQEREBERAUNtjgxraCogb5UkTg36Q6zP3mtUyiD5n3Y7SNw7EmOn6kTw6GQu8zMQQT2We1t+wXX0sx4IBBBBFwRwN+a5bvF3PGrkdU0Ba2ZxvJA/Rrzze13muPMHQnW41vSKTD9pqEdFCytYwcGR++MH0bZgPQiX0WvnXGq6fHsZFO+UtgM7442+axkea7g3gXkMJueZA4BXPdbheMe7n1GJCfozA9gdUvFwS+NwDYybtHVPIKA2y3Z4jS1zqrDWOkYZTKwwkdJE5zi4tLDxGYm1r6aHvC17QbrMJo8PqJBE4yRwSubLJLITmDDlNgQ2+a2lrdyqe4H49P9n/qsUhJhG0eMQmOt94pg0uLS1rHSuaCWNyA3N3BvHK0cdSAs+5vZCvoayV9XTvijdAWhziwjN0kZt1XHlm9SCu79vlQfZof45l23ZT4hS/Zqf8AKYuW73tisQrcQElLTPlj6CJudpYBcPlJHWcDwcPWurbO0zoqOnZIMr2QQtc08QWxtBGnYQUHz1vPjMON1Bdw6SKT0GOM/wAivpSOQOAINwRcEcCDzXN97W7eTEMtRRgGpY3I6MkDpGgkixOmYEnjxB46C9Qwyk2pkhFE1sscGXJnmDG5W8LdMRmygadW5toEFapqts2OtkZq1+ItcD2h1UCD6rLrO/b5LH2iH+GRUKj3X4jSYnEWU75KeKopz04MYDmtexznZc1wNHady6XvdwOorcPEdLEZZOmjdlaWg2Afc9YgcwggP0fvilT9e38pq53t/wDLlR9oj/CNdW3M7OVVDTztq4XROdK1zQ4tNx0YF+qTzVJ2y2AxKfFppoqV7oXTscHgx2IAZc6uvyPJB23Gfi031Uv8Dl8/blfleL6qb8tfQmKRF8ErWi7nRyADtJaQAuMbq9hcRo8SjlqaZ8cQjlBe4sIBLLAdVxPFBp73doqirxI0TXlsEboowy9mue8NJe/tsXgC/C1+ZV/w3cxhUEYE0bpngdaSSR7Qe0hrHANH93KrW9XdjVT1TquhZ0mcN6SJpAe1zWhuZtyMwIDdBqCOd9MVDFtRiMfuae8EDhlknlY1jy3gRp1nEj5oF+ZFygq+6K3/ABuDL5P/AIi3h0MlvYrZ+kNxovCp/orR3fbA4hQ4vFJLTPFOx07elJZaxjka11g6+t28uasW+rZasrjS+5IHS5OnzZS0WzdFbyiOOU+pBO7nvkan8Z/z5FCbnvjOK/av6k6su7LCpqXC4YqhhjlaZbsdYkZpXuHAkcCCordls/U0k+IuqInRtmqM0ZcWnM3PMbixPJzePaiF+K5hu8+XcX+m38x66eVQdidn6mDF8SmmicyGZwMchLbP67zoAb8COICCq4zsxBWbTywVecRywtezI7KSWxM52Olo5fUrN/gbhfbUf9X/ALVu7wtiZqx0NVQvEdfTG7C7QPF75CeRBva+hzOB0NxHM24x1rcj8Gc6fh0jZAIie3mAO7P6USsezWx1Jg8cxp+kyvs93SOzHqNdw0HIlUDYrZwbROlrsUe+SPpXMipmuLY2gBruWoAzAaWvYk3uum7O+6n0jf8AiLWCpd0mdkdiwAvdlaLE8GZRxPiVzjCMOxfZ+WWKmpPdtBI8vZkdZ7dANeJByhoPVIOUEEaoPW9TYjDaLDHyU9MyOXPE1rwXZtXi41J80FXeD5Gb9hH/ALZUHa7Bsbxqnc+anFPFFldFRNc10kr3ODS55JAAaxzzrbw1uuh0tFL/AMKbE5hE3uNrDHpfN0GUtve182nFBAbkvkeP6yf8wrQwv/myp+xt/hplObqcGno8MjiqYzHKHykscQTZzyR5JI4KD2nwivosYGI0VMaqOSIRyRMcA8WAb4+YwggHgQbaILNvK+Saz6l34hed2PyRSfVD+Jy1sYkq8RwaoDqR8NTIyRraZzgX6Os3U2GoF1I7BYfLT4bTRTsLJWRgOYbXBudNCQiFT3rfKGD/AGr+rTLpioe8TAKmprcMfBE57IajNI4FtmDpIDc3I5NdwvwV8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6" name="AutoShape 26" descr="data:image/jpeg;base64,/9j/4AAQSkZJRgABAQAAAQABAAD/2wCEAAkGBhAPEBUUDxIUFBAVFRIYGREQFxcaFRgeFRQVFxoWGBUYHSYkGBkjGRQUIC8hJScpLiwsGh8yNjAqNSYrLCkBCQoKDgwOGg8PGCweHBwsLiksNTAtLDQ1LS81KiwpNDEsNSoqKSoqKS8vKSkvKjI1Lyk1MC4sLCwpLSwpLC80L//AABEIAIQBfQMBIgACEQEDEQH/xAAcAAEAAgMBAQEAAAAAAAAAAAAABQYDBAcCCAH/xABNEAABAwIDBAUFDAgEBAcAAAABAAIDBBEFEiEGBzFBEyJRYXEyQoGRoRQjMzQ1UnJzdJKxswhDYqKywcPwF1NjghU2k+IkVaO00dPh/8QAGgEBAAMBAQEAAAAAAAAAAAAAAAECAwQFBv/EADERAQACAQEDCQcFAQAAAAAAAAABAhEDEiExBBMiQVFhkaHRMkJxgbHB8CMzUmLhwv/aAAwDAQACEQMRAD8A7ii/HXtpa/esLpJB5jXeDrH1EfzUJiMs68mQA2JF+y61XYjl8uOVvflzD/08yR4lTynKJGOPzCRm+6dfYo2oX5u3HG5uL8cezXuWu7Do+QLPq3Ob7GmxWJ1JO34Oa/7MzA4etmUj03U5nsIrWevx/wAyzuqw3ymuHflJHrbey9Q1TH+Q9rrfNINvG3BaDsRqI/hacuHz6Zwf+47K71XWNuIUVUcriwyfNkGSUeAdZwPgq7TXmZxnG7tjf+eKYRRj8LlZ8BO9v7E3vjP3usPvLA/F6iD4xTlzf82lOceJjNnD2ptY4wrGjtexMT5T5/bKaRaeH4xBUC8MjXdoHlDxadR6luK0TE74ZWras4tGJERFKoiIgIiICIiAiIgIiICIiAiIgIiICIiAiIgIiICIiAiIgIiICIiAiIgIiICIiAsNTRxyi0jGvHY9oI9qzIiYmYnMIl2zjG/ASSwH/Secv/TfdvsWF7cRh8kxVLexw6KT1i7T7FOIqbEdW5vHKLe9i3x9ePmgG7YRMOWqjlp3f6rbsPg9t7qQlp6WsZ1hHMzt0dbwI4FbksLXgte0OaeLXAEH0FV6s2JivnpXvp5e2MnL6W3/AAIVZi8d8fnya0toWnMTOnPjHrHm9v2dng1oqhzR/kz9ePwBOrVjbtY+AhtfA6LkJY+tEfVqPDUrUfjOI0PxqMTwj9bHoR42H4geKmMN2hpK1uVrgSRrFKBc/wC06O9F1nExnFZxPZP59HTel4rtatY1K/yrx8Y/6h4qcHo64CRhGflPA6zwfEcT4rSfV11B8MPdVMP1jBaVo/aHP+9Qvyu2OMbjLh8hhk/y7+9u7udvA3HgvzDtsix/Q4gzoZR5/mHvPZ4i48EmcT0ujPb1LVrNq/pzzlY92faj4dfh84T2GYtDUszwvDhzHMdxHIrcVcxLZrre6KBwin42Hwcg42I4a9vD8Vlo9roejJqSIJWGz4n8b9rRxcD3f/q0i+N19zjvyeLxtaGZjs649Y7/AKJ5FXGbRVFT8Spzk/z6nqs8Q0au9CzjBJHDNWVL3jmyM9FEPHLqR4lTt59mMqzyfY/ctEd3GfCOHzmElU4pDGbPkaHfMvd58GDU+pfjK4u8iJ5HznjIPU7rfuqHZj9BTno6Zud/zKVmYnxcND61sMqq+byYo6dnbMS9/wBxtgPSVG3n/F55PsxmYxH9px5cfqloy/zsoHYLn26fgvyarjZ5b2t+kQPxWizBS7WeeWTtAd0bPux208SVidiVBSmwdE13zYwC8+IaCSVbaxx3M404tOK5tPdH5Pkkm1jXeSHO8Gm3rIAWYFRbMafJ8DTTOHzpQI2/vnN+6s7PdTuPRR9wzSH19T8EiyttKY44j5+m/wAm8i1mUzvOlcfANA9gv7VlLmsGrrDtef5lWyymOycsiLSONU/ATRk9jXBx9TbrK2uaeAef9jx7SE2o7Uzp3jjEthF5Y+/IjxFl6UqCIiAiIgIiICIiAiIgIiICIiAiIgIiICIiAiIgIiICIiAiIgKt41sPBPd0XvMvG7B1Se9vLxFvSrIirakWjEw20dfU0bbWnOJUKLH67DXiOsaZYuAfe5/2v87wdr4Kxl1HicPJ7R6HsP4tPsPepWppWStLJGhzDxa4XCoG0OxclNmkpC50RBDmAnO0HiNPLZ7fHiue0W04/lV6elfR5TaN/NanbHCfSWozGKii6VlLKZaZpDRKWEtYT808AePceICmocEpWxsqpaoSPLmuMs3WY62jmdGdb2v3ggdllpU22QNM2nhpWmV3UyAXjN+eXiSddD43Wm3Zd1K6KStbmp3Os8Mcfey7hmty4Xt6+F8Ins3x88Q9O9Z3xb9O2erZzeMffw3rBJthNUOLMOgL7adLILNHo4D0n0LJDshJOc2ITulPHomG0Y9VvYAvGIba0tMOjpGCQjQCPSMHxHlej1rTZhWJYhrUyGCE/qwLXH0Ab/ePoWszEzielPk4YpaldqsRo17Z32n4dfhhLzbQYfQNyR5bjzIACfSRpfxK1mY3iFX8VpxDGf1s/wCIH/wCtykwChoG53ZQR+tmIJ9F9AfALQr94UYOSljdK86AkENPgPKd6grTMx7dsd0MdOkak/oac3n+VuHp4zLbj2SdLrW1Ms3+m05I/ujj7Ft9JQUAt71F3C2c+gdYqBbQYrW/DSe54j5rdD91pv8AecFJ4dsHSRavBlf2yHT7o09d1Nc+5X5z+ZRq7MRjW1c/1pw+1fqxu26jectLDNO79ltm+vUj0hZGS4rN5sNO39q73+oaeuysEULWCzGhrRyaAB6gva02LT7VvByTr6Vf29OPnv8ASPJBs2ckd8Yq53/sxkRN9TNfatmDZqkYb9C1x+dJd59b7qTRWilexlPKdWfex8N30w8sjDRZoAHYNAvSIrsBERAREQEREBERAREQEREBERAREQEREBERAREQEREBERAREQEREBERAVaxqunqZDS0Zy2+Gn5Mv5gI863Zr4akWVVraPaJtJ71TMDqmQ3ytHAu85wHlOPIc+J78tWYiu+cQ7OR1m2pitdq3VnhHfPwVrarZ2CibGYpj0wtdhPWdr5Yt5Fj6OzUa4aOqqsUe2F84a0NuQdM2W1zlHlu5+3RWDA9iiXdNXnpJSb9G43A+mfOPdwHeoHayop46oSUb7StN3ZPIDgdCD29oGntXHes16U7onqfQaGtGrPM1nbvWJ6WN0T6d630eD0WGszuLQ7nLLq49zezwaPWoXEdvZJXdHQRkuPB7hdx72s5eJ9S0cH2fnxN3TVM3vdyNCC7Ti1reDB/duavWGYPDTNywsDe08XHxcdStq7V46PRq87WnR0LTOtPO6nlHr+cFSoth56h3SV8rr/MBzP8M3BvgLq24bg0FMLQxtb2u4uPi46lbqLemlWnDi8/X5Zq62604jsjdAiItHIIiICIiAiIgIiICIiAiIgIiICIiAiIgIiICIiAiIgIiICIiAiIgIiICIiAiIgIiINTFap8ULnRsL5ALNY0XuSQBfuude5RWCYEyka6epcHVDrufK7g2/EA8vH+WinnvABJNgBck8Bbmue4piE2LT9DTaU7Te54G36x/d2D+xhqzFZieM9UPS5HS2rW1InZrxtPd2fnF6xjaWfEJOgomuEZ0JGjnjmXHzGf2exT2z2xcNMA6UCSa3Ejqt7mg/ifYpPBMDio48sY1PlPPlOPae7sHJSKU0t+1ffP0Tr8tiK8zyeNmnnPxVnAqE0VXLAPgJW9LH3ZSGub4jM30AKzIi1rXZjEOLW1Z1bbU8cb+/vERFZiIiICIiAiIgIiICIiAiIgIiICIiAiIgIiICIiAiIgIiICIiAiIgIiICIiAiIgIiICIiCqbZ1skrmUdP8ACS6v7m9hPIaEnuHepvA8FjpIgyPU8XPPFx7T/Icko8HbHPLMTmkkygEjyWtAGUekXv4dikFlWnSm08fs7NXXjm66On7Mb575/wA4QIq3tft/R4U0dO4ulcLtgisZCO03IDW35k9trrnNR+kJLm97omBv7cpJ9jAFq43akVB3f71Bi07oHUxie2Nz8weHMIa5rbatBB6w7VfkBERAREQEREBFwSXbfERjnQe6peg93iPo+rlye6Q3Lw4ZdF0jettLUYdQtlpXNbIZo2Xc0OFnNeSLH6IQXNFQN0O19ViUM7qt7XuZI1rS1rW2BZfzeOqv6AiIgIiICIuW77dpauiNL7knfDn90Zslutl6K17g8Mx9aDqSKq7sMTmqcLglqJHSSuMt3utc2meBw7gAondhjtTU1GItqJXSNiqcsYfbqDPMLCw4Wa31IOgIhXP9iMdqZ8XxOGWVz4YXARxutZnXeNNOwBB0BERAREQERaWNTOZTTOYbObFKQRxBDHEH1oN1FTt02LT1eGRy1MjpZS+UF77XIDyBwHYraalmfJmb0hBOS4zWFgTl421GvegyIoDb2ukgw2pkheWSMicWvbxB01F152ArpKjDKaSZ5fK+MFz3cSbnU2QWFERAREQEREBERAREQEREBaeMYmylp5Z5PIije89+VpNh3m1luKob23kYNVW5iIegzRg+xBwvCqKox3Ew2R/vs7y58nEMa0XNh2NaA1o+iF9AYTu9wyljDGUsTtNXzMbI93eXPB9QsO5cp3BRg18xPEU5t6ZY7/gF3lEyiMP2Soqacz08DIpXMLCYhlaQXNdqwdW92jW11obW7wqLCyG1LnmVzcwiiaXOIuRe5s0C7TxPJWZVnaPYzD6qdtVXgOEceQCV2WIDMXXdwubu5m3ciFXh3+0BdZ9PUtb860Z9ger/AIJjlPWwialkEkTri4vcEcWuB1a4dhXONuKPZ2WjmbBJQx1LI3ujNO6Jry5ouGdTys1rWN+Paof9H6ueKipiv1HRskt3tflv6Q/2DsRK+7V70qPDKjoKiOdz8jX3iawts7MBqXg36p5LUx/fJh9JMYQJZntOVxhDcjTzbmc4XI52uuc79vlVv2aH+OZWfYTc9SS0cU9b0j5ZmtkDWvLWsDus3ydS6xBJJ52t2h0TaXaqlw2Hpap+VpNmtAu957GtHH8BzIVNo9/GHPkDXxVETCbdK9rC0d7gxxIHgCufb5sVfUYq+K92wNjja3ldzWvcfEl4H+0Lq1Jumw1tGIHwMdJkAdUW99zW1eH8RrqBw5WQcaMrX7QBzCHNdiTSHNNwQaoEEEcQQu+7X7TU+HU4mqmOfHnazLG1rjdwdY2cQLaFfOWA0ToMWgid5UdbCw+LKhrT+C7Jv2+Sx9oh/hkQWLYva+lxOOR9LG9jWPDXCRrWkktB0yuPIqNrN7NFDWmjeyfpRKyLNlZku8tAN898vWGtlXv0fvilT9e38pq5xvGjzYzVNGhMzRfxawfzQdZxffjh0EhZG2afKbGSINDNPmlzhmHeBbsJVm2T21pMUjL6VxzMtnikFntve1xcgg2OoJGhVZxjc/hjaGRscRbMyJ5bUZnZy5rSbuF7EEjUWtrpZc73H1bm4q1oPVkhlDh4Brx7WhB23ajbCkwyNr6t5GckNaxpc5xABIAGg4jiQFS/8fqHNb3PU5fnWi/DOrjtRsjSYh0RrATHC5z8ubK03FuuRrl05EKt4rQbMOidC52HxkggPidE2Rp5OD2m9x3nxRC07M7W0mJRmSkkzZbBzHCz2E8A5p4X1seBsbFc0/SG40XhU/0VWty9Y6LF2Ma67ZGTMdbgQ1peD62D1lWX9IbjReFT/RRK47nvkan8Z/z5FCbnvjOK/av6k6m9z3yNT+M/58ioOxezVVW1WImmr5aMMqn5hE0nPmkmsTZ7eFj28UHcCVzHd38u4v8ATb+Y9bf+G+J/+e1P3D/9yit01I+HFsTjklM0jMjXTP0c8iR93EXOp8Sg6JtJtPTYdD0tU/K29gALucbXytbzPsHOyqMO+yjzN6anq4YnnqzyxjIe/quJI8LqOxiNuIbTxwTWdBSQ5+jd5JcWtfcg8etJFf6C6LjGGw1cD4ZgHRyNLSDbS/Bw7CDYg8iEQ26eoZIxr43BzHAOa5puCCLggjiCFVNo959FQzGC0s9SOMNMzM5ugOpJAvYjQXKh9x+IvdRS08huaad7B9F3Wt9/pFefctNTukmyxxvkIMkzrAus0NGZ55ANGiCr4HvZoqmdsErJqWZxAa2qYGhxOgAcCbE8r2vw4qzbQfFJ/qZvy3Lnu+bEKGpw68c8D6iKSMs6ORjpBd2V1spvaxufAHkrpJUulwovfq59GXE97oLn2lBU91mLNpMAEz2Pe2N8xLIm5nn323VbcXOqq1Ft7CzHpqw09UWPpwwRCIdMDaEXLM2jeodb8wrtuS+R4/rJ/wAwrQwv/myp+xt/hpkSk9qMfZX4DVTRxyxtMUoyTtyv6rgLltzooTZHePTUmH0sDIqiqqGwgvjpI8+S5dbOb2B7tfQrdvK+Saz6l38lqbpcOjhwmnLGgOkaZHuHFznOdqTzsAB4BENnZTeLR4k90UfSRVDQSYKhuV9hxIsSDa+o4jsVoXL95FO2DGMKqIhllkm6N7hpmaHxN17erK9vge5dQQEREBERAREQEREBERAUNtjgxraCogb5UkTg36Q6zP3mtUyiD5n3Y7SNw7EmOn6kTw6GQu8zMQQT2We1t+wXX0sx4IBBBBFwRwN+a5bvF3PGrkdU0Ba2ZxvJA/Rrzze13muPMHQnW41vSKTD9pqEdFCytYwcGR++MH0bZgPQiX0WvnXGq6fHsZFO+UtgM7442+axkea7g3gXkMJueZA4BXPdbheMe7n1GJCfozA9gdUvFwS+NwDYybtHVPIKA2y3Z4jS1zqrDWOkYZTKwwkdJE5zi4tLDxGYm1r6aHvC17QbrMJo8PqJBE4yRwSubLJLITmDDlNgQ2+a2lrdyqe4H49P9n/qsUhJhG0eMQmOt94pg0uLS1rHSuaCWNyA3N3BvHK0cdSAs+5vZCvoayV9XTvijdAWhziwjN0kZt1XHlm9SCu79vlQfZof45l23ZT4hS/Zqf8AKYuW73tisQrcQElLTPlj6CJudpYBcPlJHWcDwcPWurbO0zoqOnZIMr2QQtc08QWxtBGnYQUHz1vPjMON1Bdw6SKT0GOM/wAivpSOQOAINwRcEcCDzXN97W7eTEMtRRgGpY3I6MkDpGgkixOmYEnjxB46C9Qwyk2pkhFE1sscGXJnmDG5W8LdMRmygadW5toEFapqts2OtkZq1+ItcD2h1UCD6rLrO/b5LH2iH+GRUKj3X4jSYnEWU75KeKopz04MYDmtexznZc1wNHady6XvdwOorcPEdLEZZOmjdlaWg2Afc9YgcwggP0fvilT9e38pq53t/wDLlR9oj/CNdW3M7OVVDTztq4XROdK1zQ4tNx0YF+qTzVJ2y2AxKfFppoqV7oXTscHgx2IAZc6uvyPJB23Gfi031Uv8Dl8/blfleL6qb8tfQmKRF8ErWi7nRyADtJaQAuMbq9hcRo8SjlqaZ8cQjlBe4sIBLLAdVxPFBp73doqirxI0TXlsEboowy9mue8NJe/tsXgC/C1+ZV/w3cxhUEYE0bpngdaSSR7Qe0hrHANH93KrW9XdjVT1TquhZ0mcN6SJpAe1zWhuZtyMwIDdBqCOd9MVDFtRiMfuae8EDhlknlY1jy3gRp1nEj5oF+ZFygq+6K3/ABuDL5P/AIi3h0MlvYrZ+kNxovCp/orR3fbA4hQ4vFJLTPFOx07elJZaxjka11g6+t28uasW+rZasrjS+5IHS5OnzZS0WzdFbyiOOU+pBO7nvkan8Z/z5FCbnvjOK/av6k6su7LCpqXC4YqhhjlaZbsdYkZpXuHAkcCCordls/U0k+IuqInRtmqM0ZcWnM3PMbixPJzePaiF+K5hu8+XcX+m38x66eVQdidn6mDF8SmmicyGZwMchLbP67zoAb8COICCq4zsxBWbTywVecRywtezI7KSWxM52Olo5fUrN/gbhfbUf9X/ALVu7wtiZqx0NVQvEdfTG7C7QPF75CeRBva+hzOB0NxHM24x1rcj8Gc6fh0jZAIie3mAO7P6USsezWx1Jg8cxp+kyvs93SOzHqNdw0HIlUDYrZwbROlrsUe+SPpXMipmuLY2gBruWoAzAaWvYk3uum7O+6n0jf8AiLWCpd0mdkdiwAvdlaLE8GZRxPiVzjCMOxfZ+WWKmpPdtBI8vZkdZ7dANeJByhoPVIOUEEaoPW9TYjDaLDHyU9MyOXPE1rwXZtXi41J80FXeD5Gb9hH/ALZUHa7Bsbxqnc+anFPFFldFRNc10kr3ODS55JAAaxzzrbw1uuh0tFL/AMKbE5hE3uNrDHpfN0GUtve182nFBAbkvkeP6yf8wrQwv/myp+xt/hplObqcGno8MjiqYzHKHykscQTZzyR5JI4KD2nwivosYGI0VMaqOSIRyRMcA8WAb4+YwggHgQbaILNvK+Saz6l34hed2PyRSfVD+Jy1sYkq8RwaoDqR8NTIyRraZzgX6Os3U2GoF1I7BYfLT4bTRTsLJWRgOYbXBudNCQiFT3rfKGD/AGr+rTLpioe8TAKmprcMfBE57IajNI4FtmDpIDc3I5NdwvwV8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7" name="AutoShape 28" descr="data:image/jpeg;base64,/9j/4AAQSkZJRgABAQAAAQABAAD/2wCEAAkGBhAPEBUUDxIUFBAVFRIYGREQFxcaFRgeFRQVFxoWGBUYHSYkGBkjGRQUIC8hJScpLiwsGh8yNjAqNSYrLCkBCQoKDgwOGg8PGCweHBwsLiksNTAtLDQ1LS81KiwpNDEsNSoqKSoqKS8vKSkvKjI1Lyk1MC4sLCwpLSwpLC80L//AABEIAIQBfQMBIgACEQEDEQH/xAAcAAEAAgMBAQEAAAAAAAAAAAAABQYDBAcCCAH/xABNEAABAwIDBAUFDAgEBAcAAAABAAIDBBEFEiEGBzFBEyJRYXEyQoGRoRQjMzQ1UnJzdJKxswhDYqKywcPwF1NjghU2k+IkVaO00dPh/8QAGgEBAAMBAQEAAAAAAAAAAAAAAAECAwQFBv/EADERAQACAQEDCQcFAQAAAAAAAAABAhEDEiExBBMiQVFhkaHRMkJxgbHB8CMzUmLhwv/aAAwDAQACEQMRAD8A7ii/HXtpa/esLpJB5jXeDrH1EfzUJiMs68mQA2JF+y61XYjl8uOVvflzD/08yR4lTynKJGOPzCRm+6dfYo2oX5u3HG5uL8cezXuWu7Do+QLPq3Ob7GmxWJ1JO34Oa/7MzA4etmUj03U5nsIrWevx/wAyzuqw3ymuHflJHrbey9Q1TH+Q9rrfNINvG3BaDsRqI/hacuHz6Zwf+47K71XWNuIUVUcriwyfNkGSUeAdZwPgq7TXmZxnG7tjf+eKYRRj8LlZ8BO9v7E3vjP3usPvLA/F6iD4xTlzf82lOceJjNnD2ptY4wrGjtexMT5T5/bKaRaeH4xBUC8MjXdoHlDxadR6luK0TE74ZWras4tGJERFKoiIgIiICIiAiIgIiICIiAiIgIiICIiAiIgIiICIiAiIgIiICIiAiIgIiICIiAsNTRxyi0jGvHY9oI9qzIiYmYnMIl2zjG/ASSwH/Secv/TfdvsWF7cRh8kxVLexw6KT1i7T7FOIqbEdW5vHKLe9i3x9ePmgG7YRMOWqjlp3f6rbsPg9t7qQlp6WsZ1hHMzt0dbwI4FbksLXgte0OaeLXAEH0FV6s2JivnpXvp5e2MnL6W3/AAIVZi8d8fnya0toWnMTOnPjHrHm9v2dng1oqhzR/kz9ePwBOrVjbtY+AhtfA6LkJY+tEfVqPDUrUfjOI0PxqMTwj9bHoR42H4geKmMN2hpK1uVrgSRrFKBc/wC06O9F1nExnFZxPZP59HTel4rtatY1K/yrx8Y/6h4qcHo64CRhGflPA6zwfEcT4rSfV11B8MPdVMP1jBaVo/aHP+9Qvyu2OMbjLh8hhk/y7+9u7udvA3HgvzDtsix/Q4gzoZR5/mHvPZ4i48EmcT0ujPb1LVrNq/pzzlY92faj4dfh84T2GYtDUszwvDhzHMdxHIrcVcxLZrre6KBwin42Hwcg42I4a9vD8Vlo9roejJqSIJWGz4n8b9rRxcD3f/q0i+N19zjvyeLxtaGZjs649Y7/AKJ5FXGbRVFT8Spzk/z6nqs8Q0au9CzjBJHDNWVL3jmyM9FEPHLqR4lTt59mMqzyfY/ctEd3GfCOHzmElU4pDGbPkaHfMvd58GDU+pfjK4u8iJ5HznjIPU7rfuqHZj9BTno6Zud/zKVmYnxcND61sMqq+byYo6dnbMS9/wBxtgPSVG3n/F55PsxmYxH9px5cfqloy/zsoHYLn26fgvyarjZ5b2t+kQPxWizBS7WeeWTtAd0bPux208SVidiVBSmwdE13zYwC8+IaCSVbaxx3M404tOK5tPdH5Pkkm1jXeSHO8Gm3rIAWYFRbMafJ8DTTOHzpQI2/vnN+6s7PdTuPRR9wzSH19T8EiyttKY44j5+m/wAm8i1mUzvOlcfANA9gv7VlLmsGrrDtef5lWyymOycsiLSONU/ATRk9jXBx9TbrK2uaeAef9jx7SE2o7Uzp3jjEthF5Y+/IjxFl6UqCIiAiIgIiICIiAiIgIiICIiAiIgIiICIiAiIgIiICIiAiIgKt41sPBPd0XvMvG7B1Se9vLxFvSrIirakWjEw20dfU0bbWnOJUKLH67DXiOsaZYuAfe5/2v87wdr4Kxl1HicPJ7R6HsP4tPsPepWppWStLJGhzDxa4XCoG0OxclNmkpC50RBDmAnO0HiNPLZ7fHiue0W04/lV6elfR5TaN/NanbHCfSWozGKii6VlLKZaZpDRKWEtYT808AePceICmocEpWxsqpaoSPLmuMs3WY62jmdGdb2v3ggdllpU22QNM2nhpWmV3UyAXjN+eXiSddD43Wm3Zd1K6KStbmp3Os8Mcfey7hmty4Xt6+F8Ins3x88Q9O9Z3xb9O2erZzeMffw3rBJthNUOLMOgL7adLILNHo4D0n0LJDshJOc2ITulPHomG0Y9VvYAvGIba0tMOjpGCQjQCPSMHxHlej1rTZhWJYhrUyGCE/qwLXH0Ab/ePoWszEzielPk4YpaldqsRo17Z32n4dfhhLzbQYfQNyR5bjzIACfSRpfxK1mY3iFX8VpxDGf1s/wCIH/wCtykwChoG53ZQR+tmIJ9F9AfALQr94UYOSljdK86AkENPgPKd6grTMx7dsd0MdOkak/oac3n+VuHp4zLbj2SdLrW1Ms3+m05I/ujj7Ft9JQUAt71F3C2c+gdYqBbQYrW/DSe54j5rdD91pv8AecFJ4dsHSRavBlf2yHT7o09d1Nc+5X5z+ZRq7MRjW1c/1pw+1fqxu26jectLDNO79ltm+vUj0hZGS4rN5sNO39q73+oaeuysEULWCzGhrRyaAB6gva02LT7VvByTr6Vf29OPnv8ASPJBs2ckd8Yq53/sxkRN9TNfatmDZqkYb9C1x+dJd59b7qTRWilexlPKdWfex8N30w8sjDRZoAHYNAvSIrsBERAREQEREBERAREQEREBERAREQEREBERAREQEREBERAREQEREBERAVaxqunqZDS0Zy2+Gn5Mv5gI863Zr4akWVVraPaJtJ71TMDqmQ3ytHAu85wHlOPIc+J78tWYiu+cQ7OR1m2pitdq3VnhHfPwVrarZ2CibGYpj0wtdhPWdr5Yt5Fj6OzUa4aOqqsUe2F84a0NuQdM2W1zlHlu5+3RWDA9iiXdNXnpJSb9G43A+mfOPdwHeoHayop46oSUb7StN3ZPIDgdCD29oGntXHes16U7onqfQaGtGrPM1nbvWJ6WN0T6d630eD0WGszuLQ7nLLq49zezwaPWoXEdvZJXdHQRkuPB7hdx72s5eJ9S0cH2fnxN3TVM3vdyNCC7Ti1reDB/duavWGYPDTNywsDe08XHxcdStq7V46PRq87WnR0LTOtPO6nlHr+cFSoth56h3SV8rr/MBzP8M3BvgLq24bg0FMLQxtb2u4uPi46lbqLemlWnDi8/X5Zq62604jsjdAiItHIIiICIiAiIgIiICIiAiIgIiICIiAiIgIiICIiAiIgIiICIiAiIgIiICIiAiIgIiINTFap8ULnRsL5ALNY0XuSQBfuude5RWCYEyka6epcHVDrufK7g2/EA8vH+WinnvABJNgBck8Bbmue4piE2LT9DTaU7Te54G36x/d2D+xhqzFZieM9UPS5HS2rW1InZrxtPd2fnF6xjaWfEJOgomuEZ0JGjnjmXHzGf2exT2z2xcNMA6UCSa3Ejqt7mg/ifYpPBMDio48sY1PlPPlOPae7sHJSKU0t+1ffP0Tr8tiK8zyeNmnnPxVnAqE0VXLAPgJW9LH3ZSGub4jM30AKzIi1rXZjEOLW1Z1bbU8cb+/vERFZiIiICIiAiIgIiICIiAiIgIiICIiAiIgIiICIiAiIgIiICIiAiIgIiICIiAiIgIiICIiCqbZ1skrmUdP8ACS6v7m9hPIaEnuHepvA8FjpIgyPU8XPPFx7T/Icko8HbHPLMTmkkygEjyWtAGUekXv4dikFlWnSm08fs7NXXjm66On7Mb575/wA4QIq3tft/R4U0dO4ulcLtgisZCO03IDW35k9trrnNR+kJLm97omBv7cpJ9jAFq43akVB3f71Bi07oHUxie2Nz8weHMIa5rbatBB6w7VfkBERAREQEREBFwSXbfERjnQe6peg93iPo+rlye6Q3Lw4ZdF0jettLUYdQtlpXNbIZo2Xc0OFnNeSLH6IQXNFQN0O19ViUM7qt7XuZI1rS1rW2BZfzeOqv6AiIgIiICIuW77dpauiNL7knfDn90Zslutl6K17g8Mx9aDqSKq7sMTmqcLglqJHSSuMt3utc2meBw7gAondhjtTU1GItqJXSNiqcsYfbqDPMLCw4Wa31IOgIhXP9iMdqZ8XxOGWVz4YXARxutZnXeNNOwBB0BERAREQERaWNTOZTTOYbObFKQRxBDHEH1oN1FTt02LT1eGRy1MjpZS+UF77XIDyBwHYraalmfJmb0hBOS4zWFgTl421GvegyIoDb2ukgw2pkheWSMicWvbxB01F152ArpKjDKaSZ5fK+MFz3cSbnU2QWFERAREQEREBERAREQEREBaeMYmylp5Z5PIije89+VpNh3m1luKob23kYNVW5iIegzRg+xBwvCqKox3Ew2R/vs7y58nEMa0XNh2NaA1o+iF9AYTu9wyljDGUsTtNXzMbI93eXPB9QsO5cp3BRg18xPEU5t6ZY7/gF3lEyiMP2Soqacz08DIpXMLCYhlaQXNdqwdW92jW11obW7wqLCyG1LnmVzcwiiaXOIuRe5s0C7TxPJWZVnaPYzD6qdtVXgOEceQCV2WIDMXXdwubu5m3ciFXh3+0BdZ9PUtb860Z9ger/AIJjlPWwialkEkTri4vcEcWuB1a4dhXONuKPZ2WjmbBJQx1LI3ujNO6Jry5ouGdTys1rWN+Paof9H6ueKipiv1HRskt3tflv6Q/2DsRK+7V70qPDKjoKiOdz8jX3iawts7MBqXg36p5LUx/fJh9JMYQJZntOVxhDcjTzbmc4XI52uuc79vlVv2aH+OZWfYTc9SS0cU9b0j5ZmtkDWvLWsDus3ydS6xBJJ52t2h0TaXaqlw2Hpap+VpNmtAu957GtHH8BzIVNo9/GHPkDXxVETCbdK9rC0d7gxxIHgCufb5sVfUYq+K92wNjja3ldzWvcfEl4H+0Lq1Jumw1tGIHwMdJkAdUW99zW1eH8RrqBw5WQcaMrX7QBzCHNdiTSHNNwQaoEEEcQQu+7X7TU+HU4mqmOfHnazLG1rjdwdY2cQLaFfOWA0ToMWgid5UdbCw+LKhrT+C7Jv2+Sx9oh/hkQWLYva+lxOOR9LG9jWPDXCRrWkktB0yuPIqNrN7NFDWmjeyfpRKyLNlZku8tAN898vWGtlXv0fvilT9e38pq5xvGjzYzVNGhMzRfxawfzQdZxffjh0EhZG2afKbGSINDNPmlzhmHeBbsJVm2T21pMUjL6VxzMtnikFntve1xcgg2OoJGhVZxjc/hjaGRscRbMyJ5bUZnZy5rSbuF7EEjUWtrpZc73H1bm4q1oPVkhlDh4Brx7WhB23ajbCkwyNr6t5GckNaxpc5xABIAGg4jiQFS/8fqHNb3PU5fnWi/DOrjtRsjSYh0RrATHC5z8ubK03FuuRrl05EKt4rQbMOidC52HxkggPidE2Rp5OD2m9x3nxRC07M7W0mJRmSkkzZbBzHCz2E8A5p4X1seBsbFc0/SG40XhU/0VWty9Y6LF2Ma67ZGTMdbgQ1peD62D1lWX9IbjReFT/RRK47nvkan8Z/z5FCbnvjOK/av6k6m9z3yNT+M/58ioOxezVVW1WImmr5aMMqn5hE0nPmkmsTZ7eFj28UHcCVzHd38u4v8ATb+Y9bf+G+J/+e1P3D/9yit01I+HFsTjklM0jMjXTP0c8iR93EXOp8Sg6JtJtPTYdD0tU/K29gALucbXytbzPsHOyqMO+yjzN6anq4YnnqzyxjIe/quJI8LqOxiNuIbTxwTWdBSQ5+jd5JcWtfcg8etJFf6C6LjGGw1cD4ZgHRyNLSDbS/Bw7CDYg8iEQ26eoZIxr43BzHAOa5puCCLggjiCFVNo959FQzGC0s9SOMNMzM5ugOpJAvYjQXKh9x+IvdRS08huaad7B9F3Wt9/pFefctNTukmyxxvkIMkzrAus0NGZ55ANGiCr4HvZoqmdsErJqWZxAa2qYGhxOgAcCbE8r2vw4qzbQfFJ/qZvy3Lnu+bEKGpw68c8D6iKSMs6ORjpBd2V1spvaxufAHkrpJUulwovfq59GXE97oLn2lBU91mLNpMAEz2Pe2N8xLIm5nn323VbcXOqq1Ft7CzHpqw09UWPpwwRCIdMDaEXLM2jeodb8wrtuS+R4/rJ/wAwrQwv/myp+xt/hpkSk9qMfZX4DVTRxyxtMUoyTtyv6rgLltzooTZHePTUmH0sDIqiqqGwgvjpI8+S5dbOb2B7tfQrdvK+Saz6l38lqbpcOjhwmnLGgOkaZHuHFznOdqTzsAB4BENnZTeLR4k90UfSRVDQSYKhuV9hxIsSDa+o4jsVoXL95FO2DGMKqIhllkm6N7hpmaHxN17erK9vge5dQQEREBERAREQEREBERAUNtjgxraCogb5UkTg36Q6zP3mtUyiD5n3Y7SNw7EmOn6kTw6GQu8zMQQT2We1t+wXX0sx4IBBBBFwRwN+a5bvF3PGrkdU0Ba2ZxvJA/Rrzze13muPMHQnW41vSKTD9pqEdFCytYwcGR++MH0bZgPQiX0WvnXGq6fHsZFO+UtgM7442+axkea7g3gXkMJueZA4BXPdbheMe7n1GJCfozA9gdUvFwS+NwDYybtHVPIKA2y3Z4jS1zqrDWOkYZTKwwkdJE5zi4tLDxGYm1r6aHvC17QbrMJo8PqJBE4yRwSubLJLITmDDlNgQ2+a2lrdyqe4H49P9n/qsUhJhG0eMQmOt94pg0uLS1rHSuaCWNyA3N3BvHK0cdSAs+5vZCvoayV9XTvijdAWhziwjN0kZt1XHlm9SCu79vlQfZof45l23ZT4hS/Zqf8AKYuW73tisQrcQElLTPlj6CJudpYBcPlJHWcDwcPWurbO0zoqOnZIMr2QQtc08QWxtBGnYQUHz1vPjMON1Bdw6SKT0GOM/wAivpSOQOAINwRcEcCDzXN97W7eTEMtRRgGpY3I6MkDpGgkixOmYEnjxB46C9Qwyk2pkhFE1sscGXJnmDG5W8LdMRmygadW5toEFapqts2OtkZq1+ItcD2h1UCD6rLrO/b5LH2iH+GRUKj3X4jSYnEWU75KeKopz04MYDmtexznZc1wNHady6XvdwOorcPEdLEZZOmjdlaWg2Afc9YgcwggP0fvilT9e38pq53t/wDLlR9oj/CNdW3M7OVVDTztq4XROdK1zQ4tNx0YF+qTzVJ2y2AxKfFppoqV7oXTscHgx2IAZc6uvyPJB23Gfi031Uv8Dl8/blfleL6qb8tfQmKRF8ErWi7nRyADtJaQAuMbq9hcRo8SjlqaZ8cQjlBe4sIBLLAdVxPFBp73doqirxI0TXlsEboowy9mue8NJe/tsXgC/C1+ZV/w3cxhUEYE0bpngdaSSR7Qe0hrHANH93KrW9XdjVT1TquhZ0mcN6SJpAe1zWhuZtyMwIDdBqCOd9MVDFtRiMfuae8EDhlknlY1jy3gRp1nEj5oF+ZFygq+6K3/ABuDL5P/AIi3h0MlvYrZ+kNxovCp/orR3fbA4hQ4vFJLTPFOx07elJZaxjka11g6+t28uasW+rZasrjS+5IHS5OnzZS0WzdFbyiOOU+pBO7nvkan8Z/z5FCbnvjOK/av6k6su7LCpqXC4YqhhjlaZbsdYkZpXuHAkcCCordls/U0k+IuqInRtmqM0ZcWnM3PMbixPJzePaiF+K5hu8+XcX+m38x66eVQdidn6mDF8SmmicyGZwMchLbP67zoAb8COICCq4zsxBWbTywVecRywtezI7KSWxM52Olo5fUrN/gbhfbUf9X/ALVu7wtiZqx0NVQvEdfTG7C7QPF75CeRBva+hzOB0NxHM24x1rcj8Gc6fh0jZAIie3mAO7P6USsezWx1Jg8cxp+kyvs93SOzHqNdw0HIlUDYrZwbROlrsUe+SPpXMipmuLY2gBruWoAzAaWvYk3uum7O+6n0jf8AiLWCpd0mdkdiwAvdlaLE8GZRxPiVzjCMOxfZ+WWKmpPdtBI8vZkdZ7dANeJByhoPVIOUEEaoPW9TYjDaLDHyU9MyOXPE1rwXZtXi41J80FXeD5Gb9hH/ALZUHa7Bsbxqnc+anFPFFldFRNc10kr3ODS55JAAaxzzrbw1uuh0tFL/AMKbE5hE3uNrDHpfN0GUtve182nFBAbkvkeP6yf8wrQwv/myp+xt/hplObqcGno8MjiqYzHKHykscQTZzyR5JI4KD2nwivosYGI0VMaqOSIRyRMcA8WAb4+YwggHgQbaILNvK+Saz6l34hed2PyRSfVD+Jy1sYkq8RwaoDqR8NTIyRraZzgX6Os3U2GoF1I7BYfLT4bTRTsLJWRgOYbXBudNCQiFT3rfKGD/AGr+rTLpioe8TAKmprcMfBE57IajNI4FtmDpIDc3I5NdwvwV8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8" name="AutoShape 30" descr="data:image/jpeg;base64,/9j/4AAQSkZJRgABAQAAAQABAAD/2wCEAAkGBhAPEBUUDxIUFBAVFRIYGREQFxcaFRgeFRQVFxoWGBUYHSYkGBkjGRQUIC8hJScpLiwsGh8yNjAqNSYrLCkBCQoKDgwOGg8PGCweHBwsLiksNTAtLDQ1LS81KiwpNDEsNSoqKSoqKS8vKSkvKjI1Lyk1MC4sLCwpLSwpLC80L//AABEIAIQBfQMBIgACEQEDEQH/xAAcAAEAAgMBAQEAAAAAAAAAAAAABQYDBAcCCAH/xABNEAABAwIDBAUFDAgEBAcAAAABAAIDBBEFEiEGBzFBEyJRYXEyQoGRoRQjMzQ1UnJzdJKxswhDYqKywcPwF1NjghU2k+IkVaO00dPh/8QAGgEBAAMBAQEAAAAAAAAAAAAAAAECAwQFBv/EADERAQACAQEDCQcFAQAAAAAAAAABAhEDEiExBBMiQVFhkaHRMkJxgbHB8CMzUmLhwv/aAAwDAQACEQMRAD8A7ii/HXtpa/esLpJB5jXeDrH1EfzUJiMs68mQA2JF+y61XYjl8uOVvflzD/08yR4lTynKJGOPzCRm+6dfYo2oX5u3HG5uL8cezXuWu7Do+QLPq3Ob7GmxWJ1JO34Oa/7MzA4etmUj03U5nsIrWevx/wAyzuqw3ymuHflJHrbey9Q1TH+Q9rrfNINvG3BaDsRqI/hacuHz6Zwf+47K71XWNuIUVUcriwyfNkGSUeAdZwPgq7TXmZxnG7tjf+eKYRRj8LlZ8BO9v7E3vjP3usPvLA/F6iD4xTlzf82lOceJjNnD2ptY4wrGjtexMT5T5/bKaRaeH4xBUC8MjXdoHlDxadR6luK0TE74ZWras4tGJERFKoiIgIiICIiAiIgIiICIiAiIgIiICIiAiIgIiICIiAiIgIiICIiAiIgIiICIiAsNTRxyi0jGvHY9oI9qzIiYmYnMIl2zjG/ASSwH/Secv/TfdvsWF7cRh8kxVLexw6KT1i7T7FOIqbEdW5vHKLe9i3x9ePmgG7YRMOWqjlp3f6rbsPg9t7qQlp6WsZ1hHMzt0dbwI4FbksLXgte0OaeLXAEH0FV6s2JivnpXvp5e2MnL6W3/AAIVZi8d8fnya0toWnMTOnPjHrHm9v2dng1oqhzR/kz9ePwBOrVjbtY+AhtfA6LkJY+tEfVqPDUrUfjOI0PxqMTwj9bHoR42H4geKmMN2hpK1uVrgSRrFKBc/wC06O9F1nExnFZxPZP59HTel4rtatY1K/yrx8Y/6h4qcHo64CRhGflPA6zwfEcT4rSfV11B8MPdVMP1jBaVo/aHP+9Qvyu2OMbjLh8hhk/y7+9u7udvA3HgvzDtsix/Q4gzoZR5/mHvPZ4i48EmcT0ujPb1LVrNq/pzzlY92faj4dfh84T2GYtDUszwvDhzHMdxHIrcVcxLZrre6KBwin42Hwcg42I4a9vD8Vlo9roejJqSIJWGz4n8b9rRxcD3f/q0i+N19zjvyeLxtaGZjs649Y7/AKJ5FXGbRVFT8Spzk/z6nqs8Q0au9CzjBJHDNWVL3jmyM9FEPHLqR4lTt59mMqzyfY/ctEd3GfCOHzmElU4pDGbPkaHfMvd58GDU+pfjK4u8iJ5HznjIPU7rfuqHZj9BTno6Zud/zKVmYnxcND61sMqq+byYo6dnbMS9/wBxtgPSVG3n/F55PsxmYxH9px5cfqloy/zsoHYLn26fgvyarjZ5b2t+kQPxWizBS7WeeWTtAd0bPux208SVidiVBSmwdE13zYwC8+IaCSVbaxx3M404tOK5tPdH5Pkkm1jXeSHO8Gm3rIAWYFRbMafJ8DTTOHzpQI2/vnN+6s7PdTuPRR9wzSH19T8EiyttKY44j5+m/wAm8i1mUzvOlcfANA9gv7VlLmsGrrDtef5lWyymOycsiLSONU/ATRk9jXBx9TbrK2uaeAef9jx7SE2o7Uzp3jjEthF5Y+/IjxFl6UqCIiAiIgIiICIiAiIgIiICIiAiIgIiICIiAiIgIiICIiAiIgKt41sPBPd0XvMvG7B1Se9vLxFvSrIirakWjEw20dfU0bbWnOJUKLH67DXiOsaZYuAfe5/2v87wdr4Kxl1HicPJ7R6HsP4tPsPepWppWStLJGhzDxa4XCoG0OxclNmkpC50RBDmAnO0HiNPLZ7fHiue0W04/lV6elfR5TaN/NanbHCfSWozGKii6VlLKZaZpDRKWEtYT808AePceICmocEpWxsqpaoSPLmuMs3WY62jmdGdb2v3ggdllpU22QNM2nhpWmV3UyAXjN+eXiSddD43Wm3Zd1K6KStbmp3Os8Mcfey7hmty4Xt6+F8Ins3x88Q9O9Z3xb9O2erZzeMffw3rBJthNUOLMOgL7adLILNHo4D0n0LJDshJOc2ITulPHomG0Y9VvYAvGIba0tMOjpGCQjQCPSMHxHlej1rTZhWJYhrUyGCE/qwLXH0Ab/ePoWszEzielPk4YpaldqsRo17Z32n4dfhhLzbQYfQNyR5bjzIACfSRpfxK1mY3iFX8VpxDGf1s/wCIH/wCtykwChoG53ZQR+tmIJ9F9AfALQr94UYOSljdK86AkENPgPKd6grTMx7dsd0MdOkak/oac3n+VuHp4zLbj2SdLrW1Ms3+m05I/ujj7Ft9JQUAt71F3C2c+gdYqBbQYrW/DSe54j5rdD91pv8AecFJ4dsHSRavBlf2yHT7o09d1Nc+5X5z+ZRq7MRjW1c/1pw+1fqxu26jectLDNO79ltm+vUj0hZGS4rN5sNO39q73+oaeuysEULWCzGhrRyaAB6gva02LT7VvByTr6Vf29OPnv8ASPJBs2ckd8Yq53/sxkRN9TNfatmDZqkYb9C1x+dJd59b7qTRWilexlPKdWfex8N30w8sjDRZoAHYNAvSIrsBERAREQEREBERAREQEREBERAREQEREBERAREQEREBERAREQEREBERAVaxqunqZDS0Zy2+Gn5Mv5gI863Zr4akWVVraPaJtJ71TMDqmQ3ytHAu85wHlOPIc+J78tWYiu+cQ7OR1m2pitdq3VnhHfPwVrarZ2CibGYpj0wtdhPWdr5Yt5Fj6OzUa4aOqqsUe2F84a0NuQdM2W1zlHlu5+3RWDA9iiXdNXnpJSb9G43A+mfOPdwHeoHayop46oSUb7StN3ZPIDgdCD29oGntXHes16U7onqfQaGtGrPM1nbvWJ6WN0T6d630eD0WGszuLQ7nLLq49zezwaPWoXEdvZJXdHQRkuPB7hdx72s5eJ9S0cH2fnxN3TVM3vdyNCC7Ti1reDB/duavWGYPDTNywsDe08XHxcdStq7V46PRq87WnR0LTOtPO6nlHr+cFSoth56h3SV8rr/MBzP8M3BvgLq24bg0FMLQxtb2u4uPi46lbqLemlWnDi8/X5Zq62604jsjdAiItHIIiICIiAiIgIiICIiAiIgIiICIiAiIgIiICIiAiIgIiICIiAiIgIiICIiAiIgIiINTFap8ULnRsL5ALNY0XuSQBfuude5RWCYEyka6epcHVDrufK7g2/EA8vH+WinnvABJNgBck8Bbmue4piE2LT9DTaU7Te54G36x/d2D+xhqzFZieM9UPS5HS2rW1InZrxtPd2fnF6xjaWfEJOgomuEZ0JGjnjmXHzGf2exT2z2xcNMA6UCSa3Ejqt7mg/ifYpPBMDio48sY1PlPPlOPae7sHJSKU0t+1ffP0Tr8tiK8zyeNmnnPxVnAqE0VXLAPgJW9LH3ZSGub4jM30AKzIi1rXZjEOLW1Z1bbU8cb+/vERFZiIiICIiAiIgIiICIiAiIgIiICIiAiIgIiICIiAiIgIiICIiAiIgIiICIiAiIgIiICIiCqbZ1skrmUdP8ACS6v7m9hPIaEnuHepvA8FjpIgyPU8XPPFx7T/Icko8HbHPLMTmkkygEjyWtAGUekXv4dikFlWnSm08fs7NXXjm66On7Mb575/wA4QIq3tft/R4U0dO4ulcLtgisZCO03IDW35k9trrnNR+kJLm97omBv7cpJ9jAFq43akVB3f71Bi07oHUxie2Nz8weHMIa5rbatBB6w7VfkBERAREQEREBFwSXbfERjnQe6peg93iPo+rlye6Q3Lw4ZdF0jettLUYdQtlpXNbIZo2Xc0OFnNeSLH6IQXNFQN0O19ViUM7qt7XuZI1rS1rW2BZfzeOqv6AiIgIiICIuW77dpauiNL7knfDn90Zslutl6K17g8Mx9aDqSKq7sMTmqcLglqJHSSuMt3utc2meBw7gAondhjtTU1GItqJXSNiqcsYfbqDPMLCw4Wa31IOgIhXP9iMdqZ8XxOGWVz4YXARxutZnXeNNOwBB0BERAREQERaWNTOZTTOYbObFKQRxBDHEH1oN1FTt02LT1eGRy1MjpZS+UF77XIDyBwHYraalmfJmb0hBOS4zWFgTl421GvegyIoDb2ukgw2pkheWSMicWvbxB01F152ArpKjDKaSZ5fK+MFz3cSbnU2QWFERAREQEREBERAREQEREBaeMYmylp5Z5PIije89+VpNh3m1luKob23kYNVW5iIegzRg+xBwvCqKox3Ew2R/vs7y58nEMa0XNh2NaA1o+iF9AYTu9wyljDGUsTtNXzMbI93eXPB9QsO5cp3BRg18xPEU5t6ZY7/gF3lEyiMP2Soqacz08DIpXMLCYhlaQXNdqwdW92jW11obW7wqLCyG1LnmVzcwiiaXOIuRe5s0C7TxPJWZVnaPYzD6qdtVXgOEceQCV2WIDMXXdwubu5m3ciFXh3+0BdZ9PUtb860Z9ger/AIJjlPWwialkEkTri4vcEcWuB1a4dhXONuKPZ2WjmbBJQx1LI3ujNO6Jry5ouGdTys1rWN+Paof9H6ueKipiv1HRskt3tflv6Q/2DsRK+7V70qPDKjoKiOdz8jX3iawts7MBqXg36p5LUx/fJh9JMYQJZntOVxhDcjTzbmc4XI52uuc79vlVv2aH+OZWfYTc9SS0cU9b0j5ZmtkDWvLWsDus3ydS6xBJJ52t2h0TaXaqlw2Hpap+VpNmtAu957GtHH8BzIVNo9/GHPkDXxVETCbdK9rC0d7gxxIHgCufb5sVfUYq+K92wNjja3ldzWvcfEl4H+0Lq1Jumw1tGIHwMdJkAdUW99zW1eH8RrqBw5WQcaMrX7QBzCHNdiTSHNNwQaoEEEcQQu+7X7TU+HU4mqmOfHnazLG1rjdwdY2cQLaFfOWA0ToMWgid5UdbCw+LKhrT+C7Jv2+Sx9oh/hkQWLYva+lxOOR9LG9jWPDXCRrWkktB0yuPIqNrN7NFDWmjeyfpRKyLNlZku8tAN898vWGtlXv0fvilT9e38pq5xvGjzYzVNGhMzRfxawfzQdZxffjh0EhZG2afKbGSINDNPmlzhmHeBbsJVm2T21pMUjL6VxzMtnikFntve1xcgg2OoJGhVZxjc/hjaGRscRbMyJ5bUZnZy5rSbuF7EEjUWtrpZc73H1bm4q1oPVkhlDh4Brx7WhB23ajbCkwyNr6t5GckNaxpc5xABIAGg4jiQFS/8fqHNb3PU5fnWi/DOrjtRsjSYh0RrATHC5z8ubK03FuuRrl05EKt4rQbMOidC52HxkggPidE2Rp5OD2m9x3nxRC07M7W0mJRmSkkzZbBzHCz2E8A5p4X1seBsbFc0/SG40XhU/0VWty9Y6LF2Ma67ZGTMdbgQ1peD62D1lWX9IbjReFT/RRK47nvkan8Z/z5FCbnvjOK/av6k6m9z3yNT+M/58ioOxezVVW1WImmr5aMMqn5hE0nPmkmsTZ7eFj28UHcCVzHd38u4v8ATb+Y9bf+G+J/+e1P3D/9yit01I+HFsTjklM0jMjXTP0c8iR93EXOp8Sg6JtJtPTYdD0tU/K29gALucbXytbzPsHOyqMO+yjzN6anq4YnnqzyxjIe/quJI8LqOxiNuIbTxwTWdBSQ5+jd5JcWtfcg8etJFf6C6LjGGw1cD4ZgHRyNLSDbS/Bw7CDYg8iEQ26eoZIxr43BzHAOa5puCCLggjiCFVNo959FQzGC0s9SOMNMzM5ugOpJAvYjQXKh9x+IvdRS08huaad7B9F3Wt9/pFefctNTukmyxxvkIMkzrAus0NGZ55ANGiCr4HvZoqmdsErJqWZxAa2qYGhxOgAcCbE8r2vw4qzbQfFJ/qZvy3Lnu+bEKGpw68c8D6iKSMs6ORjpBd2V1spvaxufAHkrpJUulwovfq59GXE97oLn2lBU91mLNpMAEz2Pe2N8xLIm5nn323VbcXOqq1Ft7CzHpqw09UWPpwwRCIdMDaEXLM2jeodb8wrtuS+R4/rJ/wAwrQwv/myp+xt/hpkSk9qMfZX4DVTRxyxtMUoyTtyv6rgLltzooTZHePTUmH0sDIqiqqGwgvjpI8+S5dbOb2B7tfQrdvK+Saz6l38lqbpcOjhwmnLGgOkaZHuHFznOdqTzsAB4BENnZTeLR4k90UfSRVDQSYKhuV9hxIsSDa+o4jsVoXL95FO2DGMKqIhllkm6N7hpmaHxN17erK9vge5dQQEREBERAREQEREBERAUNtjgxraCogb5UkTg36Q6zP3mtUyiD5n3Y7SNw7EmOn6kTw6GQu8zMQQT2We1t+wXX0sx4IBBBBFwRwN+a5bvF3PGrkdU0Ba2ZxvJA/Rrzze13muPMHQnW41vSKTD9pqEdFCytYwcGR++MH0bZgPQiX0WvnXGq6fHsZFO+UtgM7442+axkea7g3gXkMJueZA4BXPdbheMe7n1GJCfozA9gdUvFwS+NwDYybtHVPIKA2y3Z4jS1zqrDWOkYZTKwwkdJE5zi4tLDxGYm1r6aHvC17QbrMJo8PqJBE4yRwSubLJLITmDDlNgQ2+a2lrdyqe4H49P9n/qsUhJhG0eMQmOt94pg0uLS1rHSuaCWNyA3N3BvHK0cdSAs+5vZCvoayV9XTvijdAWhziwjN0kZt1XHlm9SCu79vlQfZof45l23ZT4hS/Zqf8AKYuW73tisQrcQElLTPlj6CJudpYBcPlJHWcDwcPWurbO0zoqOnZIMr2QQtc08QWxtBGnYQUHz1vPjMON1Bdw6SKT0GOM/wAivpSOQOAINwRcEcCDzXN97W7eTEMtRRgGpY3I6MkDpGgkixOmYEnjxB46C9Qwyk2pkhFE1sscGXJnmDG5W8LdMRmygadW5toEFapqts2OtkZq1+ItcD2h1UCD6rLrO/b5LH2iH+GRUKj3X4jSYnEWU75KeKopz04MYDmtexznZc1wNHady6XvdwOorcPEdLEZZOmjdlaWg2Afc9YgcwggP0fvilT9e38pq53t/wDLlR9oj/CNdW3M7OVVDTztq4XROdK1zQ4tNx0YF+qTzVJ2y2AxKfFppoqV7oXTscHgx2IAZc6uvyPJB23Gfi031Uv8Dl8/blfleL6qb8tfQmKRF8ErWi7nRyADtJaQAuMbq9hcRo8SjlqaZ8cQjlBe4sIBLLAdVxPFBp73doqirxI0TXlsEboowy9mue8NJe/tsXgC/C1+ZV/w3cxhUEYE0bpngdaSSR7Qe0hrHANH93KrW9XdjVT1TquhZ0mcN6SJpAe1zWhuZtyMwIDdBqCOd9MVDFtRiMfuae8EDhlknlY1jy3gRp1nEj5oF+ZFygq+6K3/ABuDL5P/AIi3h0MlvYrZ+kNxovCp/orR3fbA4hQ4vFJLTPFOx07elJZaxjka11g6+t28uasW+rZasrjS+5IHS5OnzZS0WzdFbyiOOU+pBO7nvkan8Z/z5FCbnvjOK/av6k6su7LCpqXC4YqhhjlaZbsdYkZpXuHAkcCCordls/U0k+IuqInRtmqM0ZcWnM3PMbixPJzePaiF+K5hu8+XcX+m38x66eVQdidn6mDF8SmmicyGZwMchLbP67zoAb8COICCq4zsxBWbTywVecRywtezI7KSWxM52Olo5fUrN/gbhfbUf9X/ALVu7wtiZqx0NVQvEdfTG7C7QPF75CeRBva+hzOB0NxHM24x1rcj8Gc6fh0jZAIie3mAO7P6USsezWx1Jg8cxp+kyvs93SOzHqNdw0HIlUDYrZwbROlrsUe+SPpXMipmuLY2gBruWoAzAaWvYk3uum7O+6n0jf8AiLWCpd0mdkdiwAvdlaLE8GZRxPiVzjCMOxfZ+WWKmpPdtBI8vZkdZ7dANeJByhoPVIOUEEaoPW9TYjDaLDHyU9MyOXPE1rwXZtXi41J80FXeD5Gb9hH/ALZUHa7Bsbxqnc+anFPFFldFRNc10kr3ODS55JAAaxzzrbw1uuh0tFL/AMKbE5hE3uNrDHpfN0GUtve182nFBAbkvkeP6yf8wrQwv/myp+xt/hplObqcGno8MjiqYzHKHykscQTZzyR5JI4KD2nwivosYGI0VMaqOSIRyRMcA8WAb4+YwggHgQbaILNvK+Saz6l34hed2PyRSfVD+Jy1sYkq8RwaoDqR8NTIyRraZzgX6Os3U2GoF1I7BYfLT4bTRTsLJWRgOYbXBudNCQiFT3rfKGD/AGr+rTLpioe8TAKmprcMfBE57IajNI4FtmDpIDc3I5NdwvwV8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9" name="AutoShape 32" descr="data:image/jpeg;base64,/9j/4AAQSkZJRgABAQAAAQABAAD/2wCEAAkGBhAPEBUUDxIUFBAVFRIYGREQFxcaFRgeFRQVFxoWGBUYHSYkGBkjGRQUIC8hJScpLiwsGh8yNjAqNSYrLCkBCQoKDgwOGg8PGCweHBwsLiksNTAtLDQ1LS81KiwpNDEsNSoqKSoqKS8vKSkvKjI1Lyk1MC4sLCwpLSwpLC80L//AABEIAIQBfQMBIgACEQEDEQH/xAAcAAEAAgMBAQEAAAAAAAAAAAAABQYDBAcCCAH/xABNEAABAwIDBAUFDAgEBAcAAAABAAIDBBEFEiEGBzFBEyJRYXEyQoGRoRQjMzQ1UnJzdJKxswhDYqKywcPwF1NjghU2k+IkVaO00dPh/8QAGgEBAAMBAQEAAAAAAAAAAAAAAAECAwQFBv/EADERAQACAQEDCQcFAQAAAAAAAAABAhEDEiExBBMiQVFhkaHRMkJxgbHB8CMzUmLhwv/aAAwDAQACEQMRAD8A7ii/HXtpa/esLpJB5jXeDrH1EfzUJiMs68mQA2JF+y61XYjl8uOVvflzD/08yR4lTynKJGOPzCRm+6dfYo2oX5u3HG5uL8cezXuWu7Do+QLPq3Ob7GmxWJ1JO34Oa/7MzA4etmUj03U5nsIrWevx/wAyzuqw3ymuHflJHrbey9Q1TH+Q9rrfNINvG3BaDsRqI/hacuHz6Zwf+47K71XWNuIUVUcriwyfNkGSUeAdZwPgq7TXmZxnG7tjf+eKYRRj8LlZ8BO9v7E3vjP3usPvLA/F6iD4xTlzf82lOceJjNnD2ptY4wrGjtexMT5T5/bKaRaeH4xBUC8MjXdoHlDxadR6luK0TE74ZWras4tGJERFKoiIgIiICIiAiIgIiICIiAiIgIiICIiAiIgIiICIiAiIgIiICIiAiIgIiICIiAsNTRxyi0jGvHY9oI9qzIiYmYnMIl2zjG/ASSwH/Secv/TfdvsWF7cRh8kxVLexw6KT1i7T7FOIqbEdW5vHKLe9i3x9ePmgG7YRMOWqjlp3f6rbsPg9t7qQlp6WsZ1hHMzt0dbwI4FbksLXgte0OaeLXAEH0FV6s2JivnpXvp5e2MnL6W3/AAIVZi8d8fnya0toWnMTOnPjHrHm9v2dng1oqhzR/kz9ePwBOrVjbtY+AhtfA6LkJY+tEfVqPDUrUfjOI0PxqMTwj9bHoR42H4geKmMN2hpK1uVrgSRrFKBc/wC06O9F1nExnFZxPZP59HTel4rtatY1K/yrx8Y/6h4qcHo64CRhGflPA6zwfEcT4rSfV11B8MPdVMP1jBaVo/aHP+9Qvyu2OMbjLh8hhk/y7+9u7udvA3HgvzDtsix/Q4gzoZR5/mHvPZ4i48EmcT0ujPb1LVrNq/pzzlY92faj4dfh84T2GYtDUszwvDhzHMdxHIrcVcxLZrre6KBwin42Hwcg42I4a9vD8Vlo9roejJqSIJWGz4n8b9rRxcD3f/q0i+N19zjvyeLxtaGZjs649Y7/AKJ5FXGbRVFT8Spzk/z6nqs8Q0au9CzjBJHDNWVL3jmyM9FEPHLqR4lTt59mMqzyfY/ctEd3GfCOHzmElU4pDGbPkaHfMvd58GDU+pfjK4u8iJ5HznjIPU7rfuqHZj9BTno6Zud/zKVmYnxcND61sMqq+byYo6dnbMS9/wBxtgPSVG3n/F55PsxmYxH9px5cfqloy/zsoHYLn26fgvyarjZ5b2t+kQPxWizBS7WeeWTtAd0bPux208SVidiVBSmwdE13zYwC8+IaCSVbaxx3M404tOK5tPdH5Pkkm1jXeSHO8Gm3rIAWYFRbMafJ8DTTOHzpQI2/vnN+6s7PdTuPRR9wzSH19T8EiyttKY44j5+m/wAm8i1mUzvOlcfANA9gv7VlLmsGrrDtef5lWyymOycsiLSONU/ATRk9jXBx9TbrK2uaeAef9jx7SE2o7Uzp3jjEthF5Y+/IjxFl6UqCIiAiIgIiICIiAiIgIiICIiAiIgIiICIiAiIgIiICIiAiIgKt41sPBPd0XvMvG7B1Se9vLxFvSrIirakWjEw20dfU0bbWnOJUKLH67DXiOsaZYuAfe5/2v87wdr4Kxl1HicPJ7R6HsP4tPsPepWppWStLJGhzDxa4XCoG0OxclNmkpC50RBDmAnO0HiNPLZ7fHiue0W04/lV6elfR5TaN/NanbHCfSWozGKii6VlLKZaZpDRKWEtYT808AePceICmocEpWxsqpaoSPLmuMs3WY62jmdGdb2v3ggdllpU22QNM2nhpWmV3UyAXjN+eXiSddD43Wm3Zd1K6KStbmp3Os8Mcfey7hmty4Xt6+F8Ins3x88Q9O9Z3xb9O2erZzeMffw3rBJthNUOLMOgL7adLILNHo4D0n0LJDshJOc2ITulPHomG0Y9VvYAvGIba0tMOjpGCQjQCPSMHxHlej1rTZhWJYhrUyGCE/qwLXH0Ab/ePoWszEzielPk4YpaldqsRo17Z32n4dfhhLzbQYfQNyR5bjzIACfSRpfxK1mY3iFX8VpxDGf1s/wCIH/wCtykwChoG53ZQR+tmIJ9F9AfALQr94UYOSljdK86AkENPgPKd6grTMx7dsd0MdOkak/oac3n+VuHp4zLbj2SdLrW1Ms3+m05I/ujj7Ft9JQUAt71F3C2c+gdYqBbQYrW/DSe54j5rdD91pv8AecFJ4dsHSRavBlf2yHT7o09d1Nc+5X5z+ZRq7MRjW1c/1pw+1fqxu26jectLDNO79ltm+vUj0hZGS4rN5sNO39q73+oaeuysEULWCzGhrRyaAB6gva02LT7VvByTr6Vf29OPnv8ASPJBs2ckd8Yq53/sxkRN9TNfatmDZqkYb9C1x+dJd59b7qTRWilexlPKdWfex8N30w8sjDRZoAHYNAvSIrsBERAREQEREBERAREQEREBERAREQEREBERAREQEREBERAREQEREBERAVaxqunqZDS0Zy2+Gn5Mv5gI863Zr4akWVVraPaJtJ71TMDqmQ3ytHAu85wHlOPIc+J78tWYiu+cQ7OR1m2pitdq3VnhHfPwVrarZ2CibGYpj0wtdhPWdr5Yt5Fj6OzUa4aOqqsUe2F84a0NuQdM2W1zlHlu5+3RWDA9iiXdNXnpJSb9G43A+mfOPdwHeoHayop46oSUb7StN3ZPIDgdCD29oGntXHes16U7onqfQaGtGrPM1nbvWJ6WN0T6d630eD0WGszuLQ7nLLq49zezwaPWoXEdvZJXdHQRkuPB7hdx72s5eJ9S0cH2fnxN3TVM3vdyNCC7Ti1reDB/duavWGYPDTNywsDe08XHxcdStq7V46PRq87WnR0LTOtPO6nlHr+cFSoth56h3SV8rr/MBzP8M3BvgLq24bg0FMLQxtb2u4uPi46lbqLemlWnDi8/X5Zq62604jsjdAiItHIIiICIiAiIgIiICIiAiIgIiICIiAiIgIiICIiAiIgIiICIiAiIgIiICIiAiIgIiINTFap8ULnRsL5ALNY0XuSQBfuude5RWCYEyka6epcHVDrufK7g2/EA8vH+WinnvABJNgBck8Bbmue4piE2LT9DTaU7Te54G36x/d2D+xhqzFZieM9UPS5HS2rW1InZrxtPd2fnF6xjaWfEJOgomuEZ0JGjnjmXHzGf2exT2z2xcNMA6UCSa3Ejqt7mg/ifYpPBMDio48sY1PlPPlOPae7sHJSKU0t+1ffP0Tr8tiK8zyeNmnnPxVnAqE0VXLAPgJW9LH3ZSGub4jM30AKzIi1rXZjEOLW1Z1bbU8cb+/vERFZiIiICIiAiIgIiICIiAiIgIiICIiAiIgIiICIiAiIgIiICIiAiIgIiICIiAiIgIiICIiCqbZ1skrmUdP8ACS6v7m9hPIaEnuHepvA8FjpIgyPU8XPPFx7T/Icko8HbHPLMTmkkygEjyWtAGUekXv4dikFlWnSm08fs7NXXjm66On7Mb575/wA4QIq3tft/R4U0dO4ulcLtgisZCO03IDW35k9trrnNR+kJLm97omBv7cpJ9jAFq43akVB3f71Bi07oHUxie2Nz8weHMIa5rbatBB6w7VfkBERAREQEREBFwSXbfERjnQe6peg93iPo+rlye6Q3Lw4ZdF0jettLUYdQtlpXNbIZo2Xc0OFnNeSLH6IQXNFQN0O19ViUM7qt7XuZI1rS1rW2BZfzeOqv6AiIgIiICIuW77dpauiNL7knfDn90Zslutl6K17g8Mx9aDqSKq7sMTmqcLglqJHSSuMt3utc2meBw7gAondhjtTU1GItqJXSNiqcsYfbqDPMLCw4Wa31IOgIhXP9iMdqZ8XxOGWVz4YXARxutZnXeNNOwBB0BERAREQERaWNTOZTTOYbObFKQRxBDHEH1oN1FTt02LT1eGRy1MjpZS+UF77XIDyBwHYraalmfJmb0hBOS4zWFgTl421GvegyIoDb2ukgw2pkheWSMicWvbxB01F152ArpKjDKaSZ5fK+MFz3cSbnU2QWFERAREQEREBERAREQEREBaeMYmylp5Z5PIije89+VpNh3m1luKob23kYNVW5iIegzRg+xBwvCqKox3Ew2R/vs7y58nEMa0XNh2NaA1o+iF9AYTu9wyljDGUsTtNXzMbI93eXPB9QsO5cp3BRg18xPEU5t6ZY7/gF3lEyiMP2Soqacz08DIpXMLCYhlaQXNdqwdW92jW11obW7wqLCyG1LnmVzcwiiaXOIuRe5s0C7TxPJWZVnaPYzD6qdtVXgOEceQCV2WIDMXXdwubu5m3ciFXh3+0BdZ9PUtb860Z9ger/AIJjlPWwialkEkTri4vcEcWuB1a4dhXONuKPZ2WjmbBJQx1LI3ujNO6Jry5ouGdTys1rWN+Paof9H6ueKipiv1HRskt3tflv6Q/2DsRK+7V70qPDKjoKiOdz8jX3iawts7MBqXg36p5LUx/fJh9JMYQJZntOVxhDcjTzbmc4XI52uuc79vlVv2aH+OZWfYTc9SS0cU9b0j5ZmtkDWvLWsDus3ydS6xBJJ52t2h0TaXaqlw2Hpap+VpNmtAu957GtHH8BzIVNo9/GHPkDXxVETCbdK9rC0d7gxxIHgCufb5sVfUYq+K92wNjja3ldzWvcfEl4H+0Lq1Jumw1tGIHwMdJkAdUW99zW1eH8RrqBw5WQcaMrX7QBzCHNdiTSHNNwQaoEEEcQQu+7X7TU+HU4mqmOfHnazLG1rjdwdY2cQLaFfOWA0ToMWgid5UdbCw+LKhrT+C7Jv2+Sx9oh/hkQWLYva+lxOOR9LG9jWPDXCRrWkktB0yuPIqNrN7NFDWmjeyfpRKyLNlZku8tAN898vWGtlXv0fvilT9e38pq5xvGjzYzVNGhMzRfxawfzQdZxffjh0EhZG2afKbGSINDNPmlzhmHeBbsJVm2T21pMUjL6VxzMtnikFntve1xcgg2OoJGhVZxjc/hjaGRscRbMyJ5bUZnZy5rSbuF7EEjUWtrpZc73H1bm4q1oPVkhlDh4Brx7WhB23ajbCkwyNr6t5GckNaxpc5xABIAGg4jiQFS/8fqHNb3PU5fnWi/DOrjtRsjSYh0RrATHC5z8ubK03FuuRrl05EKt4rQbMOidC52HxkggPidE2Rp5OD2m9x3nxRC07M7W0mJRmSkkzZbBzHCz2E8A5p4X1seBsbFc0/SG40XhU/0VWty9Y6LF2Ma67ZGTMdbgQ1peD62D1lWX9IbjReFT/RRK47nvkan8Z/z5FCbnvjOK/av6k6m9z3yNT+M/58ioOxezVVW1WImmr5aMMqn5hE0nPmkmsTZ7eFj28UHcCVzHd38u4v8ATb+Y9bf+G+J/+e1P3D/9yit01I+HFsTjklM0jMjXTP0c8iR93EXOp8Sg6JtJtPTYdD0tU/K29gALucbXytbzPsHOyqMO+yjzN6anq4YnnqzyxjIe/quJI8LqOxiNuIbTxwTWdBSQ5+jd5JcWtfcg8etJFf6C6LjGGw1cD4ZgHRyNLSDbS/Bw7CDYg8iEQ26eoZIxr43BzHAOa5puCCLggjiCFVNo959FQzGC0s9SOMNMzM5ugOpJAvYjQXKh9x+IvdRS08huaad7B9F3Wt9/pFefctNTukmyxxvkIMkzrAus0NGZ55ANGiCr4HvZoqmdsErJqWZxAa2qYGhxOgAcCbE8r2vw4qzbQfFJ/qZvy3Lnu+bEKGpw68c8D6iKSMs6ORjpBd2V1spvaxufAHkrpJUulwovfq59GXE97oLn2lBU91mLNpMAEz2Pe2N8xLIm5nn323VbcXOqq1Ft7CzHpqw09UWPpwwRCIdMDaEXLM2jeodb8wrtuS+R4/rJ/wAwrQwv/myp+xt/hpkSk9qMfZX4DVTRxyxtMUoyTtyv6rgLltzooTZHePTUmH0sDIqiqqGwgvjpI8+S5dbOb2B7tfQrdvK+Saz6l38lqbpcOjhwmnLGgOkaZHuHFznOdqTzsAB4BENnZTeLR4k90UfSRVDQSYKhuV9hxIsSDa+o4jsVoXL95FO2DGMKqIhllkm6N7hpmaHxN17erK9vge5dQQEREBERAREQEREBERAUNtjgxraCogb5UkTg36Q6zP3mtUyiD5n3Y7SNw7EmOn6kTw6GQu8zMQQT2We1t+wXX0sx4IBBBBFwRwN+a5bvF3PGrkdU0Ba2ZxvJA/Rrzze13muPMHQnW41vSKTD9pqEdFCytYwcGR++MH0bZgPQiX0WvnXGq6fHsZFO+UtgM7442+axkea7g3gXkMJueZA4BXPdbheMe7n1GJCfozA9gdUvFwS+NwDYybtHVPIKA2y3Z4jS1zqrDWOkYZTKwwkdJE5zi4tLDxGYm1r6aHvC17QbrMJo8PqJBE4yRwSubLJLITmDDlNgQ2+a2lrdyqe4H49P9n/qsUhJhG0eMQmOt94pg0uLS1rHSuaCWNyA3N3BvHK0cdSAs+5vZCvoayV9XTvijdAWhziwjN0kZt1XHlm9SCu79vlQfZof45l23ZT4hS/Zqf8AKYuW73tisQrcQElLTPlj6CJudpYBcPlJHWcDwcPWurbO0zoqOnZIMr2QQtc08QWxtBGnYQUHz1vPjMON1Bdw6SKT0GOM/wAivpSOQOAINwRcEcCDzXN97W7eTEMtRRgGpY3I6MkDpGgkixOmYEnjxB46C9Qwyk2pkhFE1sscGXJnmDG5W8LdMRmygadW5toEFapqts2OtkZq1+ItcD2h1UCD6rLrO/b5LH2iH+GRUKj3X4jSYnEWU75KeKopz04MYDmtexznZc1wNHady6XvdwOorcPEdLEZZOmjdlaWg2Afc9YgcwggP0fvilT9e38pq53t/wDLlR9oj/CNdW3M7OVVDTztq4XROdK1zQ4tNx0YF+qTzVJ2y2AxKfFppoqV7oXTscHgx2IAZc6uvyPJB23Gfi031Uv8Dl8/blfleL6qb8tfQmKRF8ErWi7nRyADtJaQAuMbq9hcRo8SjlqaZ8cQjlBe4sIBLLAdVxPFBp73doqirxI0TXlsEboowy9mue8NJe/tsXgC/C1+ZV/w3cxhUEYE0bpngdaSSR7Qe0hrHANH93KrW9XdjVT1TquhZ0mcN6SJpAe1zWhuZtyMwIDdBqCOd9MVDFtRiMfuae8EDhlknlY1jy3gRp1nEj5oF+ZFygq+6K3/ABuDL5P/AIi3h0MlvYrZ+kNxovCp/orR3fbA4hQ4vFJLTPFOx07elJZaxjka11g6+t28uasW+rZasrjS+5IHS5OnzZS0WzdFbyiOOU+pBO7nvkan8Z/z5FCbnvjOK/av6k6su7LCpqXC4YqhhjlaZbsdYkZpXuHAkcCCordls/U0k+IuqInRtmqM0ZcWnM3PMbixPJzePaiF+K5hu8+XcX+m38x66eVQdidn6mDF8SmmicyGZwMchLbP67zoAb8COICCq4zsxBWbTywVecRywtezI7KSWxM52Olo5fUrN/gbhfbUf9X/ALVu7wtiZqx0NVQvEdfTG7C7QPF75CeRBva+hzOB0NxHM24x1rcj8Gc6fh0jZAIie3mAO7P6USsezWx1Jg8cxp+kyvs93SOzHqNdw0HIlUDYrZwbROlrsUe+SPpXMipmuLY2gBruWoAzAaWvYk3uum7O+6n0jf8AiLWCpd0mdkdiwAvdlaLE8GZRxPiVzjCMOxfZ+WWKmpPdtBI8vZkdZ7dANeJByhoPVIOUEEaoPW9TYjDaLDHyU9MyOXPE1rwXZtXi41J80FXeD5Gb9hH/ALZUHa7Bsbxqnc+anFPFFldFRNc10kr3ODS55JAAaxzzrbw1uuh0tFL/AMKbE5hE3uNrDHpfN0GUtve182nFBAbkvkeP6yf8wrQwv/myp+xt/hplObqcGno8MjiqYzHKHykscQTZzyR5JI4KD2nwivosYGI0VMaqOSIRyRMcA8WAb4+YwggHgQbaILNvK+Saz6l34hed2PyRSfVD+Jy1sYkq8RwaoDqR8NTIyRraZzgX6Os3U2GoF1I7BYfLT4bTRTsLJWRgOYbXBudNCQiFT3rfKGD/AGr+rTLpioe8TAKmprcMfBE57IajNI4FtmDpIDc3I5NdwvwV8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20" name="AutoShape 34" descr="data:image/jpeg;base64,/9j/4AAQSkZJRgABAQAAAQABAAD/2wCEAAkGBhAPEBUUDxIUFBAVFRIYGREQFxcaFRgeFRQVFxoWGBUYHSYkGBkjGRQUIC8hJScpLiwsGh8yNjAqNSYrLCkBCQoKDgwOGg8PGCweHBwsLiksNTAtLDQ1LS81KiwpNDEsNSoqKSoqKS8vKSkvKjI1Lyk1MC4sLCwpLSwpLC80L//AABEIAIQBfQMBIgACEQEDEQH/xAAcAAEAAgMBAQEAAAAAAAAAAAAABQYDBAcCCAH/xABNEAABAwIDBAUFDAgEBAcAAAABAAIDBBEFEiEGBzFBEyJRYXEyQoGRoRQjMzQ1UnJzdJKxswhDYqKywcPwF1NjghU2k+IkVaO00dPh/8QAGgEBAAMBAQEAAAAAAAAAAAAAAAECAwQFBv/EADERAQACAQEDCQcFAQAAAAAAAAABAhEDEiExBBMiQVFhkaHRMkJxgbHB8CMzUmLhwv/aAAwDAQACEQMRAD8A7ii/HXtpa/esLpJB5jXeDrH1EfzUJiMs68mQA2JF+y61XYjl8uOVvflzD/08yR4lTynKJGOPzCRm+6dfYo2oX5u3HG5uL8cezXuWu7Do+QLPq3Ob7GmxWJ1JO34Oa/7MzA4etmUj03U5nsIrWevx/wAyzuqw3ymuHflJHrbey9Q1TH+Q9rrfNINvG3BaDsRqI/hacuHz6Zwf+47K71XWNuIUVUcriwyfNkGSUeAdZwPgq7TXmZxnG7tjf+eKYRRj8LlZ8BO9v7E3vjP3usPvLA/F6iD4xTlzf82lOceJjNnD2ptY4wrGjtexMT5T5/bKaRaeH4xBUC8MjXdoHlDxadR6luK0TE74ZWras4tGJERFKoiIgIiICIiAiIgIiICIiAiIgIiICIiAiIgIiICIiAiIgIiICIiAiIgIiICIiAsNTRxyi0jGvHY9oI9qzIiYmYnMIl2zjG/ASSwH/Secv/TfdvsWF7cRh8kxVLexw6KT1i7T7FOIqbEdW5vHKLe9i3x9ePmgG7YRMOWqjlp3f6rbsPg9t7qQlp6WsZ1hHMzt0dbwI4FbksLXgte0OaeLXAEH0FV6s2JivnpXvp5e2MnL6W3/AAIVZi8d8fnya0toWnMTOnPjHrHm9v2dng1oqhzR/kz9ePwBOrVjbtY+AhtfA6LkJY+tEfVqPDUrUfjOI0PxqMTwj9bHoR42H4geKmMN2hpK1uVrgSRrFKBc/wC06O9F1nExnFZxPZP59HTel4rtatY1K/yrx8Y/6h4qcHo64CRhGflPA6zwfEcT4rSfV11B8MPdVMP1jBaVo/aHP+9Qvyu2OMbjLh8hhk/y7+9u7udvA3HgvzDtsix/Q4gzoZR5/mHvPZ4i48EmcT0ujPb1LVrNq/pzzlY92faj4dfh84T2GYtDUszwvDhzHMdxHIrcVcxLZrre6KBwin42Hwcg42I4a9vD8Vlo9roejJqSIJWGz4n8b9rRxcD3f/q0i+N19zjvyeLxtaGZjs649Y7/AKJ5FXGbRVFT8Spzk/z6nqs8Q0au9CzjBJHDNWVL3jmyM9FEPHLqR4lTt59mMqzyfY/ctEd3GfCOHzmElU4pDGbPkaHfMvd58GDU+pfjK4u8iJ5HznjIPU7rfuqHZj9BTno6Zud/zKVmYnxcND61sMqq+byYo6dnbMS9/wBxtgPSVG3n/F55PsxmYxH9px5cfqloy/zsoHYLn26fgvyarjZ5b2t+kQPxWizBS7WeeWTtAd0bPux208SVidiVBSmwdE13zYwC8+IaCSVbaxx3M404tOK5tPdH5Pkkm1jXeSHO8Gm3rIAWYFRbMafJ8DTTOHzpQI2/vnN+6s7PdTuPRR9wzSH19T8EiyttKY44j5+m/wAm8i1mUzvOlcfANA9gv7VlLmsGrrDtef5lWyymOycsiLSONU/ATRk9jXBx9TbrK2uaeAef9jx7SE2o7Uzp3jjEthF5Y+/IjxFl6UqCIiAiIgIiICIiAiIgIiICIiAiIgIiICIiAiIgIiICIiAiIgKt41sPBPd0XvMvG7B1Se9vLxFvSrIirakWjEw20dfU0bbWnOJUKLH67DXiOsaZYuAfe5/2v87wdr4Kxl1HicPJ7R6HsP4tPsPepWppWStLJGhzDxa4XCoG0OxclNmkpC50RBDmAnO0HiNPLZ7fHiue0W04/lV6elfR5TaN/NanbHCfSWozGKii6VlLKZaZpDRKWEtYT808AePceICmocEpWxsqpaoSPLmuMs3WY62jmdGdb2v3ggdllpU22QNM2nhpWmV3UyAXjN+eXiSddD43Wm3Zd1K6KStbmp3Os8Mcfey7hmty4Xt6+F8Ins3x88Q9O9Z3xb9O2erZzeMffw3rBJthNUOLMOgL7adLILNHo4D0n0LJDshJOc2ITulPHomG0Y9VvYAvGIba0tMOjpGCQjQCPSMHxHlej1rTZhWJYhrUyGCE/qwLXH0Ab/ePoWszEzielPk4YpaldqsRo17Z32n4dfhhLzbQYfQNyR5bjzIACfSRpfxK1mY3iFX8VpxDGf1s/wCIH/wCtykwChoG53ZQR+tmIJ9F9AfALQr94UYOSljdK86AkENPgPKd6grTMx7dsd0MdOkak/oac3n+VuHp4zLbj2SdLrW1Ms3+m05I/ujj7Ft9JQUAt71F3C2c+gdYqBbQYrW/DSe54j5rdD91pv8AecFJ4dsHSRavBlf2yHT7o09d1Nc+5X5z+ZRq7MRjW1c/1pw+1fqxu26jectLDNO79ltm+vUj0hZGS4rN5sNO39q73+oaeuysEULWCzGhrRyaAB6gva02LT7VvByTr6Vf29OPnv8ASPJBs2ckd8Yq53/sxkRN9TNfatmDZqkYb9C1x+dJd59b7qTRWilexlPKdWfex8N30w8sjDRZoAHYNAvSIrsBERAREQEREBERAREQEREBERAREQEREBERAREQEREBERAREQEREBERAVaxqunqZDS0Zy2+Gn5Mv5gI863Zr4akWVVraPaJtJ71TMDqmQ3ytHAu85wHlOPIc+J78tWYiu+cQ7OR1m2pitdq3VnhHfPwVrarZ2CibGYpj0wtdhPWdr5Yt5Fj6OzUa4aOqqsUe2F84a0NuQdM2W1zlHlu5+3RWDA9iiXdNXnpJSb9G43A+mfOPdwHeoHayop46oSUb7StN3ZPIDgdCD29oGntXHes16U7onqfQaGtGrPM1nbvWJ6WN0T6d630eD0WGszuLQ7nLLq49zezwaPWoXEdvZJXdHQRkuPB7hdx72s5eJ9S0cH2fnxN3TVM3vdyNCC7Ti1reDB/duavWGYPDTNywsDe08XHxcdStq7V46PRq87WnR0LTOtPO6nlHr+cFSoth56h3SV8rr/MBzP8M3BvgLq24bg0FMLQxtb2u4uPi46lbqLemlWnDi8/X5Zq62604jsjdAiItHIIiICIiAiIgIiICIiAiIgIiICIiAiIgIiICIiAiIgIiICIiAiIgIiICIiAiIgIiINTFap8ULnRsL5ALNY0XuSQBfuude5RWCYEyka6epcHVDrufK7g2/EA8vH+WinnvABJNgBck8Bbmue4piE2LT9DTaU7Te54G36x/d2D+xhqzFZieM9UPS5HS2rW1InZrxtPd2fnF6xjaWfEJOgomuEZ0JGjnjmXHzGf2exT2z2xcNMA6UCSa3Ejqt7mg/ifYpPBMDio48sY1PlPPlOPae7sHJSKU0t+1ffP0Tr8tiK8zyeNmnnPxVnAqE0VXLAPgJW9LH3ZSGub4jM30AKzIi1rXZjEOLW1Z1bbU8cb+/vERFZiIiICIiAiIgIiICIiAiIgIiICIiAiIgIiICIiAiIgIiICIiAiIgIiICIiAiIgIiICIiCqbZ1skrmUdP8ACS6v7m9hPIaEnuHepvA8FjpIgyPU8XPPFx7T/Icko8HbHPLMTmkkygEjyWtAGUekXv4dikFlWnSm08fs7NXXjm66On7Mb575/wA4QIq3tft/R4U0dO4ulcLtgisZCO03IDW35k9trrnNR+kJLm97omBv7cpJ9jAFq43akVB3f71Bi07oHUxie2Nz8weHMIa5rbatBB6w7VfkBERAREQEREBFwSXbfERjnQe6peg93iPo+rlye6Q3Lw4ZdF0jettLUYdQtlpXNbIZo2Xc0OFnNeSLH6IQXNFQN0O19ViUM7qt7XuZI1rS1rW2BZfzeOqv6AiIgIiICIuW77dpauiNL7knfDn90Zslutl6K17g8Mx9aDqSKq7sMTmqcLglqJHSSuMt3utc2meBw7gAondhjtTU1GItqJXSNiqcsYfbqDPMLCw4Wa31IOgIhXP9iMdqZ8XxOGWVz4YXARxutZnXeNNOwBB0BERAREQERaWNTOZTTOYbObFKQRxBDHEH1oN1FTt02LT1eGRy1MjpZS+UF77XIDyBwHYraalmfJmb0hBOS4zWFgTl421GvegyIoDb2ukgw2pkheWSMicWvbxB01F152ArpKjDKaSZ5fK+MFz3cSbnU2QWFERAREQEREBERAREQEREBaeMYmylp5Z5PIije89+VpNh3m1luKob23kYNVW5iIegzRg+xBwvCqKox3Ew2R/vs7y58nEMa0XNh2NaA1o+iF9AYTu9wyljDGUsTtNXzMbI93eXPB9QsO5cp3BRg18xPEU5t6ZY7/gF3lEyiMP2Soqacz08DIpXMLCYhlaQXNdqwdW92jW11obW7wqLCyG1LnmVzcwiiaXOIuRe5s0C7TxPJWZVnaPYzD6qdtVXgOEceQCV2WIDMXXdwubu5m3ciFXh3+0BdZ9PUtb860Z9ger/AIJjlPWwialkEkTri4vcEcWuB1a4dhXONuKPZ2WjmbBJQx1LI3ujNO6Jry5ouGdTys1rWN+Paof9H6ueKipiv1HRskt3tflv6Q/2DsRK+7V70qPDKjoKiOdz8jX3iawts7MBqXg36p5LUx/fJh9JMYQJZntOVxhDcjTzbmc4XI52uuc79vlVv2aH+OZWfYTc9SS0cU9b0j5ZmtkDWvLWsDus3ydS6xBJJ52t2h0TaXaqlw2Hpap+VpNmtAu957GtHH8BzIVNo9/GHPkDXxVETCbdK9rC0d7gxxIHgCufb5sVfUYq+K92wNjja3ldzWvcfEl4H+0Lq1Jumw1tGIHwMdJkAdUW99zW1eH8RrqBw5WQcaMrX7QBzCHNdiTSHNNwQaoEEEcQQu+7X7TU+HU4mqmOfHnazLG1rjdwdY2cQLaFfOWA0ToMWgid5UdbCw+LKhrT+C7Jv2+Sx9oh/hkQWLYva+lxOOR9LG9jWPDXCRrWkktB0yuPIqNrN7NFDWmjeyfpRKyLNlZku8tAN898vWGtlXv0fvilT9e38pq5xvGjzYzVNGhMzRfxawfzQdZxffjh0EhZG2afKbGSINDNPmlzhmHeBbsJVm2T21pMUjL6VxzMtnikFntve1xcgg2OoJGhVZxjc/hjaGRscRbMyJ5bUZnZy5rSbuF7EEjUWtrpZc73H1bm4q1oPVkhlDh4Brx7WhB23ajbCkwyNr6t5GckNaxpc5xABIAGg4jiQFS/8fqHNb3PU5fnWi/DOrjtRsjSYh0RrATHC5z8ubK03FuuRrl05EKt4rQbMOidC52HxkggPidE2Rp5OD2m9x3nxRC07M7W0mJRmSkkzZbBzHCz2E8A5p4X1seBsbFc0/SG40XhU/0VWty9Y6LF2Ma67ZGTMdbgQ1peD62D1lWX9IbjReFT/RRK47nvkan8Z/z5FCbnvjOK/av6k6m9z3yNT+M/58ioOxezVVW1WImmr5aMMqn5hE0nPmkmsTZ7eFj28UHcCVzHd38u4v8ATb+Y9bf+G+J/+e1P3D/9yit01I+HFsTjklM0jMjXTP0c8iR93EXOp8Sg6JtJtPTYdD0tU/K29gALucbXytbzPsHOyqMO+yjzN6anq4YnnqzyxjIe/quJI8LqOxiNuIbTxwTWdBSQ5+jd5JcWtfcg8etJFf6C6LjGGw1cD4ZgHRyNLSDbS/Bw7CDYg8iEQ26eoZIxr43BzHAOa5puCCLggjiCFVNo959FQzGC0s9SOMNMzM5ugOpJAvYjQXKh9x+IvdRS08huaad7B9F3Wt9/pFefctNTukmyxxvkIMkzrAus0NGZ55ANGiCr4HvZoqmdsErJqWZxAa2qYGhxOgAcCbE8r2vw4qzbQfFJ/qZvy3Lnu+bEKGpw68c8D6iKSMs6ORjpBd2V1spvaxufAHkrpJUulwovfq59GXE97oLn2lBU91mLNpMAEz2Pe2N8xLIm5nn323VbcXOqq1Ft7CzHpqw09UWPpwwRCIdMDaEXLM2jeodb8wrtuS+R4/rJ/wAwrQwv/myp+xt/hpkSk9qMfZX4DVTRxyxtMUoyTtyv6rgLltzooTZHePTUmH0sDIqiqqGwgvjpI8+S5dbOb2B7tfQrdvK+Saz6l38lqbpcOjhwmnLGgOkaZHuHFznOdqTzsAB4BENnZTeLR4k90UfSRVDQSYKhuV9hxIsSDa+o4jsVoXL95FO2DGMKqIhllkm6N7hpmaHxN17erK9vge5dQQEREBERAREQEREBERAUNtjgxraCogb5UkTg36Q6zP3mtUyiD5n3Y7SNw7EmOn6kTw6GQu8zMQQT2We1t+wXX0sx4IBBBBFwRwN+a5bvF3PGrkdU0Ba2ZxvJA/Rrzze13muPMHQnW41vSKTD9pqEdFCytYwcGR++MH0bZgPQiX0WvnXGq6fHsZFO+UtgM7442+axkea7g3gXkMJueZA4BXPdbheMe7n1GJCfozA9gdUvFwS+NwDYybtHVPIKA2y3Z4jS1zqrDWOkYZTKwwkdJE5zi4tLDxGYm1r6aHvC17QbrMJo8PqJBE4yRwSubLJLITmDDlNgQ2+a2lrdyqe4H49P9n/qsUhJhG0eMQmOt94pg0uLS1rHSuaCWNyA3N3BvHK0cdSAs+5vZCvoayV9XTvijdAWhziwjN0kZt1XHlm9SCu79vlQfZof45l23ZT4hS/Zqf8AKYuW73tisQrcQElLTPlj6CJudpYBcPlJHWcDwcPWurbO0zoqOnZIMr2QQtc08QWxtBGnYQUHz1vPjMON1Bdw6SKT0GOM/wAivpSOQOAINwRcEcCDzXN97W7eTEMtRRgGpY3I6MkDpGgkixOmYEnjxB46C9Qwyk2pkhFE1sscGXJnmDG5W8LdMRmygadW5toEFapqts2OtkZq1+ItcD2h1UCD6rLrO/b5LH2iH+GRUKj3X4jSYnEWU75KeKopz04MYDmtexznZc1wNHady6XvdwOorcPEdLEZZOmjdlaWg2Afc9YgcwggP0fvilT9e38pq53t/wDLlR9oj/CNdW3M7OVVDTztq4XROdK1zQ4tNx0YF+qTzVJ2y2AxKfFppoqV7oXTscHgx2IAZc6uvyPJB23Gfi031Uv8Dl8/blfleL6qb8tfQmKRF8ErWi7nRyADtJaQAuMbq9hcRo8SjlqaZ8cQjlBe4sIBLLAdVxPFBp73doqirxI0TXlsEboowy9mue8NJe/tsXgC/C1+ZV/w3cxhUEYE0bpngdaSSR7Qe0hrHANH93KrW9XdjVT1TquhZ0mcN6SJpAe1zWhuZtyMwIDdBqCOd9MVDFtRiMfuae8EDhlknlY1jy3gRp1nEj5oF+ZFygq+6K3/ABuDL5P/AIi3h0MlvYrZ+kNxovCp/orR3fbA4hQ4vFJLTPFOx07elJZaxjka11g6+t28uasW+rZasrjS+5IHS5OnzZS0WzdFbyiOOU+pBO7nvkan8Z/z5FCbnvjOK/av6k6su7LCpqXC4YqhhjlaZbsdYkZpXuHAkcCCordls/U0k+IuqInRtmqM0ZcWnM3PMbixPJzePaiF+K5hu8+XcX+m38x66eVQdidn6mDF8SmmicyGZwMchLbP67zoAb8COICCq4zsxBWbTywVecRywtezI7KSWxM52Olo5fUrN/gbhfbUf9X/ALVu7wtiZqx0NVQvEdfTG7C7QPF75CeRBva+hzOB0NxHM24x1rcj8Gc6fh0jZAIie3mAO7P6USsezWx1Jg8cxp+kyvs93SOzHqNdw0HIlUDYrZwbROlrsUe+SPpXMipmuLY2gBruWoAzAaWvYk3uum7O+6n0jf8AiLWCpd0mdkdiwAvdlaLE8GZRxPiVzjCMOxfZ+WWKmpPdtBI8vZkdZ7dANeJByhoPVIOUEEaoPW9TYjDaLDHyU9MyOXPE1rwXZtXi41J80FXeD5Gb9hH/ALZUHa7Bsbxqnc+anFPFFldFRNc10kr3ODS55JAAaxzzrbw1uuh0tFL/AMKbE5hE3uNrDHpfN0GUtve182nFBAbkvkeP6yf8wrQwv/myp+xt/hplObqcGno8MjiqYzHKHykscQTZzyR5JI4KD2nwivosYGI0VMaqOSIRyRMcA8WAb4+YwggHgQbaILNvK+Saz6l34hed2PyRSfVD+Jy1sYkq8RwaoDqR8NTIyRraZzgX6Os3U2GoF1I7BYfLT4bTRTsLJWRgOYbXBudNCQiFT3rfKGD/AGr+rTLpioe8TAKmprcMfBE57IajNI4FtmDpIDc3I5NdwvwV8QEREBERAREQEREBERAREQEREBERAREQEREBERAREQEREBERAREQEREBERAREQEREBERAREQEREBERAREQf/2Q=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2324" name="Picture 36" descr="http://andybartling.com/wp-content/uploads/2012/09/Cardinal_Health_Logo5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58" y="466167"/>
            <a:ext cx="3181627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POTENTIAL RFID SYSTEM</a:t>
            </a:r>
            <a:endParaRPr lang="en-CA" dirty="0"/>
          </a:p>
        </p:txBody>
      </p:sp>
      <p:sp>
        <p:nvSpPr>
          <p:cNvPr id="4" name="Rectangle 3"/>
          <p:cNvSpPr/>
          <p:nvPr/>
        </p:nvSpPr>
        <p:spPr>
          <a:xfrm>
            <a:off x="3779912" y="628700"/>
            <a:ext cx="158417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Goods are automatically ordered based on quantity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532" y="624384"/>
            <a:ext cx="158417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Goods are labeled with tracker and noted when sold</a:t>
            </a:r>
          </a:p>
        </p:txBody>
      </p:sp>
      <p:sp>
        <p:nvSpPr>
          <p:cNvPr id="6" name="Rectangle 5"/>
          <p:cNvSpPr/>
          <p:nvPr/>
        </p:nvSpPr>
        <p:spPr>
          <a:xfrm>
            <a:off x="7092280" y="624384"/>
            <a:ext cx="1584176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Results are compiled and efficiencies are sought out 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411760" y="1311201"/>
            <a:ext cx="1080120" cy="651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Right Arrow 7"/>
          <p:cNvSpPr/>
          <p:nvPr/>
        </p:nvSpPr>
        <p:spPr>
          <a:xfrm>
            <a:off x="5724128" y="1306885"/>
            <a:ext cx="1080120" cy="6512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TextBox 8"/>
          <p:cNvSpPr txBox="1"/>
          <p:nvPr/>
        </p:nvSpPr>
        <p:spPr>
          <a:xfrm>
            <a:off x="440532" y="3219822"/>
            <a:ext cx="82359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u="sng" dirty="0" smtClean="0"/>
              <a:t>Costs include:</a:t>
            </a:r>
          </a:p>
          <a:p>
            <a:r>
              <a:rPr lang="en-CA" dirty="0" smtClean="0"/>
              <a:t>RFID Tags $0.07-0.15</a:t>
            </a:r>
          </a:p>
          <a:p>
            <a:r>
              <a:rPr lang="en-CA" dirty="0" smtClean="0"/>
              <a:t>RFID Scanner $200 (cost covered by pharmacy)</a:t>
            </a:r>
          </a:p>
          <a:p>
            <a:r>
              <a:rPr lang="en-CA" dirty="0" smtClean="0"/>
              <a:t>RFID Management Software $100,000</a:t>
            </a:r>
          </a:p>
          <a:p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80315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LONG-TERM POTENTIAL ISSUES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63473"/>
            <a:ext cx="302433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 smtClean="0"/>
              <a:t>Parallel trade from Spain and other low cost (high reimbursement) centers</a:t>
            </a:r>
          </a:p>
          <a:p>
            <a:endParaRPr lang="en-CA" sz="2000" dirty="0"/>
          </a:p>
        </p:txBody>
      </p:sp>
      <p:sp>
        <p:nvSpPr>
          <p:cNvPr id="4" name="Down Arrow 3"/>
          <p:cNvSpPr/>
          <p:nvPr/>
        </p:nvSpPr>
        <p:spPr>
          <a:xfrm rot="16200000">
            <a:off x="3815916" y="843558"/>
            <a:ext cx="151216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5666184" y="686475"/>
            <a:ext cx="3240360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 smtClean="0"/>
              <a:t>If DTP implemented in both potential trade areas then the additional parallel trade incentives are the same as before DTP</a:t>
            </a:r>
          </a:p>
          <a:p>
            <a:endParaRPr lang="en-CA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3075806"/>
            <a:ext cx="3024336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 smtClean="0"/>
              <a:t>European Commission allows for more vertical integration in 3-5 years and more ownership opportunities available</a:t>
            </a:r>
            <a:endParaRPr lang="en-CA" sz="2000" dirty="0"/>
          </a:p>
        </p:txBody>
      </p:sp>
      <p:sp>
        <p:nvSpPr>
          <p:cNvPr id="7" name="Down Arrow 6"/>
          <p:cNvSpPr/>
          <p:nvPr/>
        </p:nvSpPr>
        <p:spPr>
          <a:xfrm rot="16200000">
            <a:off x="3815916" y="3230858"/>
            <a:ext cx="1512168" cy="14401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774196" y="3075806"/>
            <a:ext cx="3024336" cy="163121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CA" sz="2000" dirty="0" smtClean="0"/>
              <a:t>Look at potential opportunities and if they fit into any of the plans that O&amp;M or </a:t>
            </a:r>
            <a:r>
              <a:rPr lang="en-CA" sz="2000" dirty="0" err="1" smtClean="0"/>
              <a:t>Movianto</a:t>
            </a:r>
            <a:r>
              <a:rPr lang="en-CA" sz="2000" dirty="0" smtClean="0"/>
              <a:t> is looking into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3518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0538"/>
            <a:ext cx="8784976" cy="620688"/>
          </a:xfrm>
        </p:spPr>
        <p:txBody>
          <a:bodyPr/>
          <a:lstStyle/>
          <a:p>
            <a:r>
              <a:rPr lang="en-US" sz="2400" dirty="0" smtClean="0"/>
              <a:t>INTEGRATE CULTURE. KEEP BUSINESS PRACTICES</a:t>
            </a:r>
            <a:endParaRPr lang="en-US" sz="24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539552" y="627535"/>
            <a:ext cx="4752528" cy="3528392"/>
            <a:chOff x="539552" y="627534"/>
            <a:chExt cx="4824536" cy="3600401"/>
          </a:xfrm>
        </p:grpSpPr>
        <p:cxnSp>
          <p:nvCxnSpPr>
            <p:cNvPr id="6" name="Straight Connector 5"/>
            <p:cNvCxnSpPr/>
            <p:nvPr/>
          </p:nvCxnSpPr>
          <p:spPr>
            <a:xfrm flipH="1">
              <a:off x="3051448" y="627535"/>
              <a:ext cx="8384" cy="331236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27584" y="2211711"/>
              <a:ext cx="4536504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 rot="16200000">
              <a:off x="-1107885" y="2289235"/>
              <a:ext cx="3600401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FORM OF INTEGRATION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9552" y="3939904"/>
              <a:ext cx="4824536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FFFFFF"/>
                  </a:solidFill>
                </a:rPr>
                <a:t>CULTURE INTEGRATION</a:t>
              </a:r>
              <a:endParaRPr lang="en-US" sz="1200" b="1" dirty="0">
                <a:solidFill>
                  <a:srgbClr val="FFFFFF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71600" y="769418"/>
              <a:ext cx="1872208" cy="12541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Standalone Unit</a:t>
              </a:r>
            </a:p>
            <a:p>
              <a:pPr algn="ctr"/>
              <a:r>
                <a:rPr lang="en-US" sz="1600" dirty="0" smtClean="0"/>
                <a:t>Buyer’s Culture</a:t>
              </a:r>
              <a:endParaRPr lang="en-US" sz="1600" dirty="0"/>
            </a:p>
            <a:p>
              <a:pPr algn="ctr"/>
              <a:r>
                <a:rPr lang="en-US" sz="1050" dirty="0" smtClean="0"/>
                <a:t>Works best when:</a:t>
              </a:r>
            </a:p>
            <a:p>
              <a:pPr algn="ctr"/>
              <a:r>
                <a:rPr lang="en-US" sz="1050" dirty="0" smtClean="0"/>
                <a:t>Acquired company is large and has a strong operations </a:t>
              </a:r>
            </a:p>
            <a:p>
              <a:pPr algn="ctr"/>
              <a:endParaRPr lang="en-US" sz="11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03848" y="761723"/>
              <a:ext cx="187220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Standalone Unit</a:t>
              </a:r>
            </a:p>
            <a:p>
              <a:pPr algn="ctr"/>
              <a:r>
                <a:rPr lang="en-US" sz="1600" dirty="0" smtClean="0"/>
                <a:t>Seller’s Culture</a:t>
              </a:r>
            </a:p>
            <a:p>
              <a:pPr algn="ctr"/>
              <a:r>
                <a:rPr lang="en-US" sz="1050" dirty="0" smtClean="0"/>
                <a:t>Works best when: </a:t>
              </a:r>
            </a:p>
            <a:p>
              <a:pPr algn="ctr"/>
              <a:r>
                <a:rPr lang="en-US" sz="1050" dirty="0" smtClean="0"/>
                <a:t>Entering a new market, no strong presence in this market</a:t>
              </a:r>
              <a:endParaRPr lang="en-US" sz="105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043608" y="2283718"/>
              <a:ext cx="1872208" cy="150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Assimilating Existing Units</a:t>
              </a:r>
            </a:p>
            <a:p>
              <a:pPr algn="ctr"/>
              <a:r>
                <a:rPr lang="en-US" sz="1600" dirty="0" smtClean="0"/>
                <a:t>Buyer’s Culture</a:t>
              </a:r>
            </a:p>
            <a:p>
              <a:pPr algn="ctr"/>
              <a:r>
                <a:rPr lang="en-US" sz="1050" dirty="0" smtClean="0"/>
                <a:t>Works best when:</a:t>
              </a:r>
            </a:p>
            <a:p>
              <a:pPr algn="ctr"/>
              <a:r>
                <a:rPr lang="en-US" sz="1050" dirty="0" smtClean="0"/>
                <a:t>Parent company’s unit needs resources to fuel growth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203848" y="2283718"/>
              <a:ext cx="1872208" cy="15074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Assimilating Existing Units</a:t>
              </a:r>
            </a:p>
            <a:p>
              <a:pPr algn="ctr"/>
              <a:r>
                <a:rPr lang="en-US" sz="1600" dirty="0" smtClean="0"/>
                <a:t>Seller’s Culture</a:t>
              </a:r>
            </a:p>
            <a:p>
              <a:pPr algn="ctr"/>
              <a:r>
                <a:rPr lang="en-US" sz="1050" dirty="0" smtClean="0"/>
                <a:t>Works best when:</a:t>
              </a:r>
            </a:p>
            <a:p>
              <a:pPr algn="ctr"/>
              <a:r>
                <a:rPr lang="en-US" sz="1050" dirty="0" smtClean="0"/>
                <a:t>Acquired company has better brand and strong management</a:t>
              </a:r>
              <a:endParaRPr lang="en-US" sz="105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812" y="4922552"/>
            <a:ext cx="91351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Source: Technology Innovation Management Review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cUPrMYWIkeisUJ1gAhk_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iHCUD2uL0SxoDlwkQ1W8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qKvnGMk0Kkj4K6CN4MI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n4uAhZvmkkKvG11QdlLJ4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WqKvnGMk0Kkj4K6CN4MI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I0EsK2p50u9kxJ3raIY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dtW2o6yIkayPNsu3tk5T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K7ODQRDlUk2NPcTLvMHll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IOxNn02zOkC49_fP0YTVi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  <p:tag name="THINKCELLSHAPEDONOTDELETE" val="p7nQbs3r21EGBv7PRkFkQi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Zs5GT7b1kGjGvx1MF0Va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GWNw6vzUkGFOni.Oah_Q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KhdOujtrUyZDvQFmKFOa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txGOv5t.EiF9mBTL0bxC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aewKFgtUWELgXAaVMki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.9lTG1sukKAGJ9NjN1V2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XU5WJM5fE.iUeWRMPsdMA"/>
</p:tagLst>
</file>

<file path=ppt/theme/theme1.xml><?xml version="1.0" encoding="utf-8"?>
<a:theme xmlns:a="http://schemas.openxmlformats.org/drawingml/2006/main" name="Office Theme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2765</TotalTime>
  <Words>3895</Words>
  <Application>Microsoft Office PowerPoint</Application>
  <PresentationFormat>On-screen Show (16:9)</PresentationFormat>
  <Paragraphs>1178</Paragraphs>
  <Slides>82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Office Theme</vt:lpstr>
      <vt:lpstr>OWENS &amp; MINOR INC. Entering Europe</vt:lpstr>
      <vt:lpstr>EXECUTIVE SUMMARY</vt:lpstr>
      <vt:lpstr>PowerPoint Presentation</vt:lpstr>
      <vt:lpstr>PowerPoint Presentation</vt:lpstr>
      <vt:lpstr>ADAPTING MOVIANTO INTO O&amp;M CULTURE</vt:lpstr>
      <vt:lpstr>WHY FOCUS ON INTEGRATING MOVIANTO?</vt:lpstr>
      <vt:lpstr>HOW DOES MOVIANTO FIT WITH O&amp;M CULTURE?</vt:lpstr>
      <vt:lpstr>HOW WERE PAST ACQUISITIONS INTEGRATED? </vt:lpstr>
      <vt:lpstr>INTEGRATE CULTURE. KEEP BUSINESS PRACTICES</vt:lpstr>
      <vt:lpstr>INTEGRATE CULTURE. KEEP BUSINESS PRACTICES</vt:lpstr>
      <vt:lpstr>INTEGRATE CULTURE. KEEP BUSINESS PRACTICES</vt:lpstr>
      <vt:lpstr>WHERE TO FOCUS DURING INTEGRATION?</vt:lpstr>
      <vt:lpstr>CHANGE MANAGEMENT COMPONENTS</vt:lpstr>
      <vt:lpstr>IMPACT AND STAKEHOLDER ASSESSMENT</vt:lpstr>
      <vt:lpstr>TRAINING</vt:lpstr>
      <vt:lpstr>COMMUNICATION</vt:lpstr>
      <vt:lpstr>OPTIMIZING DISTRIBUTION STRUCTURE</vt:lpstr>
      <vt:lpstr>KEY COUNTRY DIFFERENCES</vt:lpstr>
      <vt:lpstr>KEY COUNTRY DIFFERENCES</vt:lpstr>
      <vt:lpstr>KEY COUNTRY DIFFERENCES</vt:lpstr>
      <vt:lpstr>KEY COUNTRY DIFFERENCES</vt:lpstr>
      <vt:lpstr>KEY COUNTRY DIFFERENCES</vt:lpstr>
      <vt:lpstr>KEY COUNTRY DIFFERENCES</vt:lpstr>
      <vt:lpstr>DIRECT TO PHARMACY</vt:lpstr>
      <vt:lpstr>DIRECT TO PHARMACY</vt:lpstr>
      <vt:lpstr>VALUE PROPOSITION</vt:lpstr>
      <vt:lpstr>IMPLEMENTATION IN SPAIN</vt:lpstr>
      <vt:lpstr>POTENTIAL CLIENTS</vt:lpstr>
      <vt:lpstr>REPLICATE SUCCESS</vt:lpstr>
      <vt:lpstr>BRINGING O&amp;M’S EXPERIENCE TO EU</vt:lpstr>
      <vt:lpstr>OPPORTUNITIES FOR EXPANSION</vt:lpstr>
      <vt:lpstr>OPPORTUNITIES FOR EXPANSION</vt:lpstr>
      <vt:lpstr>US MARKET - DRUGS </vt:lpstr>
      <vt:lpstr>EU MARKET – DRUG DISTRIBUTION</vt:lpstr>
      <vt:lpstr>EU MARKET – SUPPLIES</vt:lpstr>
      <vt:lpstr>ENTERING EU SUPPLY MARKET</vt:lpstr>
      <vt:lpstr>ENTERING EU SUPPLY MARKET</vt:lpstr>
      <vt:lpstr>PowerPoint Presentation</vt:lpstr>
      <vt:lpstr>IMPLEMENTATION TIMELINE</vt:lpstr>
      <vt:lpstr>PowerPoint Presentation</vt:lpstr>
      <vt:lpstr>ASSUMPTIONS</vt:lpstr>
      <vt:lpstr>REVENUE BREAKDOWN</vt:lpstr>
      <vt:lpstr>COST BREAKDOWN</vt:lpstr>
      <vt:lpstr>FINANCIAL PERFORMANCE 2013-2022</vt:lpstr>
      <vt:lpstr>PowerPoint Presentation</vt:lpstr>
      <vt:lpstr>RISKS AND MITIGATIONS</vt:lpstr>
      <vt:lpstr>Thank you! QUESTIONS?</vt:lpstr>
      <vt:lpstr>PowerPoint Presentation</vt:lpstr>
      <vt:lpstr>CAPITAL EXPENDITURE</vt:lpstr>
      <vt:lpstr>BASE CASE: FREE CASH FLOW</vt:lpstr>
      <vt:lpstr>BASE CASE – MOVIANTO SPAIN</vt:lpstr>
      <vt:lpstr>BASE CASE – MOVIANTO UK</vt:lpstr>
      <vt:lpstr>BASE CASE – MEDICAL INSTRUMENTS</vt:lpstr>
      <vt:lpstr>BASE CASE – AGGREGATE FIRM</vt:lpstr>
      <vt:lpstr>BULL CASE – MOVIANTO SPAIN</vt:lpstr>
      <vt:lpstr>BULL CASE – MOVIANTO UK</vt:lpstr>
      <vt:lpstr>BULL CASE – MEDICAL INSTRUMENTS</vt:lpstr>
      <vt:lpstr>BULL CASE – AGGREGATE FIRM</vt:lpstr>
      <vt:lpstr>BEAR CASE – MOVIANTO SPAIN</vt:lpstr>
      <vt:lpstr>BEAR CASE – MOVIANTO UK</vt:lpstr>
      <vt:lpstr>BEAR CASE – MEDICAL INSTRUMENTS</vt:lpstr>
      <vt:lpstr>BEAR CASE – AGGREGATE FIRM</vt:lpstr>
      <vt:lpstr>SWOT ANALYSIS</vt:lpstr>
      <vt:lpstr>PORTER’S 5 FORCES (EUROPE)</vt:lpstr>
      <vt:lpstr>PORTER’S 5 FORCES (USA)</vt:lpstr>
      <vt:lpstr>WHY HAS O&amp;M ACQUIRED MOVIANTO?</vt:lpstr>
      <vt:lpstr>DTP PARTNERS</vt:lpstr>
      <vt:lpstr>DTP PARTNERS</vt:lpstr>
      <vt:lpstr>POPULATION PYRAMID </vt:lpstr>
      <vt:lpstr>POPULATION PYRAMID</vt:lpstr>
      <vt:lpstr>POPULATION PYRAMID</vt:lpstr>
      <vt:lpstr>POPULATION PYRAMID</vt:lpstr>
      <vt:lpstr>POPULATION PYRAMID</vt:lpstr>
      <vt:lpstr>POPULATION PYRAMID</vt:lpstr>
      <vt:lpstr>POPULATION PYRAMID</vt:lpstr>
      <vt:lpstr>POPULATION PYRAMID</vt:lpstr>
      <vt:lpstr>POPULATION PYRAMID</vt:lpstr>
      <vt:lpstr>POPULATION PYRAMID</vt:lpstr>
      <vt:lpstr>POPULATION PYRAMID</vt:lpstr>
      <vt:lpstr>FUTURE COMPETITORS</vt:lpstr>
      <vt:lpstr>POTENTIAL RFID SYSTEM</vt:lpstr>
      <vt:lpstr>LONG-TERM POTENTIAL ISSUES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&amp; Alina</dc:creator>
  <cp:lastModifiedBy>Conor</cp:lastModifiedBy>
  <cp:revision>236</cp:revision>
  <dcterms:created xsi:type="dcterms:W3CDTF">2013-01-13T18:41:50Z</dcterms:created>
  <dcterms:modified xsi:type="dcterms:W3CDTF">2013-02-16T15:09:59Z</dcterms:modified>
</cp:coreProperties>
</file>