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diagrams/colors6.xml" ContentType="application/vnd.openxmlformats-officedocument.drawingml.diagramColors+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diagrams/quickStyle8.xml" ContentType="application/vnd.openxmlformats-officedocument.drawingml.diagramStyle+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0" r:id="rId3"/>
    <p:sldId id="257" r:id="rId4"/>
    <p:sldId id="258" r:id="rId5"/>
    <p:sldId id="281" r:id="rId6"/>
    <p:sldId id="280" r:id="rId7"/>
    <p:sldId id="282" r:id="rId8"/>
    <p:sldId id="283" r:id="rId9"/>
    <p:sldId id="265" r:id="rId10"/>
    <p:sldId id="266" r:id="rId11"/>
    <p:sldId id="278" r:id="rId12"/>
    <p:sldId id="270" r:id="rId13"/>
    <p:sldId id="271" r:id="rId14"/>
    <p:sldId id="259" r:id="rId15"/>
    <p:sldId id="261" r:id="rId16"/>
    <p:sldId id="264" r:id="rId17"/>
    <p:sldId id="284" r:id="rId18"/>
    <p:sldId id="272" r:id="rId19"/>
    <p:sldId id="276" r:id="rId20"/>
    <p:sldId id="289" r:id="rId21"/>
    <p:sldId id="290" r:id="rId22"/>
    <p:sldId id="291" r:id="rId23"/>
    <p:sldId id="273" r:id="rId24"/>
    <p:sldId id="277" r:id="rId25"/>
    <p:sldId id="288" r:id="rId26"/>
    <p:sldId id="286" r:id="rId27"/>
    <p:sldId id="268" r:id="rId28"/>
    <p:sldId id="274" r:id="rId29"/>
    <p:sldId id="275" r:id="rId30"/>
    <p:sldId id="296" r:id="rId31"/>
    <p:sldId id="292" r:id="rId32"/>
    <p:sldId id="293" r:id="rId33"/>
    <p:sldId id="294" r:id="rId34"/>
    <p:sldId id="295" r:id="rId35"/>
    <p:sldId id="297" r:id="rId36"/>
    <p:sldId id="298" r:id="rId37"/>
    <p:sldId id="299" r:id="rId38"/>
    <p:sldId id="300" r:id="rId39"/>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A50021"/>
    <a:srgbClr val="996600"/>
    <a:srgbClr val="996633"/>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463" autoAdjust="0"/>
    <p:restoredTop sz="94660"/>
  </p:normalViewPr>
  <p:slideViewPr>
    <p:cSldViewPr>
      <p:cViewPr>
        <p:scale>
          <a:sx n="70" d="100"/>
          <a:sy n="70" d="100"/>
        </p:scale>
        <p:origin x="-51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Chart%20in%20Microsoft%20Office%20PowerPoint"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dministrator\Desktop\2008_fullYear_income_statement.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Administrator\Desktop\2008_fullYear_income_statemen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346758173234396E-2"/>
          <c:y val="0.19176626432667732"/>
          <c:w val="0.85946663786146749"/>
          <c:h val="0.77761739030270149"/>
        </c:manualLayout>
      </c:layout>
      <c:barChart>
        <c:barDir val="col"/>
        <c:grouping val="clustered"/>
        <c:ser>
          <c:idx val="0"/>
          <c:order val="0"/>
          <c:tx>
            <c:strRef>
              <c:f>Sheet1!$B$1</c:f>
              <c:strCache>
                <c:ptCount val="1"/>
                <c:pt idx="0">
                  <c:v>Growth Rate</c:v>
                </c:pt>
              </c:strCache>
            </c:strRef>
          </c:tx>
          <c:dPt>
            <c:idx val="0"/>
            <c:spPr>
              <a:solidFill>
                <a:schemeClr val="bg1">
                  <a:lumMod val="85000"/>
                </a:schemeClr>
              </a:solidFill>
            </c:spPr>
          </c:dPt>
          <c:dPt>
            <c:idx val="1"/>
            <c:spPr>
              <a:solidFill>
                <a:schemeClr val="bg1">
                  <a:lumMod val="85000"/>
                </a:schemeClr>
              </a:solidFill>
            </c:spPr>
          </c:dPt>
          <c:dPt>
            <c:idx val="2"/>
            <c:spPr>
              <a:solidFill>
                <a:schemeClr val="bg1">
                  <a:lumMod val="85000"/>
                </a:schemeClr>
              </a:solidFill>
            </c:spPr>
          </c:dPt>
          <c:dPt>
            <c:idx val="3"/>
            <c:spPr>
              <a:solidFill>
                <a:schemeClr val="bg1">
                  <a:lumMod val="85000"/>
                </a:schemeClr>
              </a:solidFill>
            </c:spPr>
          </c:dPt>
          <c:dLbls>
            <c:txPr>
              <a:bodyPr/>
              <a:lstStyle/>
              <a:p>
                <a:pPr>
                  <a:defRPr lang="en-US" sz="1200"/>
                </a:pPr>
                <a:endParaRPr lang="en-US"/>
              </a:p>
            </c:txPr>
            <c:showVal val="1"/>
          </c:dLbls>
          <c:cat>
            <c:strRef>
              <c:f>Sheet1!$A$2:$A$9</c:f>
              <c:strCache>
                <c:ptCount val="8"/>
                <c:pt idx="0">
                  <c:v>Flipz</c:v>
                </c:pt>
                <c:pt idx="1">
                  <c:v>HRSH Special Dark </c:v>
                </c:pt>
                <c:pt idx="2">
                  <c:v>Raisinets</c:v>
                </c:pt>
                <c:pt idx="3">
                  <c:v>Goobers</c:v>
                </c:pt>
                <c:pt idx="4">
                  <c:v>Baby Ruth</c:v>
                </c:pt>
                <c:pt idx="5">
                  <c:v>Butterfinger</c:v>
                </c:pt>
                <c:pt idx="6">
                  <c:v>Crunch</c:v>
                </c:pt>
                <c:pt idx="7">
                  <c:v>Wonka</c:v>
                </c:pt>
              </c:strCache>
            </c:strRef>
          </c:cat>
          <c:val>
            <c:numRef>
              <c:f>Sheet1!$B$2:$B$9</c:f>
              <c:numCache>
                <c:formatCode>0%</c:formatCode>
                <c:ptCount val="8"/>
                <c:pt idx="0">
                  <c:v>0.31000000000000089</c:v>
                </c:pt>
                <c:pt idx="1">
                  <c:v>0.28000000000000008</c:v>
                </c:pt>
                <c:pt idx="2">
                  <c:v>0.28000000000000008</c:v>
                </c:pt>
                <c:pt idx="3">
                  <c:v>0.22000000000000028</c:v>
                </c:pt>
                <c:pt idx="4" formatCode="0.00%">
                  <c:v>-4.9000000000000155E-2</c:v>
                </c:pt>
                <c:pt idx="5" formatCode="0.00%">
                  <c:v>-5.4000000000000131E-2</c:v>
                </c:pt>
                <c:pt idx="6" formatCode="0.00%">
                  <c:v>-0.15800000000000047</c:v>
                </c:pt>
                <c:pt idx="7" formatCode="0.00%">
                  <c:v>-0.11300000000000013</c:v>
                </c:pt>
              </c:numCache>
            </c:numRef>
          </c:val>
        </c:ser>
        <c:axId val="51188864"/>
        <c:axId val="51190400"/>
      </c:barChart>
      <c:catAx>
        <c:axId val="51188864"/>
        <c:scaling>
          <c:orientation val="minMax"/>
        </c:scaling>
        <c:axPos val="b"/>
        <c:tickLblPos val="nextTo"/>
        <c:txPr>
          <a:bodyPr/>
          <a:lstStyle/>
          <a:p>
            <a:pPr>
              <a:defRPr lang="en-US" sz="1100"/>
            </a:pPr>
            <a:endParaRPr lang="en-US"/>
          </a:p>
        </c:txPr>
        <c:crossAx val="51190400"/>
        <c:crosses val="autoZero"/>
        <c:auto val="1"/>
        <c:lblAlgn val="ctr"/>
        <c:lblOffset val="100"/>
      </c:catAx>
      <c:valAx>
        <c:axId val="51190400"/>
        <c:scaling>
          <c:orientation val="minMax"/>
        </c:scaling>
        <c:axPos val="l"/>
        <c:majorGridlines/>
        <c:numFmt formatCode="0%" sourceLinked="1"/>
        <c:tickLblPos val="nextTo"/>
        <c:txPr>
          <a:bodyPr/>
          <a:lstStyle/>
          <a:p>
            <a:pPr>
              <a:defRPr lang="en-US" sz="1200"/>
            </a:pPr>
            <a:endParaRPr lang="en-US"/>
          </a:p>
        </c:txPr>
        <c:crossAx val="51188864"/>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6527777777777867"/>
          <c:y val="0.10138845144356956"/>
          <c:w val="0.5166666666666665"/>
          <c:h val="0.8611111111111116"/>
        </c:manualLayout>
      </c:layout>
      <c:pieChart>
        <c:varyColors val="1"/>
        <c:ser>
          <c:idx val="0"/>
          <c:order val="0"/>
          <c:dPt>
            <c:idx val="0"/>
            <c:spPr>
              <a:solidFill>
                <a:schemeClr val="accent1">
                  <a:lumMod val="60000"/>
                  <a:lumOff val="40000"/>
                </a:schemeClr>
              </a:solidFill>
            </c:spPr>
          </c:dPt>
          <c:dPt>
            <c:idx val="1"/>
            <c:spPr>
              <a:solidFill>
                <a:schemeClr val="accent2">
                  <a:lumMod val="60000"/>
                  <a:lumOff val="40000"/>
                </a:schemeClr>
              </a:solidFill>
            </c:spPr>
          </c:dPt>
          <c:dPt>
            <c:idx val="2"/>
            <c:spPr>
              <a:solidFill>
                <a:schemeClr val="accent3">
                  <a:lumMod val="60000"/>
                  <a:lumOff val="40000"/>
                </a:schemeClr>
              </a:solidFill>
            </c:spPr>
          </c:dPt>
          <c:dPt>
            <c:idx val="3"/>
            <c:spPr>
              <a:solidFill>
                <a:schemeClr val="accent4">
                  <a:lumMod val="60000"/>
                  <a:lumOff val="40000"/>
                </a:schemeClr>
              </a:solidFill>
            </c:spPr>
          </c:dPt>
          <c:dLbls>
            <c:dLbl>
              <c:idx val="0"/>
              <c:layout>
                <c:manualLayout>
                  <c:x val="-0.23173009623797078"/>
                  <c:y val="5.0034631087780938E-2"/>
                </c:manualLayout>
              </c:layout>
              <c:spPr/>
              <c:txPr>
                <a:bodyPr/>
                <a:lstStyle/>
                <a:p>
                  <a:pPr>
                    <a:defRPr lang="en-US" sz="1200">
                      <a:solidFill>
                        <a:srgbClr val="C00000"/>
                      </a:solidFill>
                    </a:defRPr>
                  </a:pPr>
                  <a:endParaRPr lang="en-US"/>
                </a:p>
              </c:txPr>
              <c:showVal val="1"/>
              <c:showCatName val="1"/>
            </c:dLbl>
            <c:dLbl>
              <c:idx val="1"/>
              <c:layout>
                <c:manualLayout>
                  <c:x val="0.16723501749781294"/>
                  <c:y val="-0.18464603382910558"/>
                </c:manualLayout>
              </c:layout>
              <c:spPr/>
              <c:txPr>
                <a:bodyPr/>
                <a:lstStyle/>
                <a:p>
                  <a:pPr>
                    <a:defRPr lang="en-US" sz="1200">
                      <a:solidFill>
                        <a:srgbClr val="C00000"/>
                      </a:solidFill>
                    </a:defRPr>
                  </a:pPr>
                  <a:endParaRPr lang="en-US"/>
                </a:p>
              </c:txPr>
              <c:showVal val="1"/>
              <c:showCatName val="1"/>
            </c:dLbl>
            <c:dLbl>
              <c:idx val="2"/>
              <c:layout>
                <c:manualLayout>
                  <c:x val="0.13565288713910761"/>
                  <c:y val="0.15444553805774369"/>
                </c:manualLayout>
              </c:layout>
              <c:showVal val="1"/>
              <c:showCatName val="1"/>
            </c:dLbl>
            <c:dLbl>
              <c:idx val="3"/>
              <c:layout>
                <c:manualLayout>
                  <c:x val="6.62425634295713E-2"/>
                  <c:y val="0.12015565762613041"/>
                </c:manualLayout>
              </c:layout>
              <c:showVal val="1"/>
              <c:showCatName val="1"/>
            </c:dLbl>
            <c:txPr>
              <a:bodyPr/>
              <a:lstStyle/>
              <a:p>
                <a:pPr>
                  <a:defRPr lang="en-US" sz="1200"/>
                </a:pPr>
                <a:endParaRPr lang="en-US"/>
              </a:p>
            </c:txPr>
            <c:showVal val="1"/>
            <c:showCatName val="1"/>
            <c:showLeaderLines val="1"/>
          </c:dLbls>
          <c:cat>
            <c:strRef>
              <c:f>Sheet1!$A$12:$A$15</c:f>
              <c:strCache>
                <c:ptCount val="4"/>
                <c:pt idx="0">
                  <c:v>Hershey</c:v>
                </c:pt>
                <c:pt idx="1">
                  <c:v>Mars</c:v>
                </c:pt>
                <c:pt idx="2">
                  <c:v>Nestle</c:v>
                </c:pt>
                <c:pt idx="3">
                  <c:v>Other</c:v>
                </c:pt>
              </c:strCache>
            </c:strRef>
          </c:cat>
          <c:val>
            <c:numRef>
              <c:f>Sheet1!$B$12:$B$15</c:f>
              <c:numCache>
                <c:formatCode>0%</c:formatCode>
                <c:ptCount val="4"/>
                <c:pt idx="0">
                  <c:v>0.45</c:v>
                </c:pt>
                <c:pt idx="1">
                  <c:v>0.37000000000000038</c:v>
                </c:pt>
                <c:pt idx="2">
                  <c:v>0.11</c:v>
                </c:pt>
                <c:pt idx="3">
                  <c:v>7.0000000000000021E-2</c:v>
                </c:pt>
              </c:numCache>
            </c:numRef>
          </c:val>
        </c:ser>
        <c:firstSliceAng val="0"/>
      </c:pieChart>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th-TH"/>
            </a:pPr>
            <a:r>
              <a:rPr lang="en-US"/>
              <a:t>Snacking Category</a:t>
            </a:r>
          </a:p>
        </c:rich>
      </c:tx>
      <c:layout/>
    </c:title>
    <c:plotArea>
      <c:layout/>
      <c:lineChart>
        <c:grouping val="standard"/>
        <c:ser>
          <c:idx val="0"/>
          <c:order val="0"/>
          <c:tx>
            <c:strRef>
              <c:f>'[Chart in Microsoft Office PowerPoint]Sheet1'!$B$1</c:f>
              <c:strCache>
                <c:ptCount val="1"/>
                <c:pt idx="0">
                  <c:v>Dark Chocolate</c:v>
                </c:pt>
              </c:strCache>
            </c:strRef>
          </c:tx>
          <c:cat>
            <c:numRef>
              <c:f>'[Chart in Microsoft Office PowerPoint]Sheet1'!$A$2:$A$3</c:f>
              <c:numCache>
                <c:formatCode>General</c:formatCode>
                <c:ptCount val="2"/>
                <c:pt idx="0">
                  <c:v>2006</c:v>
                </c:pt>
                <c:pt idx="1">
                  <c:v>2007</c:v>
                </c:pt>
              </c:numCache>
            </c:numRef>
          </c:cat>
          <c:val>
            <c:numRef>
              <c:f>'[Chart in Microsoft Office PowerPoint]Sheet1'!$B$2:$B$3</c:f>
              <c:numCache>
                <c:formatCode>General</c:formatCode>
                <c:ptCount val="2"/>
                <c:pt idx="0">
                  <c:v>544</c:v>
                </c:pt>
                <c:pt idx="1">
                  <c:v>783</c:v>
                </c:pt>
              </c:numCache>
            </c:numRef>
          </c:val>
        </c:ser>
        <c:ser>
          <c:idx val="1"/>
          <c:order val="1"/>
          <c:tx>
            <c:strRef>
              <c:f>'[Chart in Microsoft Office PowerPoint]Sheet1'!$C$1</c:f>
              <c:strCache>
                <c:ptCount val="1"/>
                <c:pt idx="0">
                  <c:v>Dried Fruits &amp; Dried Snacks</c:v>
                </c:pt>
              </c:strCache>
            </c:strRef>
          </c:tx>
          <c:cat>
            <c:numRef>
              <c:f>'[Chart in Microsoft Office PowerPoint]Sheet1'!$A$2:$A$3</c:f>
              <c:numCache>
                <c:formatCode>General</c:formatCode>
                <c:ptCount val="2"/>
                <c:pt idx="0">
                  <c:v>2006</c:v>
                </c:pt>
                <c:pt idx="1">
                  <c:v>2007</c:v>
                </c:pt>
              </c:numCache>
            </c:numRef>
          </c:cat>
          <c:val>
            <c:numRef>
              <c:f>'[Chart in Microsoft Office PowerPoint]Sheet1'!$C$2:$C$3</c:f>
              <c:numCache>
                <c:formatCode>General</c:formatCode>
                <c:ptCount val="2"/>
                <c:pt idx="0">
                  <c:v>778</c:v>
                </c:pt>
                <c:pt idx="1">
                  <c:v>799</c:v>
                </c:pt>
              </c:numCache>
            </c:numRef>
          </c:val>
        </c:ser>
        <c:marker val="1"/>
        <c:axId val="52361088"/>
        <c:axId val="52362624"/>
      </c:lineChart>
      <c:catAx>
        <c:axId val="52361088"/>
        <c:scaling>
          <c:orientation val="minMax"/>
        </c:scaling>
        <c:axPos val="b"/>
        <c:numFmt formatCode="General" sourceLinked="1"/>
        <c:majorTickMark val="none"/>
        <c:tickLblPos val="nextTo"/>
        <c:txPr>
          <a:bodyPr/>
          <a:lstStyle/>
          <a:p>
            <a:pPr>
              <a:defRPr lang="th-TH" sz="1800">
                <a:latin typeface="+mn-lt"/>
              </a:defRPr>
            </a:pPr>
            <a:endParaRPr lang="en-US"/>
          </a:p>
        </c:txPr>
        <c:crossAx val="52362624"/>
        <c:crosses val="autoZero"/>
        <c:auto val="1"/>
        <c:lblAlgn val="ctr"/>
        <c:lblOffset val="100"/>
        <c:tickMarkSkip val="2006"/>
      </c:catAx>
      <c:valAx>
        <c:axId val="52362624"/>
        <c:scaling>
          <c:orientation val="minMax"/>
        </c:scaling>
        <c:axPos val="l"/>
        <c:majorGridlines/>
        <c:title>
          <c:tx>
            <c:rich>
              <a:bodyPr rot="-5400000" vert="horz"/>
              <a:lstStyle/>
              <a:p>
                <a:pPr>
                  <a:defRPr lang="th-TH" sz="1600"/>
                </a:pPr>
                <a:r>
                  <a:rPr lang="en-US" sz="1600"/>
                  <a:t>Sales</a:t>
                </a:r>
                <a:r>
                  <a:rPr lang="en-US" sz="1600" baseline="0"/>
                  <a:t> (million $)</a:t>
                </a:r>
                <a:endParaRPr lang="en-US" sz="1600"/>
              </a:p>
            </c:rich>
          </c:tx>
          <c:layout/>
        </c:title>
        <c:numFmt formatCode="General" sourceLinked="1"/>
        <c:majorTickMark val="none"/>
        <c:tickLblPos val="nextTo"/>
        <c:txPr>
          <a:bodyPr/>
          <a:lstStyle/>
          <a:p>
            <a:pPr>
              <a:defRPr lang="th-TH"/>
            </a:pPr>
            <a:endParaRPr lang="en-US"/>
          </a:p>
        </c:txPr>
        <c:crossAx val="52361088"/>
        <c:crosses val="autoZero"/>
        <c:crossBetween val="between"/>
      </c:valAx>
    </c:plotArea>
    <c:legend>
      <c:legendPos val="r"/>
      <c:legendEntry>
        <c:idx val="0"/>
        <c:txPr>
          <a:bodyPr/>
          <a:lstStyle/>
          <a:p>
            <a:pPr>
              <a:defRPr sz="1400">
                <a:latin typeface="+mn-lt"/>
              </a:defRPr>
            </a:pPr>
            <a:endParaRPr lang="en-US"/>
          </a:p>
        </c:txPr>
      </c:legendEntry>
      <c:legendEntry>
        <c:idx val="1"/>
        <c:txPr>
          <a:bodyPr/>
          <a:lstStyle/>
          <a:p>
            <a:pPr>
              <a:defRPr sz="1400">
                <a:latin typeface="+mn-lt"/>
              </a:defRPr>
            </a:pPr>
            <a:endParaRPr lang="en-US"/>
          </a:p>
        </c:txPr>
      </c:legendEntry>
      <c:layout/>
      <c:txPr>
        <a:bodyPr/>
        <a:lstStyle/>
        <a:p>
          <a:pPr>
            <a:defRPr lang="th-TH">
              <a:latin typeface="+mn-lt"/>
            </a:defRPr>
          </a:pPr>
          <a:endParaRPr lang="en-US"/>
        </a:p>
      </c:txPr>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Sales!$A$17</c:f>
              <c:strCache>
                <c:ptCount val="1"/>
                <c:pt idx="0">
                  <c:v>Normal</c:v>
                </c:pt>
              </c:strCache>
            </c:strRef>
          </c:tx>
          <c:cat>
            <c:strRef>
              <c:f>Sales!$B$16:$G$16</c:f>
              <c:strCache>
                <c:ptCount val="6"/>
                <c:pt idx="0">
                  <c:v>2008</c:v>
                </c:pt>
                <c:pt idx="1">
                  <c:v>2009 (F)</c:v>
                </c:pt>
                <c:pt idx="2">
                  <c:v>2010 (F)</c:v>
                </c:pt>
                <c:pt idx="3">
                  <c:v>2011 (F)</c:v>
                </c:pt>
                <c:pt idx="4">
                  <c:v>2012 (F)</c:v>
                </c:pt>
                <c:pt idx="5">
                  <c:v>2013 (F)</c:v>
                </c:pt>
              </c:strCache>
            </c:strRef>
          </c:cat>
          <c:val>
            <c:numRef>
              <c:f>Sales!$B$17:$G$17</c:f>
              <c:numCache>
                <c:formatCode>#,##0.00</c:formatCode>
                <c:ptCount val="6"/>
                <c:pt idx="0">
                  <c:v>3243.96</c:v>
                </c:pt>
                <c:pt idx="1">
                  <c:v>3269.9100000000012</c:v>
                </c:pt>
                <c:pt idx="2">
                  <c:v>3296.07</c:v>
                </c:pt>
                <c:pt idx="3">
                  <c:v>3322.44</c:v>
                </c:pt>
                <c:pt idx="4">
                  <c:v>3349.02</c:v>
                </c:pt>
                <c:pt idx="5">
                  <c:v>3385.71</c:v>
                </c:pt>
              </c:numCache>
            </c:numRef>
          </c:val>
        </c:ser>
        <c:ser>
          <c:idx val="1"/>
          <c:order val="1"/>
          <c:tx>
            <c:strRef>
              <c:f>Sales!$A$18</c:f>
              <c:strCache>
                <c:ptCount val="1"/>
                <c:pt idx="0">
                  <c:v>Guilt Free</c:v>
                </c:pt>
              </c:strCache>
            </c:strRef>
          </c:tx>
          <c:cat>
            <c:strRef>
              <c:f>Sales!$B$16:$G$16</c:f>
              <c:strCache>
                <c:ptCount val="6"/>
                <c:pt idx="0">
                  <c:v>2008</c:v>
                </c:pt>
                <c:pt idx="1">
                  <c:v>2009 (F)</c:v>
                </c:pt>
                <c:pt idx="2">
                  <c:v>2010 (F)</c:v>
                </c:pt>
                <c:pt idx="3">
                  <c:v>2011 (F)</c:v>
                </c:pt>
                <c:pt idx="4">
                  <c:v>2012 (F)</c:v>
                </c:pt>
                <c:pt idx="5">
                  <c:v>2013 (F)</c:v>
                </c:pt>
              </c:strCache>
            </c:strRef>
          </c:cat>
          <c:val>
            <c:numRef>
              <c:f>Sales!$B$18:$G$18</c:f>
              <c:numCache>
                <c:formatCode>#,##0.00</c:formatCode>
                <c:ptCount val="6"/>
                <c:pt idx="1">
                  <c:v>28.23</c:v>
                </c:pt>
                <c:pt idx="2">
                  <c:v>73.39</c:v>
                </c:pt>
                <c:pt idx="3">
                  <c:v>95.410000000000025</c:v>
                </c:pt>
                <c:pt idx="4">
                  <c:v>124.03</c:v>
                </c:pt>
                <c:pt idx="5">
                  <c:v>161.23999999999998</c:v>
                </c:pt>
              </c:numCache>
            </c:numRef>
          </c:val>
        </c:ser>
        <c:ser>
          <c:idx val="2"/>
          <c:order val="2"/>
          <c:tx>
            <c:strRef>
              <c:f>Sales!$A$19</c:f>
              <c:strCache>
                <c:ptCount val="1"/>
                <c:pt idx="0">
                  <c:v>New Products</c:v>
                </c:pt>
              </c:strCache>
            </c:strRef>
          </c:tx>
          <c:cat>
            <c:strRef>
              <c:f>Sales!$B$16:$G$16</c:f>
              <c:strCache>
                <c:ptCount val="6"/>
                <c:pt idx="0">
                  <c:v>2008</c:v>
                </c:pt>
                <c:pt idx="1">
                  <c:v>2009 (F)</c:v>
                </c:pt>
                <c:pt idx="2">
                  <c:v>2010 (F)</c:v>
                </c:pt>
                <c:pt idx="3">
                  <c:v>2011 (F)</c:v>
                </c:pt>
                <c:pt idx="4">
                  <c:v>2012 (F)</c:v>
                </c:pt>
                <c:pt idx="5">
                  <c:v>2013 (F)</c:v>
                </c:pt>
              </c:strCache>
            </c:strRef>
          </c:cat>
          <c:val>
            <c:numRef>
              <c:f>Sales!$B$19:$G$19</c:f>
              <c:numCache>
                <c:formatCode>General</c:formatCode>
                <c:ptCount val="6"/>
                <c:pt idx="2" formatCode="#,##0.00">
                  <c:v>18.350000000000001</c:v>
                </c:pt>
                <c:pt idx="3" formatCode="#,##0.00">
                  <c:v>47.71</c:v>
                </c:pt>
                <c:pt idx="4" formatCode="#,##0.00">
                  <c:v>62.02</c:v>
                </c:pt>
                <c:pt idx="5" formatCode="#,##0.00">
                  <c:v>80.61999999999999</c:v>
                </c:pt>
              </c:numCache>
            </c:numRef>
          </c:val>
        </c:ser>
        <c:ser>
          <c:idx val="3"/>
          <c:order val="3"/>
          <c:tx>
            <c:strRef>
              <c:f>Sales!$A$20</c:f>
              <c:strCache>
                <c:ptCount val="1"/>
                <c:pt idx="0">
                  <c:v>New Channels</c:v>
                </c:pt>
              </c:strCache>
            </c:strRef>
          </c:tx>
          <c:cat>
            <c:strRef>
              <c:f>Sales!$B$16:$G$16</c:f>
              <c:strCache>
                <c:ptCount val="6"/>
                <c:pt idx="0">
                  <c:v>2008</c:v>
                </c:pt>
                <c:pt idx="1">
                  <c:v>2009 (F)</c:v>
                </c:pt>
                <c:pt idx="2">
                  <c:v>2010 (F)</c:v>
                </c:pt>
                <c:pt idx="3">
                  <c:v>2011 (F)</c:v>
                </c:pt>
                <c:pt idx="4">
                  <c:v>2012 (F)</c:v>
                </c:pt>
                <c:pt idx="5">
                  <c:v>2013 (F)</c:v>
                </c:pt>
              </c:strCache>
            </c:strRef>
          </c:cat>
          <c:val>
            <c:numRef>
              <c:f>Sales!$B$20:$G$20</c:f>
              <c:numCache>
                <c:formatCode>#,##0.00</c:formatCode>
                <c:ptCount val="6"/>
                <c:pt idx="1">
                  <c:v>6.54</c:v>
                </c:pt>
                <c:pt idx="2">
                  <c:v>13.18</c:v>
                </c:pt>
                <c:pt idx="3">
                  <c:v>13.29</c:v>
                </c:pt>
                <c:pt idx="4">
                  <c:v>13.4</c:v>
                </c:pt>
                <c:pt idx="5">
                  <c:v>13.5</c:v>
                </c:pt>
              </c:numCache>
            </c:numRef>
          </c:val>
        </c:ser>
        <c:gapWidth val="75"/>
        <c:overlap val="100"/>
        <c:axId val="53332608"/>
        <c:axId val="53342976"/>
      </c:barChart>
      <c:catAx>
        <c:axId val="53332608"/>
        <c:scaling>
          <c:orientation val="minMax"/>
        </c:scaling>
        <c:axPos val="b"/>
        <c:title>
          <c:tx>
            <c:rich>
              <a:bodyPr/>
              <a:lstStyle/>
              <a:p>
                <a:pPr>
                  <a:defRPr lang="en-US"/>
                </a:pPr>
                <a:r>
                  <a:rPr lang="en-US"/>
                  <a:t>Year</a:t>
                </a:r>
              </a:p>
            </c:rich>
          </c:tx>
          <c:layout/>
        </c:title>
        <c:numFmt formatCode="General" sourceLinked="1"/>
        <c:majorTickMark val="none"/>
        <c:tickLblPos val="nextTo"/>
        <c:txPr>
          <a:bodyPr/>
          <a:lstStyle/>
          <a:p>
            <a:pPr>
              <a:defRPr lang="en-US"/>
            </a:pPr>
            <a:endParaRPr lang="en-US"/>
          </a:p>
        </c:txPr>
        <c:crossAx val="53342976"/>
        <c:crosses val="autoZero"/>
        <c:auto val="1"/>
        <c:lblAlgn val="ctr"/>
        <c:lblOffset val="100"/>
      </c:catAx>
      <c:valAx>
        <c:axId val="53342976"/>
        <c:scaling>
          <c:orientation val="minMax"/>
        </c:scaling>
        <c:axPos val="l"/>
        <c:majorGridlines/>
        <c:minorGridlines>
          <c:spPr>
            <a:effectLst>
              <a:outerShdw blurRad="50800" dist="50800" dir="5400000" algn="ctr" rotWithShape="0">
                <a:schemeClr val="bg1"/>
              </a:outerShdw>
            </a:effectLst>
          </c:spPr>
        </c:minorGridlines>
        <c:title>
          <c:tx>
            <c:rich>
              <a:bodyPr/>
              <a:lstStyle/>
              <a:p>
                <a:pPr>
                  <a:defRPr lang="en-US"/>
                </a:pPr>
                <a:r>
                  <a:rPr lang="en-US"/>
                  <a:t>In Millions of USD</a:t>
                </a:r>
              </a:p>
            </c:rich>
          </c:tx>
          <c:layout/>
        </c:title>
        <c:numFmt formatCode="#,##0.00" sourceLinked="1"/>
        <c:tickLblPos val="nextTo"/>
        <c:txPr>
          <a:bodyPr/>
          <a:lstStyle/>
          <a:p>
            <a:pPr>
              <a:defRPr lang="en-US"/>
            </a:pPr>
            <a:endParaRPr lang="en-US"/>
          </a:p>
        </c:txPr>
        <c:crossAx val="53332608"/>
        <c:crosses val="autoZero"/>
        <c:crossBetween val="between"/>
      </c:valAx>
      <c:spPr>
        <a:noFill/>
        <a:ln w="25400">
          <a:noFill/>
        </a:ln>
      </c:spPr>
    </c:plotArea>
    <c:legend>
      <c:legendPos val="r"/>
      <c:layout/>
      <c:txPr>
        <a:bodyPr/>
        <a:lstStyle/>
        <a:p>
          <a:pPr>
            <a:defRPr lang="en-US"/>
          </a:pPr>
          <a:endParaRPr lang="en-US"/>
        </a:p>
      </c:txPr>
    </c:legend>
    <c:plotVisOnly val="1"/>
    <c:dispBlanksAs val="gap"/>
  </c:chart>
  <c:txPr>
    <a:bodyPr/>
    <a:lstStyle/>
    <a:p>
      <a:pPr>
        <a:defRPr sz="1200">
          <a:latin typeface="Arial" pitchFamily="34" charset="0"/>
          <a:cs typeface="Arial"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lineChart>
        <c:grouping val="standard"/>
        <c:ser>
          <c:idx val="0"/>
          <c:order val="0"/>
          <c:cat>
            <c:strRef>
              <c:f>Sales!$C$48:$H$48</c:f>
              <c:strCache>
                <c:ptCount val="6"/>
                <c:pt idx="0">
                  <c:v>2008</c:v>
                </c:pt>
                <c:pt idx="1">
                  <c:v>2009 (F)</c:v>
                </c:pt>
                <c:pt idx="2">
                  <c:v>2010 (F)</c:v>
                </c:pt>
                <c:pt idx="3">
                  <c:v>2011 (F)</c:v>
                </c:pt>
                <c:pt idx="4">
                  <c:v>2012 (F)</c:v>
                </c:pt>
                <c:pt idx="5">
                  <c:v>2013 (F)</c:v>
                </c:pt>
              </c:strCache>
            </c:strRef>
          </c:cat>
          <c:val>
            <c:numRef>
              <c:f>Sales!$C$49:$H$49</c:f>
              <c:numCache>
                <c:formatCode>General</c:formatCode>
                <c:ptCount val="6"/>
                <c:pt idx="0">
                  <c:v>424.96</c:v>
                </c:pt>
                <c:pt idx="1">
                  <c:v>386.39260999999999</c:v>
                </c:pt>
                <c:pt idx="2">
                  <c:v>495.50100999999938</c:v>
                </c:pt>
                <c:pt idx="3">
                  <c:v>537.38396</c:v>
                </c:pt>
                <c:pt idx="4">
                  <c:v>571.77202</c:v>
                </c:pt>
                <c:pt idx="5">
                  <c:v>618.03872999999999</c:v>
                </c:pt>
              </c:numCache>
            </c:numRef>
          </c:val>
        </c:ser>
        <c:hiLowLines/>
        <c:marker val="1"/>
        <c:axId val="53253248"/>
        <c:axId val="53255168"/>
      </c:lineChart>
      <c:catAx>
        <c:axId val="53253248"/>
        <c:scaling>
          <c:orientation val="minMax"/>
        </c:scaling>
        <c:axPos val="b"/>
        <c:title>
          <c:tx>
            <c:rich>
              <a:bodyPr/>
              <a:lstStyle/>
              <a:p>
                <a:pPr>
                  <a:defRPr lang="en-US" sz="1100">
                    <a:latin typeface="Arial" pitchFamily="34" charset="0"/>
                    <a:cs typeface="Arial" pitchFamily="34" charset="0"/>
                  </a:defRPr>
                </a:pPr>
                <a:r>
                  <a:rPr lang="en-US" sz="1100">
                    <a:latin typeface="Arial" pitchFamily="34" charset="0"/>
                    <a:cs typeface="Arial" pitchFamily="34" charset="0"/>
                  </a:rPr>
                  <a:t>Year</a:t>
                </a:r>
              </a:p>
            </c:rich>
          </c:tx>
          <c:layout/>
        </c:title>
        <c:majorTickMark val="none"/>
        <c:tickLblPos val="nextTo"/>
        <c:txPr>
          <a:bodyPr/>
          <a:lstStyle/>
          <a:p>
            <a:pPr>
              <a:defRPr lang="en-US" sz="1100">
                <a:latin typeface="Arial" pitchFamily="34" charset="0"/>
                <a:cs typeface="Arial" pitchFamily="34" charset="0"/>
              </a:defRPr>
            </a:pPr>
            <a:endParaRPr lang="en-US"/>
          </a:p>
        </c:txPr>
        <c:crossAx val="53255168"/>
        <c:crosses val="autoZero"/>
        <c:auto val="1"/>
        <c:lblAlgn val="ctr"/>
        <c:lblOffset val="100"/>
      </c:catAx>
      <c:valAx>
        <c:axId val="53255168"/>
        <c:scaling>
          <c:orientation val="minMax"/>
        </c:scaling>
        <c:axPos val="l"/>
        <c:majorGridlines/>
        <c:title>
          <c:tx>
            <c:rich>
              <a:bodyPr/>
              <a:lstStyle/>
              <a:p>
                <a:pPr>
                  <a:defRPr lang="en-US" sz="1100"/>
                </a:pPr>
                <a:r>
                  <a:rPr lang="en-US" sz="1100">
                    <a:latin typeface="Arial" pitchFamily="34" charset="0"/>
                    <a:cs typeface="Arial" pitchFamily="34" charset="0"/>
                  </a:rPr>
                  <a:t>In</a:t>
                </a:r>
                <a:r>
                  <a:rPr lang="en-US" sz="1100" baseline="0">
                    <a:latin typeface="Arial" pitchFamily="34" charset="0"/>
                    <a:cs typeface="Arial" pitchFamily="34" charset="0"/>
                  </a:rPr>
                  <a:t> Millions of USD</a:t>
                </a:r>
                <a:endParaRPr lang="en-US" sz="1100">
                  <a:latin typeface="Arial" pitchFamily="34" charset="0"/>
                  <a:cs typeface="Arial" pitchFamily="34" charset="0"/>
                </a:endParaRPr>
              </a:p>
            </c:rich>
          </c:tx>
          <c:layout/>
        </c:title>
        <c:numFmt formatCode="General" sourceLinked="1"/>
        <c:tickLblPos val="nextTo"/>
        <c:txPr>
          <a:bodyPr/>
          <a:lstStyle/>
          <a:p>
            <a:pPr>
              <a:defRPr lang="en-US" sz="1100">
                <a:latin typeface="Arial" pitchFamily="34" charset="0"/>
                <a:cs typeface="Arial" pitchFamily="34" charset="0"/>
              </a:defRPr>
            </a:pPr>
            <a:endParaRPr lang="en-US"/>
          </a:p>
        </c:txPr>
        <c:crossAx val="53253248"/>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51D11F-0E55-4952-A539-5BBA5DB88D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h-TH"/>
        </a:p>
      </dgm:t>
    </dgm:pt>
    <dgm:pt modelId="{6961B372-22A7-410E-A68C-37C85F64C82C}">
      <dgm:prSet phldrT="[Text]" custT="1"/>
      <dgm:spPr>
        <a:solidFill>
          <a:srgbClr val="663300"/>
        </a:solidFill>
      </dgm:spPr>
      <dgm:t>
        <a:bodyPr/>
        <a:lstStyle/>
        <a:p>
          <a:r>
            <a:rPr lang="en-US" sz="2800" dirty="0" smtClean="0"/>
            <a:t>New versions:</a:t>
          </a:r>
        </a:p>
        <a:p>
          <a:r>
            <a:rPr lang="en-US" sz="2400" dirty="0" smtClean="0"/>
            <a:t>- Sugar free, dark chocolate </a:t>
          </a:r>
          <a:endParaRPr lang="th-TH" sz="2400" dirty="0"/>
        </a:p>
      </dgm:t>
    </dgm:pt>
    <dgm:pt modelId="{0F4B157C-A860-4425-A673-B8BCF4B860A7}" type="parTrans" cxnId="{49EFDD82-8FFE-47A4-9F63-62235AD4BBBC}">
      <dgm:prSet/>
      <dgm:spPr/>
      <dgm:t>
        <a:bodyPr/>
        <a:lstStyle/>
        <a:p>
          <a:endParaRPr lang="th-TH"/>
        </a:p>
      </dgm:t>
    </dgm:pt>
    <dgm:pt modelId="{421C688F-4C71-44A8-824E-1906808E3782}" type="sibTrans" cxnId="{49EFDD82-8FFE-47A4-9F63-62235AD4BBBC}">
      <dgm:prSet/>
      <dgm:spPr/>
      <dgm:t>
        <a:bodyPr/>
        <a:lstStyle/>
        <a:p>
          <a:endParaRPr lang="th-TH"/>
        </a:p>
      </dgm:t>
    </dgm:pt>
    <dgm:pt modelId="{C767FAB9-5D73-4295-A7FF-7B313DA34E1F}">
      <dgm:prSet phldrT="[Text]" custT="1"/>
      <dgm:spPr>
        <a:solidFill>
          <a:srgbClr val="996633"/>
        </a:solidFill>
      </dgm:spPr>
      <dgm:t>
        <a:bodyPr/>
        <a:lstStyle/>
        <a:p>
          <a:r>
            <a:rPr lang="en-US" sz="2400" dirty="0" smtClean="0">
              <a:latin typeface="+mn-lt"/>
            </a:rPr>
            <a:t>More &amp; Less</a:t>
          </a:r>
          <a:endParaRPr lang="th-TH" sz="2400" dirty="0">
            <a:latin typeface="+mn-lt"/>
          </a:endParaRPr>
        </a:p>
      </dgm:t>
    </dgm:pt>
    <dgm:pt modelId="{F49AB2F3-B548-4199-93C4-3DD2BDC0C1CF}" type="parTrans" cxnId="{5CB8A560-28D1-456E-8622-4A3AC4A6208B}">
      <dgm:prSet/>
      <dgm:spPr/>
      <dgm:t>
        <a:bodyPr/>
        <a:lstStyle/>
        <a:p>
          <a:endParaRPr lang="th-TH"/>
        </a:p>
      </dgm:t>
    </dgm:pt>
    <dgm:pt modelId="{10713CF9-14D2-45C1-9B63-063CD5B3F742}" type="sibTrans" cxnId="{5CB8A560-28D1-456E-8622-4A3AC4A6208B}">
      <dgm:prSet/>
      <dgm:spPr/>
      <dgm:t>
        <a:bodyPr/>
        <a:lstStyle/>
        <a:p>
          <a:endParaRPr lang="th-TH"/>
        </a:p>
      </dgm:t>
    </dgm:pt>
    <dgm:pt modelId="{B05FCA8A-BF65-442F-B4AF-9A814760E26F}">
      <dgm:prSet phldrT="[Text]" custT="1"/>
      <dgm:spPr>
        <a:solidFill>
          <a:srgbClr val="663300"/>
        </a:solidFill>
      </dgm:spPr>
      <dgm:t>
        <a:bodyPr/>
        <a:lstStyle/>
        <a:p>
          <a:r>
            <a:rPr lang="en-US" sz="2400" dirty="0" smtClean="0"/>
            <a:t>Website contains nutritional facts</a:t>
          </a:r>
        </a:p>
        <a:p>
          <a:r>
            <a:rPr lang="en-US" sz="2400" dirty="0" smtClean="0"/>
            <a:t>Promote bite size = well balanced </a:t>
          </a:r>
          <a:endParaRPr lang="th-TH" sz="2400" dirty="0"/>
        </a:p>
      </dgm:t>
    </dgm:pt>
    <dgm:pt modelId="{79340643-C839-4EFD-A356-ED620FD0321C}" type="parTrans" cxnId="{EA8E5BC6-5F45-410F-A475-17816E68EAFB}">
      <dgm:prSet/>
      <dgm:spPr/>
      <dgm:t>
        <a:bodyPr/>
        <a:lstStyle/>
        <a:p>
          <a:endParaRPr lang="th-TH"/>
        </a:p>
      </dgm:t>
    </dgm:pt>
    <dgm:pt modelId="{BAAB629F-C7BE-4B04-A211-38B719B7D22E}" type="sibTrans" cxnId="{EA8E5BC6-5F45-410F-A475-17816E68EAFB}">
      <dgm:prSet/>
      <dgm:spPr/>
      <dgm:t>
        <a:bodyPr/>
        <a:lstStyle/>
        <a:p>
          <a:endParaRPr lang="th-TH"/>
        </a:p>
      </dgm:t>
    </dgm:pt>
    <dgm:pt modelId="{103BB83A-626D-4000-AF02-65F7467AB84A}" type="pres">
      <dgm:prSet presAssocID="{0B51D11F-0E55-4952-A539-5BBA5DB88DCB}" presName="linear" presStyleCnt="0">
        <dgm:presLayoutVars>
          <dgm:animLvl val="lvl"/>
          <dgm:resizeHandles val="exact"/>
        </dgm:presLayoutVars>
      </dgm:prSet>
      <dgm:spPr/>
      <dgm:t>
        <a:bodyPr/>
        <a:lstStyle/>
        <a:p>
          <a:endParaRPr lang="th-TH"/>
        </a:p>
      </dgm:t>
    </dgm:pt>
    <dgm:pt modelId="{CE784B24-58C9-45E4-A889-402010C0FB4C}" type="pres">
      <dgm:prSet presAssocID="{6961B372-22A7-410E-A68C-37C85F64C82C}" presName="parentText" presStyleLbl="node1" presStyleIdx="0" presStyleCnt="3">
        <dgm:presLayoutVars>
          <dgm:chMax val="0"/>
          <dgm:bulletEnabled val="1"/>
        </dgm:presLayoutVars>
      </dgm:prSet>
      <dgm:spPr/>
      <dgm:t>
        <a:bodyPr/>
        <a:lstStyle/>
        <a:p>
          <a:endParaRPr lang="th-TH"/>
        </a:p>
      </dgm:t>
    </dgm:pt>
    <dgm:pt modelId="{6EB4BEF2-76E9-4B88-A4B9-6415F13FB9F4}" type="pres">
      <dgm:prSet presAssocID="{421C688F-4C71-44A8-824E-1906808E3782}" presName="spacer" presStyleCnt="0"/>
      <dgm:spPr/>
    </dgm:pt>
    <dgm:pt modelId="{BB1DD21F-21AE-4DF3-BDAE-FE1CA8897BD8}" type="pres">
      <dgm:prSet presAssocID="{C767FAB9-5D73-4295-A7FF-7B313DA34E1F}" presName="parentText" presStyleLbl="node1" presStyleIdx="1" presStyleCnt="3" custLinFactNeighborY="-74462">
        <dgm:presLayoutVars>
          <dgm:chMax val="0"/>
          <dgm:bulletEnabled val="1"/>
        </dgm:presLayoutVars>
      </dgm:prSet>
      <dgm:spPr/>
      <dgm:t>
        <a:bodyPr/>
        <a:lstStyle/>
        <a:p>
          <a:endParaRPr lang="th-TH"/>
        </a:p>
      </dgm:t>
    </dgm:pt>
    <dgm:pt modelId="{EF886EA4-F69D-4003-9738-7A93D746A8EC}" type="pres">
      <dgm:prSet presAssocID="{10713CF9-14D2-45C1-9B63-063CD5B3F742}" presName="spacer" presStyleCnt="0"/>
      <dgm:spPr/>
    </dgm:pt>
    <dgm:pt modelId="{DDB10918-79CF-45A9-A4A6-1D372F4D5203}" type="pres">
      <dgm:prSet presAssocID="{B05FCA8A-BF65-442F-B4AF-9A814760E26F}" presName="parentText" presStyleLbl="node1" presStyleIdx="2" presStyleCnt="3" custLinFactY="-5795" custLinFactNeighborY="-100000">
        <dgm:presLayoutVars>
          <dgm:chMax val="0"/>
          <dgm:bulletEnabled val="1"/>
        </dgm:presLayoutVars>
      </dgm:prSet>
      <dgm:spPr/>
      <dgm:t>
        <a:bodyPr/>
        <a:lstStyle/>
        <a:p>
          <a:endParaRPr lang="th-TH"/>
        </a:p>
      </dgm:t>
    </dgm:pt>
  </dgm:ptLst>
  <dgm:cxnLst>
    <dgm:cxn modelId="{4D411194-53A6-4EEB-8095-C27FB24EDEAC}" type="presOf" srcId="{0B51D11F-0E55-4952-A539-5BBA5DB88DCB}" destId="{103BB83A-626D-4000-AF02-65F7467AB84A}" srcOrd="0" destOrd="0" presId="urn:microsoft.com/office/officeart/2005/8/layout/vList2"/>
    <dgm:cxn modelId="{07577517-CE22-48A3-8D7E-D90CA0DAD8FC}" type="presOf" srcId="{B05FCA8A-BF65-442F-B4AF-9A814760E26F}" destId="{DDB10918-79CF-45A9-A4A6-1D372F4D5203}" srcOrd="0" destOrd="0" presId="urn:microsoft.com/office/officeart/2005/8/layout/vList2"/>
    <dgm:cxn modelId="{49EFDD82-8FFE-47A4-9F63-62235AD4BBBC}" srcId="{0B51D11F-0E55-4952-A539-5BBA5DB88DCB}" destId="{6961B372-22A7-410E-A68C-37C85F64C82C}" srcOrd="0" destOrd="0" parTransId="{0F4B157C-A860-4425-A673-B8BCF4B860A7}" sibTransId="{421C688F-4C71-44A8-824E-1906808E3782}"/>
    <dgm:cxn modelId="{5CB8A560-28D1-456E-8622-4A3AC4A6208B}" srcId="{0B51D11F-0E55-4952-A539-5BBA5DB88DCB}" destId="{C767FAB9-5D73-4295-A7FF-7B313DA34E1F}" srcOrd="1" destOrd="0" parTransId="{F49AB2F3-B548-4199-93C4-3DD2BDC0C1CF}" sibTransId="{10713CF9-14D2-45C1-9B63-063CD5B3F742}"/>
    <dgm:cxn modelId="{80B76F93-97BD-445F-85E5-DFF4280CFF52}" type="presOf" srcId="{C767FAB9-5D73-4295-A7FF-7B313DA34E1F}" destId="{BB1DD21F-21AE-4DF3-BDAE-FE1CA8897BD8}" srcOrd="0" destOrd="0" presId="urn:microsoft.com/office/officeart/2005/8/layout/vList2"/>
    <dgm:cxn modelId="{EA8E5BC6-5F45-410F-A475-17816E68EAFB}" srcId="{0B51D11F-0E55-4952-A539-5BBA5DB88DCB}" destId="{B05FCA8A-BF65-442F-B4AF-9A814760E26F}" srcOrd="2" destOrd="0" parTransId="{79340643-C839-4EFD-A356-ED620FD0321C}" sibTransId="{BAAB629F-C7BE-4B04-A211-38B719B7D22E}"/>
    <dgm:cxn modelId="{6FC9CF2A-3AB3-4B75-B8F4-BA5BB5FD0C7D}" type="presOf" srcId="{6961B372-22A7-410E-A68C-37C85F64C82C}" destId="{CE784B24-58C9-45E4-A889-402010C0FB4C}" srcOrd="0" destOrd="0" presId="urn:microsoft.com/office/officeart/2005/8/layout/vList2"/>
    <dgm:cxn modelId="{1C21C071-81E4-4D37-9E0E-BBA724ADB0DF}" type="presParOf" srcId="{103BB83A-626D-4000-AF02-65F7467AB84A}" destId="{CE784B24-58C9-45E4-A889-402010C0FB4C}" srcOrd="0" destOrd="0" presId="urn:microsoft.com/office/officeart/2005/8/layout/vList2"/>
    <dgm:cxn modelId="{7BDADF32-9A89-479C-BF88-E82057C53124}" type="presParOf" srcId="{103BB83A-626D-4000-AF02-65F7467AB84A}" destId="{6EB4BEF2-76E9-4B88-A4B9-6415F13FB9F4}" srcOrd="1" destOrd="0" presId="urn:microsoft.com/office/officeart/2005/8/layout/vList2"/>
    <dgm:cxn modelId="{479CD615-D8CD-459E-BC7A-2BDBC9D00F67}" type="presParOf" srcId="{103BB83A-626D-4000-AF02-65F7467AB84A}" destId="{BB1DD21F-21AE-4DF3-BDAE-FE1CA8897BD8}" srcOrd="2" destOrd="0" presId="urn:microsoft.com/office/officeart/2005/8/layout/vList2"/>
    <dgm:cxn modelId="{4C47A0AE-E527-4787-BAF2-3A28FD73E41B}" type="presParOf" srcId="{103BB83A-626D-4000-AF02-65F7467AB84A}" destId="{EF886EA4-F69D-4003-9738-7A93D746A8EC}" srcOrd="3" destOrd="0" presId="urn:microsoft.com/office/officeart/2005/8/layout/vList2"/>
    <dgm:cxn modelId="{4017FEA2-47F4-4A53-85EB-732412B037CC}" type="presParOf" srcId="{103BB83A-626D-4000-AF02-65F7467AB84A}" destId="{DDB10918-79CF-45A9-A4A6-1D372F4D5203}" srcOrd="4"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7F7B780E-C040-463A-8659-52EF22004510}" type="doc">
      <dgm:prSet loTypeId="urn:microsoft.com/office/officeart/2005/8/layout/pList2" loCatId="list" qsTypeId="urn:microsoft.com/office/officeart/2005/8/quickstyle/simple1" qsCatId="simple" csTypeId="urn:microsoft.com/office/officeart/2005/8/colors/accent1_2" csCatId="accent1" phldr="1"/>
      <dgm:spPr/>
    </dgm:pt>
    <dgm:pt modelId="{BC43B780-79BC-4865-88C1-2E76C934FAF8}">
      <dgm:prSet phldrT="[Text]"/>
      <dgm:spPr/>
      <dgm:t>
        <a:bodyPr/>
        <a:lstStyle/>
        <a:p>
          <a:r>
            <a:rPr lang="en-US" dirty="0" smtClean="0"/>
            <a:t>Apple, Berry, Apricots</a:t>
          </a:r>
        </a:p>
        <a:p>
          <a:r>
            <a:rPr lang="en-US" dirty="0" smtClean="0"/>
            <a:t>Pineapple, Fruits</a:t>
          </a:r>
        </a:p>
      </dgm:t>
    </dgm:pt>
    <dgm:pt modelId="{DA996AF0-50C6-4EB3-93D0-1F791FEFB023}" type="parTrans" cxnId="{11E28768-781D-4D53-AC47-14632498086C}">
      <dgm:prSet/>
      <dgm:spPr/>
      <dgm:t>
        <a:bodyPr/>
        <a:lstStyle/>
        <a:p>
          <a:endParaRPr lang="th-TH"/>
        </a:p>
      </dgm:t>
    </dgm:pt>
    <dgm:pt modelId="{760084D9-6081-4824-89F3-7F94D66C883F}" type="sibTrans" cxnId="{11E28768-781D-4D53-AC47-14632498086C}">
      <dgm:prSet/>
      <dgm:spPr/>
      <dgm:t>
        <a:bodyPr/>
        <a:lstStyle/>
        <a:p>
          <a:endParaRPr lang="th-TH"/>
        </a:p>
      </dgm:t>
    </dgm:pt>
    <dgm:pt modelId="{3FED9246-9096-485D-8C46-C5D45688DFFA}">
      <dgm:prSet phldrT="[Text]"/>
      <dgm:spPr/>
      <dgm:t>
        <a:bodyPr/>
        <a:lstStyle/>
        <a:p>
          <a:r>
            <a:rPr lang="en-US" dirty="0" smtClean="0"/>
            <a:t>Milk Chocolate,</a:t>
          </a:r>
        </a:p>
        <a:p>
          <a:r>
            <a:rPr lang="en-US" dirty="0" smtClean="0"/>
            <a:t> Dark Chocolate</a:t>
          </a:r>
          <a:endParaRPr lang="th-TH" dirty="0"/>
        </a:p>
      </dgm:t>
    </dgm:pt>
    <dgm:pt modelId="{DA92276C-445F-43F8-A525-0D580859108C}" type="parTrans" cxnId="{E0974A47-321E-4053-8A88-151C646B30C8}">
      <dgm:prSet/>
      <dgm:spPr/>
      <dgm:t>
        <a:bodyPr/>
        <a:lstStyle/>
        <a:p>
          <a:endParaRPr lang="th-TH"/>
        </a:p>
      </dgm:t>
    </dgm:pt>
    <dgm:pt modelId="{790B5C75-9A04-4413-96CC-15997BDBD7FF}" type="sibTrans" cxnId="{E0974A47-321E-4053-8A88-151C646B30C8}">
      <dgm:prSet/>
      <dgm:spPr/>
      <dgm:t>
        <a:bodyPr/>
        <a:lstStyle/>
        <a:p>
          <a:endParaRPr lang="th-TH"/>
        </a:p>
      </dgm:t>
    </dgm:pt>
    <dgm:pt modelId="{74F3F378-AD41-4449-8C6E-D5743EBB0BBD}" type="pres">
      <dgm:prSet presAssocID="{7F7B780E-C040-463A-8659-52EF22004510}" presName="Name0" presStyleCnt="0">
        <dgm:presLayoutVars>
          <dgm:dir/>
          <dgm:resizeHandles val="exact"/>
        </dgm:presLayoutVars>
      </dgm:prSet>
      <dgm:spPr/>
    </dgm:pt>
    <dgm:pt modelId="{1F971F88-6EEB-4908-BC25-0E858E713283}" type="pres">
      <dgm:prSet presAssocID="{7F7B780E-C040-463A-8659-52EF22004510}" presName="bkgdShp" presStyleLbl="alignAccFollowNode1" presStyleIdx="0" presStyleCnt="1"/>
      <dgm:spPr/>
    </dgm:pt>
    <dgm:pt modelId="{D684B771-FF44-410A-BC28-25D893F7A23E}" type="pres">
      <dgm:prSet presAssocID="{7F7B780E-C040-463A-8659-52EF22004510}" presName="linComp" presStyleCnt="0"/>
      <dgm:spPr/>
    </dgm:pt>
    <dgm:pt modelId="{63B1E3C9-4A81-490A-AFC5-3A506452BE4C}" type="pres">
      <dgm:prSet presAssocID="{BC43B780-79BC-4865-88C1-2E76C934FAF8}" presName="compNode" presStyleCnt="0"/>
      <dgm:spPr/>
    </dgm:pt>
    <dgm:pt modelId="{4A8B813E-C7E0-41F6-9946-AAA9623037E5}" type="pres">
      <dgm:prSet presAssocID="{BC43B780-79BC-4865-88C1-2E76C934FAF8}" presName="node" presStyleLbl="node1" presStyleIdx="0" presStyleCnt="2" custScaleY="37073">
        <dgm:presLayoutVars>
          <dgm:bulletEnabled val="1"/>
        </dgm:presLayoutVars>
      </dgm:prSet>
      <dgm:spPr/>
      <dgm:t>
        <a:bodyPr/>
        <a:lstStyle/>
        <a:p>
          <a:endParaRPr lang="th-TH"/>
        </a:p>
      </dgm:t>
    </dgm:pt>
    <dgm:pt modelId="{6FC53C18-572C-4F27-AE41-6E82B1836DA6}" type="pres">
      <dgm:prSet presAssocID="{BC43B780-79BC-4865-88C1-2E76C934FAF8}" presName="invisiNode" presStyleLbl="node1" presStyleIdx="0" presStyleCnt="2"/>
      <dgm:spPr/>
    </dgm:pt>
    <dgm:pt modelId="{3B685C54-DA6F-437B-87A8-A0FABF516DB9}" type="pres">
      <dgm:prSet presAssocID="{BC43B780-79BC-4865-88C1-2E76C934FAF8}" presName="imagNode" presStyleLbl="fgImgPlace1" presStyleIdx="0" presStyleCnt="2" custScaleY="238592"/>
      <dgm:spPr/>
    </dgm:pt>
    <dgm:pt modelId="{04AAC92F-E051-4C7B-A559-DDF54524788C}" type="pres">
      <dgm:prSet presAssocID="{760084D9-6081-4824-89F3-7F94D66C883F}" presName="sibTrans" presStyleLbl="sibTrans2D1" presStyleIdx="0" presStyleCnt="0"/>
      <dgm:spPr/>
      <dgm:t>
        <a:bodyPr/>
        <a:lstStyle/>
        <a:p>
          <a:endParaRPr lang="th-TH"/>
        </a:p>
      </dgm:t>
    </dgm:pt>
    <dgm:pt modelId="{AD5BFE73-A974-44D0-B58E-34467BDC8119}" type="pres">
      <dgm:prSet presAssocID="{3FED9246-9096-485D-8C46-C5D45688DFFA}" presName="compNode" presStyleCnt="0"/>
      <dgm:spPr/>
    </dgm:pt>
    <dgm:pt modelId="{E7E66E90-6CA4-4DAE-A3C7-F8DE1F8DF357}" type="pres">
      <dgm:prSet presAssocID="{3FED9246-9096-485D-8C46-C5D45688DFFA}" presName="node" presStyleLbl="node1" presStyleIdx="1" presStyleCnt="2" custScaleY="37073">
        <dgm:presLayoutVars>
          <dgm:bulletEnabled val="1"/>
        </dgm:presLayoutVars>
      </dgm:prSet>
      <dgm:spPr/>
      <dgm:t>
        <a:bodyPr/>
        <a:lstStyle/>
        <a:p>
          <a:endParaRPr lang="th-TH"/>
        </a:p>
      </dgm:t>
    </dgm:pt>
    <dgm:pt modelId="{4509B002-DEA8-4C9D-8F58-CA9EF3B41C99}" type="pres">
      <dgm:prSet presAssocID="{3FED9246-9096-485D-8C46-C5D45688DFFA}" presName="invisiNode" presStyleLbl="node1" presStyleIdx="1" presStyleCnt="2"/>
      <dgm:spPr/>
    </dgm:pt>
    <dgm:pt modelId="{D6B8238C-9BB6-4D27-B22D-D9A2F87A521C}" type="pres">
      <dgm:prSet presAssocID="{3FED9246-9096-485D-8C46-C5D45688DFFA}" presName="imagNode" presStyleLbl="fgImgPlace1" presStyleIdx="1" presStyleCnt="2" custScaleY="238592"/>
      <dgm:spPr/>
    </dgm:pt>
  </dgm:ptLst>
  <dgm:cxnLst>
    <dgm:cxn modelId="{9FD0EDE9-915C-4A6F-AFEF-62F967C62596}" type="presOf" srcId="{BC43B780-79BC-4865-88C1-2E76C934FAF8}" destId="{4A8B813E-C7E0-41F6-9946-AAA9623037E5}" srcOrd="0" destOrd="0" presId="urn:microsoft.com/office/officeart/2005/8/layout/pList2"/>
    <dgm:cxn modelId="{A9C3287E-2F13-417C-A073-2FFBD21D882E}" type="presOf" srcId="{3FED9246-9096-485D-8C46-C5D45688DFFA}" destId="{E7E66E90-6CA4-4DAE-A3C7-F8DE1F8DF357}" srcOrd="0" destOrd="0" presId="urn:microsoft.com/office/officeart/2005/8/layout/pList2"/>
    <dgm:cxn modelId="{11E28768-781D-4D53-AC47-14632498086C}" srcId="{7F7B780E-C040-463A-8659-52EF22004510}" destId="{BC43B780-79BC-4865-88C1-2E76C934FAF8}" srcOrd="0" destOrd="0" parTransId="{DA996AF0-50C6-4EB3-93D0-1F791FEFB023}" sibTransId="{760084D9-6081-4824-89F3-7F94D66C883F}"/>
    <dgm:cxn modelId="{FC28CA9D-F13D-462F-80CA-DB1A729220AA}" type="presOf" srcId="{7F7B780E-C040-463A-8659-52EF22004510}" destId="{74F3F378-AD41-4449-8C6E-D5743EBB0BBD}" srcOrd="0" destOrd="0" presId="urn:microsoft.com/office/officeart/2005/8/layout/pList2"/>
    <dgm:cxn modelId="{E0974A47-321E-4053-8A88-151C646B30C8}" srcId="{7F7B780E-C040-463A-8659-52EF22004510}" destId="{3FED9246-9096-485D-8C46-C5D45688DFFA}" srcOrd="1" destOrd="0" parTransId="{DA92276C-445F-43F8-A525-0D580859108C}" sibTransId="{790B5C75-9A04-4413-96CC-15997BDBD7FF}"/>
    <dgm:cxn modelId="{88A61944-7AE8-4FEB-86FE-9D5C3F0B22CB}" type="presOf" srcId="{760084D9-6081-4824-89F3-7F94D66C883F}" destId="{04AAC92F-E051-4C7B-A559-DDF54524788C}" srcOrd="0" destOrd="0" presId="urn:microsoft.com/office/officeart/2005/8/layout/pList2"/>
    <dgm:cxn modelId="{EDD5D488-B910-414A-A543-163BC1336722}" type="presParOf" srcId="{74F3F378-AD41-4449-8C6E-D5743EBB0BBD}" destId="{1F971F88-6EEB-4908-BC25-0E858E713283}" srcOrd="0" destOrd="0" presId="urn:microsoft.com/office/officeart/2005/8/layout/pList2"/>
    <dgm:cxn modelId="{D7DF72DC-EDF5-4D66-B431-EE0781F8F04C}" type="presParOf" srcId="{74F3F378-AD41-4449-8C6E-D5743EBB0BBD}" destId="{D684B771-FF44-410A-BC28-25D893F7A23E}" srcOrd="1" destOrd="0" presId="urn:microsoft.com/office/officeart/2005/8/layout/pList2"/>
    <dgm:cxn modelId="{14DF5F23-70C7-4EF2-B461-F3DF11D2588B}" type="presParOf" srcId="{D684B771-FF44-410A-BC28-25D893F7A23E}" destId="{63B1E3C9-4A81-490A-AFC5-3A506452BE4C}" srcOrd="0" destOrd="0" presId="urn:microsoft.com/office/officeart/2005/8/layout/pList2"/>
    <dgm:cxn modelId="{98CD5BDB-5CB5-49A3-9E8F-98C8849619FD}" type="presParOf" srcId="{63B1E3C9-4A81-490A-AFC5-3A506452BE4C}" destId="{4A8B813E-C7E0-41F6-9946-AAA9623037E5}" srcOrd="0" destOrd="0" presId="urn:microsoft.com/office/officeart/2005/8/layout/pList2"/>
    <dgm:cxn modelId="{388BEFA4-B36C-448C-9882-315F69F8451D}" type="presParOf" srcId="{63B1E3C9-4A81-490A-AFC5-3A506452BE4C}" destId="{6FC53C18-572C-4F27-AE41-6E82B1836DA6}" srcOrd="1" destOrd="0" presId="urn:microsoft.com/office/officeart/2005/8/layout/pList2"/>
    <dgm:cxn modelId="{37A24E1E-20A7-496C-96DD-6C2BC89781D5}" type="presParOf" srcId="{63B1E3C9-4A81-490A-AFC5-3A506452BE4C}" destId="{3B685C54-DA6F-437B-87A8-A0FABF516DB9}" srcOrd="2" destOrd="0" presId="urn:microsoft.com/office/officeart/2005/8/layout/pList2"/>
    <dgm:cxn modelId="{A989859B-0C38-45E8-9249-A2FC0E87A5CD}" type="presParOf" srcId="{D684B771-FF44-410A-BC28-25D893F7A23E}" destId="{04AAC92F-E051-4C7B-A559-DDF54524788C}" srcOrd="1" destOrd="0" presId="urn:microsoft.com/office/officeart/2005/8/layout/pList2"/>
    <dgm:cxn modelId="{C021ACC1-E0C1-47D2-81C7-74A7C30B5723}" type="presParOf" srcId="{D684B771-FF44-410A-BC28-25D893F7A23E}" destId="{AD5BFE73-A974-44D0-B58E-34467BDC8119}" srcOrd="2" destOrd="0" presId="urn:microsoft.com/office/officeart/2005/8/layout/pList2"/>
    <dgm:cxn modelId="{9FA179E2-19D9-454D-97A3-EEED6A88B15F}" type="presParOf" srcId="{AD5BFE73-A974-44D0-B58E-34467BDC8119}" destId="{E7E66E90-6CA4-4DAE-A3C7-F8DE1F8DF357}" srcOrd="0" destOrd="0" presId="urn:microsoft.com/office/officeart/2005/8/layout/pList2"/>
    <dgm:cxn modelId="{E5B9C2A3-0138-4F12-A51E-707FC322EF5C}" type="presParOf" srcId="{AD5BFE73-A974-44D0-B58E-34467BDC8119}" destId="{4509B002-DEA8-4C9D-8F58-CA9EF3B41C99}" srcOrd="1" destOrd="0" presId="urn:microsoft.com/office/officeart/2005/8/layout/pList2"/>
    <dgm:cxn modelId="{87D7060D-A4B1-47E4-A754-FFA5405C1E7D}" type="presParOf" srcId="{AD5BFE73-A974-44D0-B58E-34467BDC8119}" destId="{D6B8238C-9BB6-4D27-B22D-D9A2F87A521C}" srcOrd="2" destOrd="0" presId="urn:microsoft.com/office/officeart/2005/8/layout/pList2"/>
  </dgm:cxnLst>
  <dgm:bg/>
  <dgm:whole/>
</dgm:dataModel>
</file>

<file path=ppt/diagrams/data3.xml><?xml version="1.0" encoding="utf-8"?>
<dgm:dataModel xmlns:dgm="http://schemas.openxmlformats.org/drawingml/2006/diagram" xmlns:a="http://schemas.openxmlformats.org/drawingml/2006/main">
  <dgm:ptLst>
    <dgm:pt modelId="{EBFB4CBA-3A2A-4D2E-8486-DFFEBD9C58A4}" type="doc">
      <dgm:prSet loTypeId="urn:microsoft.com/office/officeart/2005/8/layout/equation1" loCatId="process" qsTypeId="urn:microsoft.com/office/officeart/2005/8/quickstyle/3d2" qsCatId="3D" csTypeId="urn:microsoft.com/office/officeart/2005/8/colors/colorful2" csCatId="colorful" phldr="1"/>
      <dgm:spPr/>
    </dgm:pt>
    <dgm:pt modelId="{59CECA1B-2D0B-4B38-96AE-B1AADC1F4242}">
      <dgm:prSet phldrT="[Text]" custT="1"/>
      <dgm:spPr/>
      <dgm:t>
        <a:bodyPr/>
        <a:lstStyle/>
        <a:p>
          <a:r>
            <a:rPr lang="en-US" sz="1600" dirty="0" smtClean="0"/>
            <a:t>Real Fruit</a:t>
          </a:r>
          <a:endParaRPr lang="th-TH" sz="1600" dirty="0"/>
        </a:p>
      </dgm:t>
    </dgm:pt>
    <dgm:pt modelId="{6FCEE432-95EE-4E45-A7C6-9F0EE5850FE0}" type="parTrans" cxnId="{068CFC78-8492-464C-BD6D-6CDF0B9C0F64}">
      <dgm:prSet/>
      <dgm:spPr/>
      <dgm:t>
        <a:bodyPr/>
        <a:lstStyle/>
        <a:p>
          <a:endParaRPr lang="th-TH"/>
        </a:p>
      </dgm:t>
    </dgm:pt>
    <dgm:pt modelId="{126801BA-BAC3-4774-9C15-38CAC8065870}" type="sibTrans" cxnId="{068CFC78-8492-464C-BD6D-6CDF0B9C0F64}">
      <dgm:prSet/>
      <dgm:spPr>
        <a:solidFill>
          <a:srgbClr val="FFC000"/>
        </a:solidFill>
      </dgm:spPr>
      <dgm:t>
        <a:bodyPr/>
        <a:lstStyle/>
        <a:p>
          <a:endParaRPr lang="th-TH"/>
        </a:p>
      </dgm:t>
    </dgm:pt>
    <dgm:pt modelId="{64CDB95C-F5A5-4ABE-BD4E-02D6912C123E}">
      <dgm:prSet phldrT="[Text]" custT="1"/>
      <dgm:spPr/>
      <dgm:t>
        <a:bodyPr/>
        <a:lstStyle/>
        <a:p>
          <a:r>
            <a:rPr lang="en-US" sz="1600" dirty="0" smtClean="0"/>
            <a:t>Real Chocolate</a:t>
          </a:r>
          <a:endParaRPr lang="th-TH" sz="1600" dirty="0"/>
        </a:p>
      </dgm:t>
    </dgm:pt>
    <dgm:pt modelId="{6486F1A2-4910-49A2-8999-B89129C72B9F}" type="parTrans" cxnId="{87A973AB-616E-46EF-8798-79D9ED34B2DF}">
      <dgm:prSet/>
      <dgm:spPr/>
      <dgm:t>
        <a:bodyPr/>
        <a:lstStyle/>
        <a:p>
          <a:endParaRPr lang="th-TH"/>
        </a:p>
      </dgm:t>
    </dgm:pt>
    <dgm:pt modelId="{C62D82AB-903F-404D-9307-B963BFEA2895}" type="sibTrans" cxnId="{87A973AB-616E-46EF-8798-79D9ED34B2DF}">
      <dgm:prSet/>
      <dgm:spPr>
        <a:solidFill>
          <a:srgbClr val="FFC000"/>
        </a:solidFill>
      </dgm:spPr>
      <dgm:t>
        <a:bodyPr/>
        <a:lstStyle/>
        <a:p>
          <a:endParaRPr lang="th-TH"/>
        </a:p>
      </dgm:t>
    </dgm:pt>
    <dgm:pt modelId="{7D8823BE-94D4-4754-B742-2F09F2E50966}">
      <dgm:prSet phldrT="[Text]" custT="1"/>
      <dgm:spPr>
        <a:solidFill>
          <a:schemeClr val="accent3">
            <a:lumMod val="75000"/>
          </a:schemeClr>
        </a:solidFill>
      </dgm:spPr>
      <dgm:t>
        <a:bodyPr/>
        <a:lstStyle/>
        <a:p>
          <a:endParaRPr lang="th-TH" sz="1600" dirty="0"/>
        </a:p>
      </dgm:t>
    </dgm:pt>
    <dgm:pt modelId="{BFFF8FEE-8B6D-41F1-881D-F05FCF504AFC}" type="parTrans" cxnId="{BF9E58CD-67E3-4D59-94FB-80130F7B6D08}">
      <dgm:prSet/>
      <dgm:spPr/>
      <dgm:t>
        <a:bodyPr/>
        <a:lstStyle/>
        <a:p>
          <a:endParaRPr lang="th-TH"/>
        </a:p>
      </dgm:t>
    </dgm:pt>
    <dgm:pt modelId="{ABB16889-4DCC-45BF-A53E-2AE46FA55F1B}" type="sibTrans" cxnId="{BF9E58CD-67E3-4D59-94FB-80130F7B6D08}">
      <dgm:prSet/>
      <dgm:spPr>
        <a:solidFill>
          <a:schemeClr val="tx1"/>
        </a:solidFill>
      </dgm:spPr>
      <dgm:t>
        <a:bodyPr/>
        <a:lstStyle/>
        <a:p>
          <a:endParaRPr lang="th-TH"/>
        </a:p>
      </dgm:t>
    </dgm:pt>
    <dgm:pt modelId="{AB7E6771-E809-4986-95F5-AFA1B67608CD}">
      <dgm:prSet phldrT="[Text]" custT="1"/>
      <dgm:spPr>
        <a:solidFill>
          <a:schemeClr val="tx2"/>
        </a:solidFill>
      </dgm:spPr>
      <dgm:t>
        <a:bodyPr/>
        <a:lstStyle/>
        <a:p>
          <a:endParaRPr lang="th-TH" sz="1600" dirty="0"/>
        </a:p>
      </dgm:t>
    </dgm:pt>
    <dgm:pt modelId="{7059CA8D-ECC7-41E6-A838-EF46979F0A5C}" type="parTrans" cxnId="{2C06A36C-D40D-4844-835C-695D845C5851}">
      <dgm:prSet/>
      <dgm:spPr/>
      <dgm:t>
        <a:bodyPr/>
        <a:lstStyle/>
        <a:p>
          <a:endParaRPr lang="th-TH"/>
        </a:p>
      </dgm:t>
    </dgm:pt>
    <dgm:pt modelId="{C57CEFCB-9100-4D28-8A92-EB1792FF5E81}" type="sibTrans" cxnId="{2C06A36C-D40D-4844-835C-695D845C5851}">
      <dgm:prSet/>
      <dgm:spPr/>
      <dgm:t>
        <a:bodyPr/>
        <a:lstStyle/>
        <a:p>
          <a:endParaRPr lang="th-TH"/>
        </a:p>
      </dgm:t>
    </dgm:pt>
    <dgm:pt modelId="{9E88BE64-59E4-46CE-9007-31216837AC17}" type="pres">
      <dgm:prSet presAssocID="{EBFB4CBA-3A2A-4D2E-8486-DFFEBD9C58A4}" presName="linearFlow" presStyleCnt="0">
        <dgm:presLayoutVars>
          <dgm:dir/>
          <dgm:resizeHandles val="exact"/>
        </dgm:presLayoutVars>
      </dgm:prSet>
      <dgm:spPr/>
    </dgm:pt>
    <dgm:pt modelId="{C4E47811-4F2E-4A6E-B673-51D6854149B0}" type="pres">
      <dgm:prSet presAssocID="{59CECA1B-2D0B-4B38-96AE-B1AADC1F4242}" presName="node" presStyleLbl="node1" presStyleIdx="0" presStyleCnt="4">
        <dgm:presLayoutVars>
          <dgm:bulletEnabled val="1"/>
        </dgm:presLayoutVars>
      </dgm:prSet>
      <dgm:spPr/>
      <dgm:t>
        <a:bodyPr/>
        <a:lstStyle/>
        <a:p>
          <a:endParaRPr lang="th-TH"/>
        </a:p>
      </dgm:t>
    </dgm:pt>
    <dgm:pt modelId="{7C57E685-0A36-4328-8252-F271EBDBBF6C}" type="pres">
      <dgm:prSet presAssocID="{126801BA-BAC3-4774-9C15-38CAC8065870}" presName="spacerL" presStyleCnt="0"/>
      <dgm:spPr/>
    </dgm:pt>
    <dgm:pt modelId="{FBCA28E1-E960-4C37-BEEB-81CC6209029F}" type="pres">
      <dgm:prSet presAssocID="{126801BA-BAC3-4774-9C15-38CAC8065870}" presName="sibTrans" presStyleLbl="sibTrans2D1" presStyleIdx="0" presStyleCnt="3"/>
      <dgm:spPr/>
      <dgm:t>
        <a:bodyPr/>
        <a:lstStyle/>
        <a:p>
          <a:endParaRPr lang="th-TH"/>
        </a:p>
      </dgm:t>
    </dgm:pt>
    <dgm:pt modelId="{42CDF970-BEA7-465E-B468-13F02A27E0AE}" type="pres">
      <dgm:prSet presAssocID="{126801BA-BAC3-4774-9C15-38CAC8065870}" presName="spacerR" presStyleCnt="0"/>
      <dgm:spPr/>
    </dgm:pt>
    <dgm:pt modelId="{103B903D-1086-49D3-B1C0-53D38038B5D5}" type="pres">
      <dgm:prSet presAssocID="{64CDB95C-F5A5-4ABE-BD4E-02D6912C123E}" presName="node" presStyleLbl="node1" presStyleIdx="1" presStyleCnt="4">
        <dgm:presLayoutVars>
          <dgm:bulletEnabled val="1"/>
        </dgm:presLayoutVars>
      </dgm:prSet>
      <dgm:spPr/>
      <dgm:t>
        <a:bodyPr/>
        <a:lstStyle/>
        <a:p>
          <a:endParaRPr lang="th-TH"/>
        </a:p>
      </dgm:t>
    </dgm:pt>
    <dgm:pt modelId="{0255137F-2558-4348-9992-76D21F0FCD6C}" type="pres">
      <dgm:prSet presAssocID="{C62D82AB-903F-404D-9307-B963BFEA2895}" presName="spacerL" presStyleCnt="0"/>
      <dgm:spPr/>
    </dgm:pt>
    <dgm:pt modelId="{BA67C05E-E9B3-4330-9CA0-0F6CA383FA61}" type="pres">
      <dgm:prSet presAssocID="{C62D82AB-903F-404D-9307-B963BFEA2895}" presName="sibTrans" presStyleLbl="sibTrans2D1" presStyleIdx="1" presStyleCnt="3" custLinFactX="247334" custLinFactNeighborX="300000" custLinFactNeighborY="-386"/>
      <dgm:spPr/>
      <dgm:t>
        <a:bodyPr/>
        <a:lstStyle/>
        <a:p>
          <a:endParaRPr lang="th-TH"/>
        </a:p>
      </dgm:t>
    </dgm:pt>
    <dgm:pt modelId="{32852382-0608-4DD4-897E-26506FA2038C}" type="pres">
      <dgm:prSet presAssocID="{C62D82AB-903F-404D-9307-B963BFEA2895}" presName="spacerR" presStyleCnt="0"/>
      <dgm:spPr/>
    </dgm:pt>
    <dgm:pt modelId="{8E5C792E-2244-44A6-914B-1D70DEB24154}" type="pres">
      <dgm:prSet presAssocID="{7D8823BE-94D4-4754-B742-2F09F2E50966}" presName="node" presStyleLbl="node1" presStyleIdx="2" presStyleCnt="4">
        <dgm:presLayoutVars>
          <dgm:bulletEnabled val="1"/>
        </dgm:presLayoutVars>
      </dgm:prSet>
      <dgm:spPr/>
      <dgm:t>
        <a:bodyPr/>
        <a:lstStyle/>
        <a:p>
          <a:endParaRPr lang="th-TH"/>
        </a:p>
      </dgm:t>
    </dgm:pt>
    <dgm:pt modelId="{766CC885-56A1-4B5C-B077-2001E0279C44}" type="pres">
      <dgm:prSet presAssocID="{ABB16889-4DCC-45BF-A53E-2AE46FA55F1B}" presName="spacerL" presStyleCnt="0"/>
      <dgm:spPr/>
    </dgm:pt>
    <dgm:pt modelId="{DD6D43E4-05E3-4DDC-B481-9731D7A03DAF}" type="pres">
      <dgm:prSet presAssocID="{ABB16889-4DCC-45BF-A53E-2AE46FA55F1B}" presName="sibTrans" presStyleLbl="sibTrans2D1" presStyleIdx="2" presStyleCnt="3" custLinFactX="-271396" custLinFactNeighborX="-300000" custLinFactNeighborY="-386"/>
      <dgm:spPr/>
      <dgm:t>
        <a:bodyPr/>
        <a:lstStyle/>
        <a:p>
          <a:endParaRPr lang="th-TH"/>
        </a:p>
      </dgm:t>
    </dgm:pt>
    <dgm:pt modelId="{7F0C3F69-A230-40FF-B33E-1854C06A2E34}" type="pres">
      <dgm:prSet presAssocID="{ABB16889-4DCC-45BF-A53E-2AE46FA55F1B}" presName="spacerR" presStyleCnt="0"/>
      <dgm:spPr/>
    </dgm:pt>
    <dgm:pt modelId="{BA35246B-BA50-4AD1-90EC-0048236B4086}" type="pres">
      <dgm:prSet presAssocID="{AB7E6771-E809-4986-95F5-AFA1B67608CD}" presName="node" presStyleLbl="node1" presStyleIdx="3" presStyleCnt="4">
        <dgm:presLayoutVars>
          <dgm:bulletEnabled val="1"/>
        </dgm:presLayoutVars>
      </dgm:prSet>
      <dgm:spPr/>
      <dgm:t>
        <a:bodyPr/>
        <a:lstStyle/>
        <a:p>
          <a:endParaRPr lang="th-TH"/>
        </a:p>
      </dgm:t>
    </dgm:pt>
  </dgm:ptLst>
  <dgm:cxnLst>
    <dgm:cxn modelId="{87A973AB-616E-46EF-8798-79D9ED34B2DF}" srcId="{EBFB4CBA-3A2A-4D2E-8486-DFFEBD9C58A4}" destId="{64CDB95C-F5A5-4ABE-BD4E-02D6912C123E}" srcOrd="1" destOrd="0" parTransId="{6486F1A2-4910-49A2-8999-B89129C72B9F}" sibTransId="{C62D82AB-903F-404D-9307-B963BFEA2895}"/>
    <dgm:cxn modelId="{E3D3B25A-7F59-4F21-99AF-27A4FAC450F7}" type="presOf" srcId="{59CECA1B-2D0B-4B38-96AE-B1AADC1F4242}" destId="{C4E47811-4F2E-4A6E-B673-51D6854149B0}" srcOrd="0" destOrd="0" presId="urn:microsoft.com/office/officeart/2005/8/layout/equation1"/>
    <dgm:cxn modelId="{C39818F8-5BAB-452C-B9D1-EE32055DD1AD}" type="presOf" srcId="{126801BA-BAC3-4774-9C15-38CAC8065870}" destId="{FBCA28E1-E960-4C37-BEEB-81CC6209029F}" srcOrd="0" destOrd="0" presId="urn:microsoft.com/office/officeart/2005/8/layout/equation1"/>
    <dgm:cxn modelId="{BF9E58CD-67E3-4D59-94FB-80130F7B6D08}" srcId="{EBFB4CBA-3A2A-4D2E-8486-DFFEBD9C58A4}" destId="{7D8823BE-94D4-4754-B742-2F09F2E50966}" srcOrd="2" destOrd="0" parTransId="{BFFF8FEE-8B6D-41F1-881D-F05FCF504AFC}" sibTransId="{ABB16889-4DCC-45BF-A53E-2AE46FA55F1B}"/>
    <dgm:cxn modelId="{DB9692DD-311B-4267-9D8A-79642B294765}" type="presOf" srcId="{7D8823BE-94D4-4754-B742-2F09F2E50966}" destId="{8E5C792E-2244-44A6-914B-1D70DEB24154}" srcOrd="0" destOrd="0" presId="urn:microsoft.com/office/officeart/2005/8/layout/equation1"/>
    <dgm:cxn modelId="{E2ADB729-19AD-48FC-949C-5CFB6D810E34}" type="presOf" srcId="{64CDB95C-F5A5-4ABE-BD4E-02D6912C123E}" destId="{103B903D-1086-49D3-B1C0-53D38038B5D5}" srcOrd="0" destOrd="0" presId="urn:microsoft.com/office/officeart/2005/8/layout/equation1"/>
    <dgm:cxn modelId="{AE550E63-1BE6-43B5-A4F7-33F602339ABA}" type="presOf" srcId="{ABB16889-4DCC-45BF-A53E-2AE46FA55F1B}" destId="{DD6D43E4-05E3-4DDC-B481-9731D7A03DAF}" srcOrd="0" destOrd="0" presId="urn:microsoft.com/office/officeart/2005/8/layout/equation1"/>
    <dgm:cxn modelId="{67AAC216-A859-494D-B8AB-B8DFB9C87398}" type="presOf" srcId="{C62D82AB-903F-404D-9307-B963BFEA2895}" destId="{BA67C05E-E9B3-4330-9CA0-0F6CA383FA61}" srcOrd="0" destOrd="0" presId="urn:microsoft.com/office/officeart/2005/8/layout/equation1"/>
    <dgm:cxn modelId="{9468122C-8125-4F63-A1CD-053DD8A38542}" type="presOf" srcId="{AB7E6771-E809-4986-95F5-AFA1B67608CD}" destId="{BA35246B-BA50-4AD1-90EC-0048236B4086}" srcOrd="0" destOrd="0" presId="urn:microsoft.com/office/officeart/2005/8/layout/equation1"/>
    <dgm:cxn modelId="{068CFC78-8492-464C-BD6D-6CDF0B9C0F64}" srcId="{EBFB4CBA-3A2A-4D2E-8486-DFFEBD9C58A4}" destId="{59CECA1B-2D0B-4B38-96AE-B1AADC1F4242}" srcOrd="0" destOrd="0" parTransId="{6FCEE432-95EE-4E45-A7C6-9F0EE5850FE0}" sibTransId="{126801BA-BAC3-4774-9C15-38CAC8065870}"/>
    <dgm:cxn modelId="{33FF1175-BD6B-419D-BE4E-DA1FF597CF5A}" type="presOf" srcId="{EBFB4CBA-3A2A-4D2E-8486-DFFEBD9C58A4}" destId="{9E88BE64-59E4-46CE-9007-31216837AC17}" srcOrd="0" destOrd="0" presId="urn:microsoft.com/office/officeart/2005/8/layout/equation1"/>
    <dgm:cxn modelId="{2C06A36C-D40D-4844-835C-695D845C5851}" srcId="{EBFB4CBA-3A2A-4D2E-8486-DFFEBD9C58A4}" destId="{AB7E6771-E809-4986-95F5-AFA1B67608CD}" srcOrd="3" destOrd="0" parTransId="{7059CA8D-ECC7-41E6-A838-EF46979F0A5C}" sibTransId="{C57CEFCB-9100-4D28-8A92-EB1792FF5E81}"/>
    <dgm:cxn modelId="{587D4654-D375-4450-9E66-110F07E67295}" type="presParOf" srcId="{9E88BE64-59E4-46CE-9007-31216837AC17}" destId="{C4E47811-4F2E-4A6E-B673-51D6854149B0}" srcOrd="0" destOrd="0" presId="urn:microsoft.com/office/officeart/2005/8/layout/equation1"/>
    <dgm:cxn modelId="{A94CC8D0-C245-4606-89D4-636705700610}" type="presParOf" srcId="{9E88BE64-59E4-46CE-9007-31216837AC17}" destId="{7C57E685-0A36-4328-8252-F271EBDBBF6C}" srcOrd="1" destOrd="0" presId="urn:microsoft.com/office/officeart/2005/8/layout/equation1"/>
    <dgm:cxn modelId="{CC969E67-CF79-443B-9BDC-FBD5F700B74C}" type="presParOf" srcId="{9E88BE64-59E4-46CE-9007-31216837AC17}" destId="{FBCA28E1-E960-4C37-BEEB-81CC6209029F}" srcOrd="2" destOrd="0" presId="urn:microsoft.com/office/officeart/2005/8/layout/equation1"/>
    <dgm:cxn modelId="{373BF50C-2C1E-419E-AFC7-7D5A9D89D64D}" type="presParOf" srcId="{9E88BE64-59E4-46CE-9007-31216837AC17}" destId="{42CDF970-BEA7-465E-B468-13F02A27E0AE}" srcOrd="3" destOrd="0" presId="urn:microsoft.com/office/officeart/2005/8/layout/equation1"/>
    <dgm:cxn modelId="{8912CBA7-E072-4885-AC5E-4B94841303C5}" type="presParOf" srcId="{9E88BE64-59E4-46CE-9007-31216837AC17}" destId="{103B903D-1086-49D3-B1C0-53D38038B5D5}" srcOrd="4" destOrd="0" presId="urn:microsoft.com/office/officeart/2005/8/layout/equation1"/>
    <dgm:cxn modelId="{FB047825-59D5-474F-9432-E0F59C744214}" type="presParOf" srcId="{9E88BE64-59E4-46CE-9007-31216837AC17}" destId="{0255137F-2558-4348-9992-76D21F0FCD6C}" srcOrd="5" destOrd="0" presId="urn:microsoft.com/office/officeart/2005/8/layout/equation1"/>
    <dgm:cxn modelId="{5A394386-56D7-4398-860F-53686A34AB6B}" type="presParOf" srcId="{9E88BE64-59E4-46CE-9007-31216837AC17}" destId="{BA67C05E-E9B3-4330-9CA0-0F6CA383FA61}" srcOrd="6" destOrd="0" presId="urn:microsoft.com/office/officeart/2005/8/layout/equation1"/>
    <dgm:cxn modelId="{BFB86F9D-B34B-4F75-9CD0-773135EA4780}" type="presParOf" srcId="{9E88BE64-59E4-46CE-9007-31216837AC17}" destId="{32852382-0608-4DD4-897E-26506FA2038C}" srcOrd="7" destOrd="0" presId="urn:microsoft.com/office/officeart/2005/8/layout/equation1"/>
    <dgm:cxn modelId="{25743D35-412B-463D-8D04-E584B268A53C}" type="presParOf" srcId="{9E88BE64-59E4-46CE-9007-31216837AC17}" destId="{8E5C792E-2244-44A6-914B-1D70DEB24154}" srcOrd="8" destOrd="0" presId="urn:microsoft.com/office/officeart/2005/8/layout/equation1"/>
    <dgm:cxn modelId="{3657D534-3563-4EF2-BB71-8EEEBFE6993D}" type="presParOf" srcId="{9E88BE64-59E4-46CE-9007-31216837AC17}" destId="{766CC885-56A1-4B5C-B077-2001E0279C44}" srcOrd="9" destOrd="0" presId="urn:microsoft.com/office/officeart/2005/8/layout/equation1"/>
    <dgm:cxn modelId="{6C586092-0CBD-49A7-8CD5-9E1172C644EE}" type="presParOf" srcId="{9E88BE64-59E4-46CE-9007-31216837AC17}" destId="{DD6D43E4-05E3-4DDC-B481-9731D7A03DAF}" srcOrd="10" destOrd="0" presId="urn:microsoft.com/office/officeart/2005/8/layout/equation1"/>
    <dgm:cxn modelId="{D0D9C640-87A2-4627-89E7-74ADA3771C81}" type="presParOf" srcId="{9E88BE64-59E4-46CE-9007-31216837AC17}" destId="{7F0C3F69-A230-40FF-B33E-1854C06A2E34}" srcOrd="11" destOrd="0" presId="urn:microsoft.com/office/officeart/2005/8/layout/equation1"/>
    <dgm:cxn modelId="{EF853ECD-8B28-412D-BA1C-A188CC438AFA}" type="presParOf" srcId="{9E88BE64-59E4-46CE-9007-31216837AC17}" destId="{BA35246B-BA50-4AD1-90EC-0048236B4086}" srcOrd="12" destOrd="0" presId="urn:microsoft.com/office/officeart/2005/8/layout/equation1"/>
  </dgm:cxnLst>
  <dgm:bg/>
  <dgm:whole/>
</dgm:dataModel>
</file>

<file path=ppt/diagrams/data4.xml><?xml version="1.0" encoding="utf-8"?>
<dgm:dataModel xmlns:dgm="http://schemas.openxmlformats.org/drawingml/2006/diagram" xmlns:a="http://schemas.openxmlformats.org/drawingml/2006/main">
  <dgm:ptLst>
    <dgm:pt modelId="{7AE32568-C593-4238-AA4D-6C49F073C8A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th-TH"/>
        </a:p>
      </dgm:t>
    </dgm:pt>
    <dgm:pt modelId="{C7137711-FACF-404B-BAEB-283678204A75}">
      <dgm:prSet phldrT="[Text]" custT="1"/>
      <dgm:spPr/>
      <dgm:t>
        <a:bodyPr/>
        <a:lstStyle/>
        <a:p>
          <a:r>
            <a:rPr lang="en-US" sz="1800" dirty="0" smtClean="0"/>
            <a:t>Target Segment</a:t>
          </a:r>
          <a:endParaRPr lang="th-TH" sz="1800" dirty="0"/>
        </a:p>
      </dgm:t>
    </dgm:pt>
    <dgm:pt modelId="{0248DF12-D884-47D6-9286-EB1B8BFEAA57}" type="parTrans" cxnId="{0C3155F0-F639-48D1-81E6-811F4924D92C}">
      <dgm:prSet/>
      <dgm:spPr/>
      <dgm:t>
        <a:bodyPr/>
        <a:lstStyle/>
        <a:p>
          <a:endParaRPr lang="th-TH"/>
        </a:p>
      </dgm:t>
    </dgm:pt>
    <dgm:pt modelId="{59E514E0-6538-4E4A-B742-25BFF3E15A4F}" type="sibTrans" cxnId="{0C3155F0-F639-48D1-81E6-811F4924D92C}">
      <dgm:prSet/>
      <dgm:spPr/>
      <dgm:t>
        <a:bodyPr/>
        <a:lstStyle/>
        <a:p>
          <a:endParaRPr lang="th-TH"/>
        </a:p>
      </dgm:t>
    </dgm:pt>
    <dgm:pt modelId="{8F5F7648-B796-4165-8E5C-6D8E5B3C5C1C}">
      <dgm:prSet phldrT="[Text]"/>
      <dgm:spPr/>
      <dgm:t>
        <a:bodyPr/>
        <a:lstStyle/>
        <a:p>
          <a:r>
            <a:rPr lang="en-US" dirty="0" smtClean="0"/>
            <a:t> Male &amp; female 18-64</a:t>
          </a:r>
          <a:endParaRPr lang="th-TH" dirty="0"/>
        </a:p>
      </dgm:t>
    </dgm:pt>
    <dgm:pt modelId="{6DDF575F-0336-4171-BE79-7363197B85DA}" type="parTrans" cxnId="{0DBF2136-A957-477E-9924-8B34ADDD9647}">
      <dgm:prSet/>
      <dgm:spPr/>
      <dgm:t>
        <a:bodyPr/>
        <a:lstStyle/>
        <a:p>
          <a:endParaRPr lang="th-TH"/>
        </a:p>
      </dgm:t>
    </dgm:pt>
    <dgm:pt modelId="{2C50414B-629F-4231-8146-6309973F01D7}" type="sibTrans" cxnId="{0DBF2136-A957-477E-9924-8B34ADDD9647}">
      <dgm:prSet/>
      <dgm:spPr/>
      <dgm:t>
        <a:bodyPr/>
        <a:lstStyle/>
        <a:p>
          <a:endParaRPr lang="th-TH"/>
        </a:p>
      </dgm:t>
    </dgm:pt>
    <dgm:pt modelId="{0004EB25-2C94-4423-ADC0-08D2452D6E7A}">
      <dgm:prSet phldrT="[Text]"/>
      <dgm:spPr/>
      <dgm:t>
        <a:bodyPr/>
        <a:lstStyle/>
        <a:p>
          <a:r>
            <a:rPr lang="en-US" dirty="0" smtClean="0"/>
            <a:t> Those who enjoy the combination of sweetness of chocolate and  the nutritious of fruits</a:t>
          </a:r>
          <a:endParaRPr lang="th-TH" dirty="0"/>
        </a:p>
      </dgm:t>
    </dgm:pt>
    <dgm:pt modelId="{E106F26E-2140-448F-A03E-E6CEC81F63B1}" type="parTrans" cxnId="{077318FA-71D0-4DD9-A040-1BDC8F18BF1B}">
      <dgm:prSet/>
      <dgm:spPr/>
      <dgm:t>
        <a:bodyPr/>
        <a:lstStyle/>
        <a:p>
          <a:endParaRPr lang="th-TH"/>
        </a:p>
      </dgm:t>
    </dgm:pt>
    <dgm:pt modelId="{49EF624C-C2BE-4FC5-A90B-8EA449535324}" type="sibTrans" cxnId="{077318FA-71D0-4DD9-A040-1BDC8F18BF1B}">
      <dgm:prSet/>
      <dgm:spPr/>
      <dgm:t>
        <a:bodyPr/>
        <a:lstStyle/>
        <a:p>
          <a:endParaRPr lang="th-TH"/>
        </a:p>
      </dgm:t>
    </dgm:pt>
    <dgm:pt modelId="{F4AE0FB8-E336-4D2A-8B15-0C47A8116902}" type="pres">
      <dgm:prSet presAssocID="{7AE32568-C593-4238-AA4D-6C49F073C8AA}" presName="Name0" presStyleCnt="0">
        <dgm:presLayoutVars>
          <dgm:dir/>
          <dgm:animLvl val="lvl"/>
          <dgm:resizeHandles val="exact"/>
        </dgm:presLayoutVars>
      </dgm:prSet>
      <dgm:spPr/>
      <dgm:t>
        <a:bodyPr/>
        <a:lstStyle/>
        <a:p>
          <a:endParaRPr lang="th-TH"/>
        </a:p>
      </dgm:t>
    </dgm:pt>
    <dgm:pt modelId="{6A782451-8588-458E-8766-D1286917DFB2}" type="pres">
      <dgm:prSet presAssocID="{C7137711-FACF-404B-BAEB-283678204A75}" presName="composite" presStyleCnt="0"/>
      <dgm:spPr/>
    </dgm:pt>
    <dgm:pt modelId="{5C5E22FA-C574-4FE8-B536-1977D668607E}" type="pres">
      <dgm:prSet presAssocID="{C7137711-FACF-404B-BAEB-283678204A75}" presName="parTx" presStyleLbl="alignNode1" presStyleIdx="0" presStyleCnt="1">
        <dgm:presLayoutVars>
          <dgm:chMax val="0"/>
          <dgm:chPref val="0"/>
          <dgm:bulletEnabled val="1"/>
        </dgm:presLayoutVars>
      </dgm:prSet>
      <dgm:spPr/>
      <dgm:t>
        <a:bodyPr/>
        <a:lstStyle/>
        <a:p>
          <a:endParaRPr lang="th-TH"/>
        </a:p>
      </dgm:t>
    </dgm:pt>
    <dgm:pt modelId="{734C718A-8015-4A5D-B21D-1D11AA85E12C}" type="pres">
      <dgm:prSet presAssocID="{C7137711-FACF-404B-BAEB-283678204A75}" presName="desTx" presStyleLbl="alignAccFollowNode1" presStyleIdx="0" presStyleCnt="1">
        <dgm:presLayoutVars>
          <dgm:bulletEnabled val="1"/>
        </dgm:presLayoutVars>
      </dgm:prSet>
      <dgm:spPr/>
      <dgm:t>
        <a:bodyPr/>
        <a:lstStyle/>
        <a:p>
          <a:endParaRPr lang="th-TH"/>
        </a:p>
      </dgm:t>
    </dgm:pt>
  </dgm:ptLst>
  <dgm:cxnLst>
    <dgm:cxn modelId="{E306AB14-9A0D-4A94-AB1F-E8BE8C890CF0}" type="presOf" srcId="{0004EB25-2C94-4423-ADC0-08D2452D6E7A}" destId="{734C718A-8015-4A5D-B21D-1D11AA85E12C}" srcOrd="0" destOrd="1" presId="urn:microsoft.com/office/officeart/2005/8/layout/hList1"/>
    <dgm:cxn modelId="{077318FA-71D0-4DD9-A040-1BDC8F18BF1B}" srcId="{C7137711-FACF-404B-BAEB-283678204A75}" destId="{0004EB25-2C94-4423-ADC0-08D2452D6E7A}" srcOrd="1" destOrd="0" parTransId="{E106F26E-2140-448F-A03E-E6CEC81F63B1}" sibTransId="{49EF624C-C2BE-4FC5-A90B-8EA449535324}"/>
    <dgm:cxn modelId="{0DBF2136-A957-477E-9924-8B34ADDD9647}" srcId="{C7137711-FACF-404B-BAEB-283678204A75}" destId="{8F5F7648-B796-4165-8E5C-6D8E5B3C5C1C}" srcOrd="0" destOrd="0" parTransId="{6DDF575F-0336-4171-BE79-7363197B85DA}" sibTransId="{2C50414B-629F-4231-8146-6309973F01D7}"/>
    <dgm:cxn modelId="{5A84C1BC-D028-436B-A5D7-E9C1F43C8074}" type="presOf" srcId="{7AE32568-C593-4238-AA4D-6C49F073C8AA}" destId="{F4AE0FB8-E336-4D2A-8B15-0C47A8116902}" srcOrd="0" destOrd="0" presId="urn:microsoft.com/office/officeart/2005/8/layout/hList1"/>
    <dgm:cxn modelId="{0C3155F0-F639-48D1-81E6-811F4924D92C}" srcId="{7AE32568-C593-4238-AA4D-6C49F073C8AA}" destId="{C7137711-FACF-404B-BAEB-283678204A75}" srcOrd="0" destOrd="0" parTransId="{0248DF12-D884-47D6-9286-EB1B8BFEAA57}" sibTransId="{59E514E0-6538-4E4A-B742-25BFF3E15A4F}"/>
    <dgm:cxn modelId="{B4835BC1-41D6-44EA-84A3-42ACDFBEDAF7}" type="presOf" srcId="{C7137711-FACF-404B-BAEB-283678204A75}" destId="{5C5E22FA-C574-4FE8-B536-1977D668607E}" srcOrd="0" destOrd="0" presId="urn:microsoft.com/office/officeart/2005/8/layout/hList1"/>
    <dgm:cxn modelId="{5AD134DF-E683-47A5-912E-65313E5EA1C0}" type="presOf" srcId="{8F5F7648-B796-4165-8E5C-6D8E5B3C5C1C}" destId="{734C718A-8015-4A5D-B21D-1D11AA85E12C}" srcOrd="0" destOrd="0" presId="urn:microsoft.com/office/officeart/2005/8/layout/hList1"/>
    <dgm:cxn modelId="{7786F7D6-44D5-4D65-A8FF-0FBA953A5CB8}" type="presParOf" srcId="{F4AE0FB8-E336-4D2A-8B15-0C47A8116902}" destId="{6A782451-8588-458E-8766-D1286917DFB2}" srcOrd="0" destOrd="0" presId="urn:microsoft.com/office/officeart/2005/8/layout/hList1"/>
    <dgm:cxn modelId="{DA9F38C2-2A82-4091-A727-7ABDAFFE09D3}" type="presParOf" srcId="{6A782451-8588-458E-8766-D1286917DFB2}" destId="{5C5E22FA-C574-4FE8-B536-1977D668607E}" srcOrd="0" destOrd="0" presId="urn:microsoft.com/office/officeart/2005/8/layout/hList1"/>
    <dgm:cxn modelId="{719F50B5-AD0F-4E49-BE71-47DC4A6AFD1D}" type="presParOf" srcId="{6A782451-8588-458E-8766-D1286917DFB2}" destId="{734C718A-8015-4A5D-B21D-1D11AA85E12C}" srcOrd="1" destOrd="0" presId="urn:microsoft.com/office/officeart/2005/8/layout/hList1"/>
  </dgm:cxnLst>
  <dgm:bg/>
  <dgm:whole/>
</dgm:dataModel>
</file>

<file path=ppt/diagrams/data5.xml><?xml version="1.0" encoding="utf-8"?>
<dgm:dataModel xmlns:dgm="http://schemas.openxmlformats.org/drawingml/2006/diagram" xmlns:a="http://schemas.openxmlformats.org/drawingml/2006/main">
  <dgm:ptLst>
    <dgm:pt modelId="{7AE32568-C593-4238-AA4D-6C49F073C8A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th-TH"/>
        </a:p>
      </dgm:t>
    </dgm:pt>
    <dgm:pt modelId="{C7137711-FACF-404B-BAEB-283678204A75}">
      <dgm:prSet phldrT="[Text]" custT="1"/>
      <dgm:spPr/>
      <dgm:t>
        <a:bodyPr/>
        <a:lstStyle/>
        <a:p>
          <a:r>
            <a:rPr lang="en-US" sz="1800" dirty="0" smtClean="0"/>
            <a:t>Packaging</a:t>
          </a:r>
          <a:endParaRPr lang="th-TH" sz="1800" dirty="0"/>
        </a:p>
      </dgm:t>
    </dgm:pt>
    <dgm:pt modelId="{0248DF12-D884-47D6-9286-EB1B8BFEAA57}" type="parTrans" cxnId="{0C3155F0-F639-48D1-81E6-811F4924D92C}">
      <dgm:prSet/>
      <dgm:spPr/>
      <dgm:t>
        <a:bodyPr/>
        <a:lstStyle/>
        <a:p>
          <a:endParaRPr lang="th-TH"/>
        </a:p>
      </dgm:t>
    </dgm:pt>
    <dgm:pt modelId="{59E514E0-6538-4E4A-B742-25BFF3E15A4F}" type="sibTrans" cxnId="{0C3155F0-F639-48D1-81E6-811F4924D92C}">
      <dgm:prSet/>
      <dgm:spPr/>
      <dgm:t>
        <a:bodyPr/>
        <a:lstStyle/>
        <a:p>
          <a:endParaRPr lang="th-TH"/>
        </a:p>
      </dgm:t>
    </dgm:pt>
    <dgm:pt modelId="{8F5F7648-B796-4165-8E5C-6D8E5B3C5C1C}">
      <dgm:prSet phldrT="[Text]"/>
      <dgm:spPr/>
      <dgm:t>
        <a:bodyPr/>
        <a:lstStyle/>
        <a:p>
          <a:r>
            <a:rPr lang="en-US" dirty="0" smtClean="0"/>
            <a:t>100 calories bags</a:t>
          </a:r>
          <a:endParaRPr lang="th-TH" dirty="0"/>
        </a:p>
      </dgm:t>
    </dgm:pt>
    <dgm:pt modelId="{6DDF575F-0336-4171-BE79-7363197B85DA}" type="parTrans" cxnId="{0DBF2136-A957-477E-9924-8B34ADDD9647}">
      <dgm:prSet/>
      <dgm:spPr/>
      <dgm:t>
        <a:bodyPr/>
        <a:lstStyle/>
        <a:p>
          <a:endParaRPr lang="th-TH"/>
        </a:p>
      </dgm:t>
    </dgm:pt>
    <dgm:pt modelId="{2C50414B-629F-4231-8146-6309973F01D7}" type="sibTrans" cxnId="{0DBF2136-A957-477E-9924-8B34ADDD9647}">
      <dgm:prSet/>
      <dgm:spPr/>
      <dgm:t>
        <a:bodyPr/>
        <a:lstStyle/>
        <a:p>
          <a:endParaRPr lang="th-TH"/>
        </a:p>
      </dgm:t>
    </dgm:pt>
    <dgm:pt modelId="{2F2B1EFF-AD09-492C-8830-31860859E79E}">
      <dgm:prSet phldrT="[Text]"/>
      <dgm:spPr/>
      <dgm:t>
        <a:bodyPr/>
        <a:lstStyle/>
        <a:p>
          <a:r>
            <a:rPr lang="en-US" dirty="0" smtClean="0"/>
            <a:t>Larger size with zip lock to allow for storage and maintain freshness</a:t>
          </a:r>
          <a:endParaRPr lang="th-TH" dirty="0"/>
        </a:p>
      </dgm:t>
    </dgm:pt>
    <dgm:pt modelId="{8E0C6967-D433-4948-802E-62211FA7CD56}" type="parTrans" cxnId="{B1AE148D-DE46-481E-8FDE-629304139E2F}">
      <dgm:prSet/>
      <dgm:spPr/>
    </dgm:pt>
    <dgm:pt modelId="{06D5F957-4405-4BC5-9A03-DF412B448478}" type="sibTrans" cxnId="{B1AE148D-DE46-481E-8FDE-629304139E2F}">
      <dgm:prSet/>
      <dgm:spPr/>
    </dgm:pt>
    <dgm:pt modelId="{876182AB-F257-4AC5-9F57-C276B3B9FA72}">
      <dgm:prSet phldrT="[Text]"/>
      <dgm:spPr/>
      <dgm:t>
        <a:bodyPr/>
        <a:lstStyle/>
        <a:p>
          <a:r>
            <a:rPr lang="en-US" dirty="0" err="1" smtClean="0"/>
            <a:t>Poppable</a:t>
          </a:r>
          <a:r>
            <a:rPr lang="en-US" dirty="0" smtClean="0"/>
            <a:t> for berries</a:t>
          </a:r>
          <a:endParaRPr lang="th-TH" dirty="0"/>
        </a:p>
      </dgm:t>
    </dgm:pt>
    <dgm:pt modelId="{03738711-5BC1-485A-9366-302ECBA1DF05}" type="parTrans" cxnId="{6C5127B2-CB96-4AD6-86DB-48552F10784B}">
      <dgm:prSet/>
      <dgm:spPr/>
    </dgm:pt>
    <dgm:pt modelId="{2AB2608D-E8A6-4E29-872D-DF16D92D0F04}" type="sibTrans" cxnId="{6C5127B2-CB96-4AD6-86DB-48552F10784B}">
      <dgm:prSet/>
      <dgm:spPr/>
    </dgm:pt>
    <dgm:pt modelId="{F4AE0FB8-E336-4D2A-8B15-0C47A8116902}" type="pres">
      <dgm:prSet presAssocID="{7AE32568-C593-4238-AA4D-6C49F073C8AA}" presName="Name0" presStyleCnt="0">
        <dgm:presLayoutVars>
          <dgm:dir/>
          <dgm:animLvl val="lvl"/>
          <dgm:resizeHandles val="exact"/>
        </dgm:presLayoutVars>
      </dgm:prSet>
      <dgm:spPr/>
      <dgm:t>
        <a:bodyPr/>
        <a:lstStyle/>
        <a:p>
          <a:endParaRPr lang="th-TH"/>
        </a:p>
      </dgm:t>
    </dgm:pt>
    <dgm:pt modelId="{6A782451-8588-458E-8766-D1286917DFB2}" type="pres">
      <dgm:prSet presAssocID="{C7137711-FACF-404B-BAEB-283678204A75}" presName="composite" presStyleCnt="0"/>
      <dgm:spPr/>
    </dgm:pt>
    <dgm:pt modelId="{5C5E22FA-C574-4FE8-B536-1977D668607E}" type="pres">
      <dgm:prSet presAssocID="{C7137711-FACF-404B-BAEB-283678204A75}" presName="parTx" presStyleLbl="alignNode1" presStyleIdx="0" presStyleCnt="1" custLinFactNeighborY="4229">
        <dgm:presLayoutVars>
          <dgm:chMax val="0"/>
          <dgm:chPref val="0"/>
          <dgm:bulletEnabled val="1"/>
        </dgm:presLayoutVars>
      </dgm:prSet>
      <dgm:spPr/>
      <dgm:t>
        <a:bodyPr/>
        <a:lstStyle/>
        <a:p>
          <a:endParaRPr lang="th-TH"/>
        </a:p>
      </dgm:t>
    </dgm:pt>
    <dgm:pt modelId="{734C718A-8015-4A5D-B21D-1D11AA85E12C}" type="pres">
      <dgm:prSet presAssocID="{C7137711-FACF-404B-BAEB-283678204A75}" presName="desTx" presStyleLbl="alignAccFollowNode1" presStyleIdx="0" presStyleCnt="1">
        <dgm:presLayoutVars>
          <dgm:bulletEnabled val="1"/>
        </dgm:presLayoutVars>
      </dgm:prSet>
      <dgm:spPr/>
      <dgm:t>
        <a:bodyPr/>
        <a:lstStyle/>
        <a:p>
          <a:endParaRPr lang="th-TH"/>
        </a:p>
      </dgm:t>
    </dgm:pt>
  </dgm:ptLst>
  <dgm:cxnLst>
    <dgm:cxn modelId="{D4DDFC85-04D2-47E9-840F-9BDEE8B43F49}" type="presOf" srcId="{876182AB-F257-4AC5-9F57-C276B3B9FA72}" destId="{734C718A-8015-4A5D-B21D-1D11AA85E12C}" srcOrd="0" destOrd="2" presId="urn:microsoft.com/office/officeart/2005/8/layout/hList1"/>
    <dgm:cxn modelId="{197104CF-9943-4FA1-9F11-A65B5522F0CD}" type="presOf" srcId="{2F2B1EFF-AD09-492C-8830-31860859E79E}" destId="{734C718A-8015-4A5D-B21D-1D11AA85E12C}" srcOrd="0" destOrd="1" presId="urn:microsoft.com/office/officeart/2005/8/layout/hList1"/>
    <dgm:cxn modelId="{6C5127B2-CB96-4AD6-86DB-48552F10784B}" srcId="{C7137711-FACF-404B-BAEB-283678204A75}" destId="{876182AB-F257-4AC5-9F57-C276B3B9FA72}" srcOrd="2" destOrd="0" parTransId="{03738711-5BC1-485A-9366-302ECBA1DF05}" sibTransId="{2AB2608D-E8A6-4E29-872D-DF16D92D0F04}"/>
    <dgm:cxn modelId="{04F016A4-FEF3-4D6B-BA9E-18A11B886D75}" type="presOf" srcId="{7AE32568-C593-4238-AA4D-6C49F073C8AA}" destId="{F4AE0FB8-E336-4D2A-8B15-0C47A8116902}" srcOrd="0" destOrd="0" presId="urn:microsoft.com/office/officeart/2005/8/layout/hList1"/>
    <dgm:cxn modelId="{B1AE148D-DE46-481E-8FDE-629304139E2F}" srcId="{C7137711-FACF-404B-BAEB-283678204A75}" destId="{2F2B1EFF-AD09-492C-8830-31860859E79E}" srcOrd="1" destOrd="0" parTransId="{8E0C6967-D433-4948-802E-62211FA7CD56}" sibTransId="{06D5F957-4405-4BC5-9A03-DF412B448478}"/>
    <dgm:cxn modelId="{0DBF2136-A957-477E-9924-8B34ADDD9647}" srcId="{C7137711-FACF-404B-BAEB-283678204A75}" destId="{8F5F7648-B796-4165-8E5C-6D8E5B3C5C1C}" srcOrd="0" destOrd="0" parTransId="{6DDF575F-0336-4171-BE79-7363197B85DA}" sibTransId="{2C50414B-629F-4231-8146-6309973F01D7}"/>
    <dgm:cxn modelId="{3DD616AE-1A1D-4D02-8CDA-183C952B5D9E}" type="presOf" srcId="{8F5F7648-B796-4165-8E5C-6D8E5B3C5C1C}" destId="{734C718A-8015-4A5D-B21D-1D11AA85E12C}" srcOrd="0" destOrd="0" presId="urn:microsoft.com/office/officeart/2005/8/layout/hList1"/>
    <dgm:cxn modelId="{0C3155F0-F639-48D1-81E6-811F4924D92C}" srcId="{7AE32568-C593-4238-AA4D-6C49F073C8AA}" destId="{C7137711-FACF-404B-BAEB-283678204A75}" srcOrd="0" destOrd="0" parTransId="{0248DF12-D884-47D6-9286-EB1B8BFEAA57}" sibTransId="{59E514E0-6538-4E4A-B742-25BFF3E15A4F}"/>
    <dgm:cxn modelId="{04AC08E4-6EDA-481D-808E-D3A66C5B4888}" type="presOf" srcId="{C7137711-FACF-404B-BAEB-283678204A75}" destId="{5C5E22FA-C574-4FE8-B536-1977D668607E}" srcOrd="0" destOrd="0" presId="urn:microsoft.com/office/officeart/2005/8/layout/hList1"/>
    <dgm:cxn modelId="{BDEF93C0-1292-4024-B141-AFE2AF1BBEB6}" type="presParOf" srcId="{F4AE0FB8-E336-4D2A-8B15-0C47A8116902}" destId="{6A782451-8588-458E-8766-D1286917DFB2}" srcOrd="0" destOrd="0" presId="urn:microsoft.com/office/officeart/2005/8/layout/hList1"/>
    <dgm:cxn modelId="{B39EA363-BB74-4037-8415-C064649D0F90}" type="presParOf" srcId="{6A782451-8588-458E-8766-D1286917DFB2}" destId="{5C5E22FA-C574-4FE8-B536-1977D668607E}" srcOrd="0" destOrd="0" presId="urn:microsoft.com/office/officeart/2005/8/layout/hList1"/>
    <dgm:cxn modelId="{181073BE-EE2F-4AC4-892E-FF68D4B26FAE}" type="presParOf" srcId="{6A782451-8588-458E-8766-D1286917DFB2}" destId="{734C718A-8015-4A5D-B21D-1D11AA85E12C}" srcOrd="1" destOrd="0" presId="urn:microsoft.com/office/officeart/2005/8/layout/hList1"/>
  </dgm:cxnLst>
  <dgm:bg/>
  <dgm:whole/>
</dgm:dataModel>
</file>

<file path=ppt/diagrams/data6.xml><?xml version="1.0" encoding="utf-8"?>
<dgm:dataModel xmlns:dgm="http://schemas.openxmlformats.org/drawingml/2006/diagram" xmlns:a="http://schemas.openxmlformats.org/drawingml/2006/main">
  <dgm:ptLst>
    <dgm:pt modelId="{28B56EBD-9294-40D5-8993-F1165C51A185}"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th-TH"/>
        </a:p>
      </dgm:t>
    </dgm:pt>
    <dgm:pt modelId="{528E2F9C-5735-4523-9968-8414273798DB}">
      <dgm:prSet phldrT="[Text]"/>
      <dgm:spPr/>
      <dgm:t>
        <a:bodyPr/>
        <a:lstStyle/>
        <a:p>
          <a:r>
            <a:rPr lang="en-US" dirty="0" smtClean="0"/>
            <a:t>Increased dine out</a:t>
          </a:r>
          <a:endParaRPr lang="th-TH" dirty="0"/>
        </a:p>
      </dgm:t>
    </dgm:pt>
    <dgm:pt modelId="{0789A549-E65E-4C78-8E37-2AEA8FCCCB58}" type="parTrans" cxnId="{049CE860-F48C-40DE-AC3A-8D68BE2CF57B}">
      <dgm:prSet/>
      <dgm:spPr/>
      <dgm:t>
        <a:bodyPr/>
        <a:lstStyle/>
        <a:p>
          <a:endParaRPr lang="th-TH"/>
        </a:p>
      </dgm:t>
    </dgm:pt>
    <dgm:pt modelId="{49061643-919E-4FC7-8625-7CDD1E1625DF}" type="sibTrans" cxnId="{049CE860-F48C-40DE-AC3A-8D68BE2CF57B}">
      <dgm:prSet/>
      <dgm:spPr/>
      <dgm:t>
        <a:bodyPr/>
        <a:lstStyle/>
        <a:p>
          <a:endParaRPr lang="th-TH"/>
        </a:p>
      </dgm:t>
    </dgm:pt>
    <dgm:pt modelId="{9176D5F6-D4E3-4728-9F5F-C8813887C73C}">
      <dgm:prSet phldrT="[Text]"/>
      <dgm:spPr/>
      <dgm:t>
        <a:bodyPr/>
        <a:lstStyle/>
        <a:p>
          <a:r>
            <a:rPr lang="en-US" dirty="0" smtClean="0"/>
            <a:t>30%-50% of consumer spending</a:t>
          </a:r>
          <a:endParaRPr lang="th-TH" dirty="0"/>
        </a:p>
      </dgm:t>
    </dgm:pt>
    <dgm:pt modelId="{E6967C9C-9D8E-468E-8589-47F633DEDEB2}" type="parTrans" cxnId="{6F9F1824-447E-4D3B-BAD7-9990F5374AC2}">
      <dgm:prSet/>
      <dgm:spPr/>
      <dgm:t>
        <a:bodyPr/>
        <a:lstStyle/>
        <a:p>
          <a:endParaRPr lang="th-TH"/>
        </a:p>
      </dgm:t>
    </dgm:pt>
    <dgm:pt modelId="{2950DAE8-E98F-48F9-8660-09E905AADDB3}" type="sibTrans" cxnId="{6F9F1824-447E-4D3B-BAD7-9990F5374AC2}">
      <dgm:prSet/>
      <dgm:spPr/>
      <dgm:t>
        <a:bodyPr/>
        <a:lstStyle/>
        <a:p>
          <a:endParaRPr lang="th-TH"/>
        </a:p>
      </dgm:t>
    </dgm:pt>
    <dgm:pt modelId="{568E6404-C95A-4602-AD6A-4B97F7F6AAE0}">
      <dgm:prSet phldrT="[Text]"/>
      <dgm:spPr>
        <a:solidFill>
          <a:schemeClr val="tx2"/>
        </a:solidFill>
      </dgm:spPr>
      <dgm:t>
        <a:bodyPr/>
        <a:lstStyle/>
        <a:p>
          <a:r>
            <a:rPr lang="en-US" dirty="0" smtClean="0"/>
            <a:t>Create an impulsive need</a:t>
          </a:r>
          <a:endParaRPr lang="th-TH" dirty="0"/>
        </a:p>
      </dgm:t>
    </dgm:pt>
    <dgm:pt modelId="{8283E509-3D5A-42B2-8C3A-4F312EC1A1B9}" type="parTrans" cxnId="{848DB3EC-8C20-464B-8614-13183A800C79}">
      <dgm:prSet/>
      <dgm:spPr/>
      <dgm:t>
        <a:bodyPr/>
        <a:lstStyle/>
        <a:p>
          <a:endParaRPr lang="th-TH"/>
        </a:p>
      </dgm:t>
    </dgm:pt>
    <dgm:pt modelId="{381F6EDA-DB2A-469E-A6A2-8BF950EF8CD6}" type="sibTrans" cxnId="{848DB3EC-8C20-464B-8614-13183A800C79}">
      <dgm:prSet/>
      <dgm:spPr/>
      <dgm:t>
        <a:bodyPr/>
        <a:lstStyle/>
        <a:p>
          <a:endParaRPr lang="th-TH"/>
        </a:p>
      </dgm:t>
    </dgm:pt>
    <dgm:pt modelId="{6FEC170A-3456-4B52-BE83-803B36C9C291}">
      <dgm:prSet phldrT="[Text]"/>
      <dgm:spPr/>
      <dgm:t>
        <a:bodyPr/>
        <a:lstStyle/>
        <a:p>
          <a:r>
            <a:rPr lang="en-US" dirty="0" smtClean="0"/>
            <a:t>70% unplanned buying </a:t>
          </a:r>
          <a:endParaRPr lang="th-TH" dirty="0"/>
        </a:p>
      </dgm:t>
    </dgm:pt>
    <dgm:pt modelId="{D085C026-BDF4-41DE-9ACD-5891BCA74D5F}" type="parTrans" cxnId="{6393E9C1-4AF6-4E0F-AFE8-953768C6E989}">
      <dgm:prSet/>
      <dgm:spPr/>
      <dgm:t>
        <a:bodyPr/>
        <a:lstStyle/>
        <a:p>
          <a:endParaRPr lang="th-TH"/>
        </a:p>
      </dgm:t>
    </dgm:pt>
    <dgm:pt modelId="{8B35ECC1-643F-4FFB-97C5-8F1EA7517DC9}" type="sibTrans" cxnId="{6393E9C1-4AF6-4E0F-AFE8-953768C6E989}">
      <dgm:prSet/>
      <dgm:spPr/>
      <dgm:t>
        <a:bodyPr/>
        <a:lstStyle/>
        <a:p>
          <a:endParaRPr lang="th-TH"/>
        </a:p>
      </dgm:t>
    </dgm:pt>
    <dgm:pt modelId="{CBC1687E-9EE3-473F-90F2-79680FF8AC52}" type="pres">
      <dgm:prSet presAssocID="{28B56EBD-9294-40D5-8993-F1165C51A185}" presName="Name0" presStyleCnt="0">
        <dgm:presLayoutVars>
          <dgm:dir/>
          <dgm:animLvl val="lvl"/>
          <dgm:resizeHandles val="exact"/>
        </dgm:presLayoutVars>
      </dgm:prSet>
      <dgm:spPr/>
      <dgm:t>
        <a:bodyPr/>
        <a:lstStyle/>
        <a:p>
          <a:endParaRPr lang="th-TH"/>
        </a:p>
      </dgm:t>
    </dgm:pt>
    <dgm:pt modelId="{4A27DED3-9F01-473E-8C00-D9F7606C2B09}" type="pres">
      <dgm:prSet presAssocID="{528E2F9C-5735-4523-9968-8414273798DB}" presName="composite" presStyleCnt="0"/>
      <dgm:spPr/>
    </dgm:pt>
    <dgm:pt modelId="{D8A23FFF-FEF7-432E-A985-75897FD65880}" type="pres">
      <dgm:prSet presAssocID="{528E2F9C-5735-4523-9968-8414273798DB}" presName="parTx" presStyleLbl="alignNode1" presStyleIdx="0" presStyleCnt="2">
        <dgm:presLayoutVars>
          <dgm:chMax val="0"/>
          <dgm:chPref val="0"/>
          <dgm:bulletEnabled val="1"/>
        </dgm:presLayoutVars>
      </dgm:prSet>
      <dgm:spPr/>
      <dgm:t>
        <a:bodyPr/>
        <a:lstStyle/>
        <a:p>
          <a:endParaRPr lang="th-TH"/>
        </a:p>
      </dgm:t>
    </dgm:pt>
    <dgm:pt modelId="{AF34C425-7545-4011-86BD-590C8D9A73BB}" type="pres">
      <dgm:prSet presAssocID="{528E2F9C-5735-4523-9968-8414273798DB}" presName="desTx" presStyleLbl="alignAccFollowNode1" presStyleIdx="0" presStyleCnt="2">
        <dgm:presLayoutVars>
          <dgm:bulletEnabled val="1"/>
        </dgm:presLayoutVars>
      </dgm:prSet>
      <dgm:spPr/>
      <dgm:t>
        <a:bodyPr/>
        <a:lstStyle/>
        <a:p>
          <a:endParaRPr lang="th-TH"/>
        </a:p>
      </dgm:t>
    </dgm:pt>
    <dgm:pt modelId="{EF679E36-1101-404D-BE99-14CA6F395411}" type="pres">
      <dgm:prSet presAssocID="{49061643-919E-4FC7-8625-7CDD1E1625DF}" presName="space" presStyleCnt="0"/>
      <dgm:spPr/>
    </dgm:pt>
    <dgm:pt modelId="{1A07F6DD-37E3-4895-9770-C3D8E679BBCD}" type="pres">
      <dgm:prSet presAssocID="{568E6404-C95A-4602-AD6A-4B97F7F6AAE0}" presName="composite" presStyleCnt="0"/>
      <dgm:spPr/>
    </dgm:pt>
    <dgm:pt modelId="{0FF86C8F-B1F8-46DF-A201-0C46DF72A10F}" type="pres">
      <dgm:prSet presAssocID="{568E6404-C95A-4602-AD6A-4B97F7F6AAE0}" presName="parTx" presStyleLbl="alignNode1" presStyleIdx="1" presStyleCnt="2">
        <dgm:presLayoutVars>
          <dgm:chMax val="0"/>
          <dgm:chPref val="0"/>
          <dgm:bulletEnabled val="1"/>
        </dgm:presLayoutVars>
      </dgm:prSet>
      <dgm:spPr/>
      <dgm:t>
        <a:bodyPr/>
        <a:lstStyle/>
        <a:p>
          <a:endParaRPr lang="th-TH"/>
        </a:p>
      </dgm:t>
    </dgm:pt>
    <dgm:pt modelId="{F10BF7C4-7B86-4FD5-AD7C-EE650EFD429C}" type="pres">
      <dgm:prSet presAssocID="{568E6404-C95A-4602-AD6A-4B97F7F6AAE0}" presName="desTx" presStyleLbl="alignAccFollowNode1" presStyleIdx="1" presStyleCnt="2">
        <dgm:presLayoutVars>
          <dgm:bulletEnabled val="1"/>
        </dgm:presLayoutVars>
      </dgm:prSet>
      <dgm:spPr/>
      <dgm:t>
        <a:bodyPr/>
        <a:lstStyle/>
        <a:p>
          <a:endParaRPr lang="th-TH"/>
        </a:p>
      </dgm:t>
    </dgm:pt>
  </dgm:ptLst>
  <dgm:cxnLst>
    <dgm:cxn modelId="{E0B059DF-F783-4D90-BCB8-9B27D00199AB}" type="presOf" srcId="{568E6404-C95A-4602-AD6A-4B97F7F6AAE0}" destId="{0FF86C8F-B1F8-46DF-A201-0C46DF72A10F}" srcOrd="0" destOrd="0" presId="urn:microsoft.com/office/officeart/2005/8/layout/hList1"/>
    <dgm:cxn modelId="{049CE860-F48C-40DE-AC3A-8D68BE2CF57B}" srcId="{28B56EBD-9294-40D5-8993-F1165C51A185}" destId="{528E2F9C-5735-4523-9968-8414273798DB}" srcOrd="0" destOrd="0" parTransId="{0789A549-E65E-4C78-8E37-2AEA8FCCCB58}" sibTransId="{49061643-919E-4FC7-8625-7CDD1E1625DF}"/>
    <dgm:cxn modelId="{6F9F1824-447E-4D3B-BAD7-9990F5374AC2}" srcId="{528E2F9C-5735-4523-9968-8414273798DB}" destId="{9176D5F6-D4E3-4728-9F5F-C8813887C73C}" srcOrd="0" destOrd="0" parTransId="{E6967C9C-9D8E-468E-8589-47F633DEDEB2}" sibTransId="{2950DAE8-E98F-48F9-8660-09E905AADDB3}"/>
    <dgm:cxn modelId="{4446821B-D678-4406-B5C2-158356A11EC6}" type="presOf" srcId="{6FEC170A-3456-4B52-BE83-803B36C9C291}" destId="{F10BF7C4-7B86-4FD5-AD7C-EE650EFD429C}" srcOrd="0" destOrd="0" presId="urn:microsoft.com/office/officeart/2005/8/layout/hList1"/>
    <dgm:cxn modelId="{E0429DD2-A907-49A2-8B88-2B30DBE56CB8}" type="presOf" srcId="{9176D5F6-D4E3-4728-9F5F-C8813887C73C}" destId="{AF34C425-7545-4011-86BD-590C8D9A73BB}" srcOrd="0" destOrd="0" presId="urn:microsoft.com/office/officeart/2005/8/layout/hList1"/>
    <dgm:cxn modelId="{6393E9C1-4AF6-4E0F-AFE8-953768C6E989}" srcId="{568E6404-C95A-4602-AD6A-4B97F7F6AAE0}" destId="{6FEC170A-3456-4B52-BE83-803B36C9C291}" srcOrd="0" destOrd="0" parTransId="{D085C026-BDF4-41DE-9ACD-5891BCA74D5F}" sibTransId="{8B35ECC1-643F-4FFB-97C5-8F1EA7517DC9}"/>
    <dgm:cxn modelId="{DE439507-A0E3-4882-A81D-1954DE17F004}" type="presOf" srcId="{28B56EBD-9294-40D5-8993-F1165C51A185}" destId="{CBC1687E-9EE3-473F-90F2-79680FF8AC52}" srcOrd="0" destOrd="0" presId="urn:microsoft.com/office/officeart/2005/8/layout/hList1"/>
    <dgm:cxn modelId="{AE596D35-CA9C-4443-A9A2-D6605CE2B2C3}" type="presOf" srcId="{528E2F9C-5735-4523-9968-8414273798DB}" destId="{D8A23FFF-FEF7-432E-A985-75897FD65880}" srcOrd="0" destOrd="0" presId="urn:microsoft.com/office/officeart/2005/8/layout/hList1"/>
    <dgm:cxn modelId="{848DB3EC-8C20-464B-8614-13183A800C79}" srcId="{28B56EBD-9294-40D5-8993-F1165C51A185}" destId="{568E6404-C95A-4602-AD6A-4B97F7F6AAE0}" srcOrd="1" destOrd="0" parTransId="{8283E509-3D5A-42B2-8C3A-4F312EC1A1B9}" sibTransId="{381F6EDA-DB2A-469E-A6A2-8BF950EF8CD6}"/>
    <dgm:cxn modelId="{ABB695BE-CE27-4382-87DD-AB5530032C38}" type="presParOf" srcId="{CBC1687E-9EE3-473F-90F2-79680FF8AC52}" destId="{4A27DED3-9F01-473E-8C00-D9F7606C2B09}" srcOrd="0" destOrd="0" presId="urn:microsoft.com/office/officeart/2005/8/layout/hList1"/>
    <dgm:cxn modelId="{3F8A033A-54C3-441D-B1B0-E31102A6592E}" type="presParOf" srcId="{4A27DED3-9F01-473E-8C00-D9F7606C2B09}" destId="{D8A23FFF-FEF7-432E-A985-75897FD65880}" srcOrd="0" destOrd="0" presId="urn:microsoft.com/office/officeart/2005/8/layout/hList1"/>
    <dgm:cxn modelId="{F7457580-490E-4290-9D3E-203A07D18EEB}" type="presParOf" srcId="{4A27DED3-9F01-473E-8C00-D9F7606C2B09}" destId="{AF34C425-7545-4011-86BD-590C8D9A73BB}" srcOrd="1" destOrd="0" presId="urn:microsoft.com/office/officeart/2005/8/layout/hList1"/>
    <dgm:cxn modelId="{62825418-95B0-43EA-856E-7E4D005AEB59}" type="presParOf" srcId="{CBC1687E-9EE3-473F-90F2-79680FF8AC52}" destId="{EF679E36-1101-404D-BE99-14CA6F395411}" srcOrd="1" destOrd="0" presId="urn:microsoft.com/office/officeart/2005/8/layout/hList1"/>
    <dgm:cxn modelId="{B54F1FCC-C091-46A7-AD41-2B054BF0A4A0}" type="presParOf" srcId="{CBC1687E-9EE3-473F-90F2-79680FF8AC52}" destId="{1A07F6DD-37E3-4895-9770-C3D8E679BBCD}" srcOrd="2" destOrd="0" presId="urn:microsoft.com/office/officeart/2005/8/layout/hList1"/>
    <dgm:cxn modelId="{28FDDBF3-B3A0-4925-8021-9BD617F0F3D7}" type="presParOf" srcId="{1A07F6DD-37E3-4895-9770-C3D8E679BBCD}" destId="{0FF86C8F-B1F8-46DF-A201-0C46DF72A10F}" srcOrd="0" destOrd="0" presId="urn:microsoft.com/office/officeart/2005/8/layout/hList1"/>
    <dgm:cxn modelId="{D7B3899B-EFB0-461B-A4D0-2EA083330A8C}" type="presParOf" srcId="{1A07F6DD-37E3-4895-9770-C3D8E679BBCD}" destId="{F10BF7C4-7B86-4FD5-AD7C-EE650EFD429C}" srcOrd="1" destOrd="0" presId="urn:microsoft.com/office/officeart/2005/8/layout/hList1"/>
  </dgm:cxnLst>
  <dgm:bg/>
  <dgm:whole/>
</dgm:dataModel>
</file>

<file path=ppt/diagrams/data7.xml><?xml version="1.0" encoding="utf-8"?>
<dgm:dataModel xmlns:dgm="http://schemas.openxmlformats.org/drawingml/2006/diagram" xmlns:a="http://schemas.openxmlformats.org/drawingml/2006/main">
  <dgm:ptLst>
    <dgm:pt modelId="{847CC04E-9739-4C57-B206-98CF72C09280}" type="doc">
      <dgm:prSet loTypeId="urn:microsoft.com/office/officeart/2005/8/layout/gear1" loCatId="process" qsTypeId="urn:microsoft.com/office/officeart/2005/8/quickstyle/simple1" qsCatId="simple" csTypeId="urn:microsoft.com/office/officeart/2005/8/colors/colorful4" csCatId="colorful" phldr="1"/>
      <dgm:spPr/>
    </dgm:pt>
    <dgm:pt modelId="{D70F9047-AB50-421C-B360-1F26A9F18CEE}">
      <dgm:prSet phldrT="[Text]"/>
      <dgm:spPr/>
      <dgm:t>
        <a:bodyPr/>
        <a:lstStyle/>
        <a:p>
          <a:r>
            <a:rPr lang="en-US" dirty="0" smtClean="0"/>
            <a:t>Ability to leverage research into products &amp; services</a:t>
          </a:r>
          <a:endParaRPr lang="th-TH" dirty="0"/>
        </a:p>
      </dgm:t>
    </dgm:pt>
    <dgm:pt modelId="{A2BE6B8A-F0B1-4387-AEB5-64AA3A8DCD34}" type="parTrans" cxnId="{532ED421-C65F-4B75-8B07-068116165002}">
      <dgm:prSet/>
      <dgm:spPr/>
      <dgm:t>
        <a:bodyPr/>
        <a:lstStyle/>
        <a:p>
          <a:endParaRPr lang="th-TH"/>
        </a:p>
      </dgm:t>
    </dgm:pt>
    <dgm:pt modelId="{3009AE25-2218-43FD-8E5D-0CF8175E40BC}" type="sibTrans" cxnId="{532ED421-C65F-4B75-8B07-068116165002}">
      <dgm:prSet/>
      <dgm:spPr/>
      <dgm:t>
        <a:bodyPr/>
        <a:lstStyle/>
        <a:p>
          <a:endParaRPr lang="th-TH"/>
        </a:p>
      </dgm:t>
    </dgm:pt>
    <dgm:pt modelId="{3D0B68C0-F9A2-457E-A66C-673701555B86}">
      <dgm:prSet phldrT="[Text]"/>
      <dgm:spPr/>
      <dgm:t>
        <a:bodyPr/>
        <a:lstStyle/>
        <a:p>
          <a:r>
            <a:rPr lang="en-US" dirty="0" smtClean="0"/>
            <a:t>Clear vision for the future</a:t>
          </a:r>
          <a:endParaRPr lang="th-TH" dirty="0"/>
        </a:p>
      </dgm:t>
    </dgm:pt>
    <dgm:pt modelId="{F5E76253-4585-4A11-9247-5586C4DB0CE9}" type="parTrans" cxnId="{88D013A1-634A-48D0-B1E3-C08065660D4C}">
      <dgm:prSet/>
      <dgm:spPr/>
      <dgm:t>
        <a:bodyPr/>
        <a:lstStyle/>
        <a:p>
          <a:endParaRPr lang="th-TH"/>
        </a:p>
      </dgm:t>
    </dgm:pt>
    <dgm:pt modelId="{FF3D34BB-36DA-4BE2-8164-0E0BCE87D692}" type="sibTrans" cxnId="{88D013A1-634A-48D0-B1E3-C08065660D4C}">
      <dgm:prSet/>
      <dgm:spPr/>
      <dgm:t>
        <a:bodyPr/>
        <a:lstStyle/>
        <a:p>
          <a:endParaRPr lang="th-TH"/>
        </a:p>
      </dgm:t>
    </dgm:pt>
    <dgm:pt modelId="{1D66987D-8852-4EDD-96E2-5FD020C5C6EC}">
      <dgm:prSet phldrT="[Text]"/>
      <dgm:spPr/>
      <dgm:t>
        <a:bodyPr/>
        <a:lstStyle/>
        <a:p>
          <a:r>
            <a:rPr lang="en-US" dirty="0" smtClean="0"/>
            <a:t>Brand Portfolio</a:t>
          </a:r>
          <a:endParaRPr lang="th-TH" dirty="0"/>
        </a:p>
      </dgm:t>
    </dgm:pt>
    <dgm:pt modelId="{FEC905B8-76D0-4926-BB6F-0D7C8AF8ADA8}" type="parTrans" cxnId="{0AE467F3-A8F1-4616-8DB5-DEE3D62565FF}">
      <dgm:prSet/>
      <dgm:spPr/>
      <dgm:t>
        <a:bodyPr/>
        <a:lstStyle/>
        <a:p>
          <a:endParaRPr lang="th-TH"/>
        </a:p>
      </dgm:t>
    </dgm:pt>
    <dgm:pt modelId="{0EC5F9C7-25BC-4A69-B6EF-6883133F5E40}" type="sibTrans" cxnId="{0AE467F3-A8F1-4616-8DB5-DEE3D62565FF}">
      <dgm:prSet/>
      <dgm:spPr/>
      <dgm:t>
        <a:bodyPr/>
        <a:lstStyle/>
        <a:p>
          <a:endParaRPr lang="th-TH"/>
        </a:p>
      </dgm:t>
    </dgm:pt>
    <dgm:pt modelId="{4059C9B7-F51B-4A34-BFC4-0374A15D45DA}" type="pres">
      <dgm:prSet presAssocID="{847CC04E-9739-4C57-B206-98CF72C09280}" presName="composite" presStyleCnt="0">
        <dgm:presLayoutVars>
          <dgm:chMax val="3"/>
          <dgm:animLvl val="lvl"/>
          <dgm:resizeHandles val="exact"/>
        </dgm:presLayoutVars>
      </dgm:prSet>
      <dgm:spPr/>
    </dgm:pt>
    <dgm:pt modelId="{A70C7F0B-6C8E-416A-84E4-98089C357DD5}" type="pres">
      <dgm:prSet presAssocID="{D70F9047-AB50-421C-B360-1F26A9F18CEE}" presName="gear1" presStyleLbl="node1" presStyleIdx="0" presStyleCnt="3">
        <dgm:presLayoutVars>
          <dgm:chMax val="1"/>
          <dgm:bulletEnabled val="1"/>
        </dgm:presLayoutVars>
      </dgm:prSet>
      <dgm:spPr/>
      <dgm:t>
        <a:bodyPr/>
        <a:lstStyle/>
        <a:p>
          <a:endParaRPr lang="th-TH"/>
        </a:p>
      </dgm:t>
    </dgm:pt>
    <dgm:pt modelId="{6AAE108E-1FEE-4813-9D54-77C7DE8D402B}" type="pres">
      <dgm:prSet presAssocID="{D70F9047-AB50-421C-B360-1F26A9F18CEE}" presName="gear1srcNode" presStyleLbl="node1" presStyleIdx="0" presStyleCnt="3"/>
      <dgm:spPr/>
      <dgm:t>
        <a:bodyPr/>
        <a:lstStyle/>
        <a:p>
          <a:endParaRPr lang="th-TH"/>
        </a:p>
      </dgm:t>
    </dgm:pt>
    <dgm:pt modelId="{079446E4-88F5-42C5-B10B-97002D6D76C0}" type="pres">
      <dgm:prSet presAssocID="{D70F9047-AB50-421C-B360-1F26A9F18CEE}" presName="gear1dstNode" presStyleLbl="node1" presStyleIdx="0" presStyleCnt="3"/>
      <dgm:spPr/>
      <dgm:t>
        <a:bodyPr/>
        <a:lstStyle/>
        <a:p>
          <a:endParaRPr lang="th-TH"/>
        </a:p>
      </dgm:t>
    </dgm:pt>
    <dgm:pt modelId="{7F5B451C-D956-4181-8CEC-214AC392A11C}" type="pres">
      <dgm:prSet presAssocID="{3D0B68C0-F9A2-457E-A66C-673701555B86}" presName="gear2" presStyleLbl="node1" presStyleIdx="1" presStyleCnt="3">
        <dgm:presLayoutVars>
          <dgm:chMax val="1"/>
          <dgm:bulletEnabled val="1"/>
        </dgm:presLayoutVars>
      </dgm:prSet>
      <dgm:spPr/>
      <dgm:t>
        <a:bodyPr/>
        <a:lstStyle/>
        <a:p>
          <a:endParaRPr lang="th-TH"/>
        </a:p>
      </dgm:t>
    </dgm:pt>
    <dgm:pt modelId="{4024A136-9C04-4558-81A8-FD01567ECB17}" type="pres">
      <dgm:prSet presAssocID="{3D0B68C0-F9A2-457E-A66C-673701555B86}" presName="gear2srcNode" presStyleLbl="node1" presStyleIdx="1" presStyleCnt="3"/>
      <dgm:spPr/>
      <dgm:t>
        <a:bodyPr/>
        <a:lstStyle/>
        <a:p>
          <a:endParaRPr lang="th-TH"/>
        </a:p>
      </dgm:t>
    </dgm:pt>
    <dgm:pt modelId="{2AB86C82-B3BA-4F68-A41F-118501889321}" type="pres">
      <dgm:prSet presAssocID="{3D0B68C0-F9A2-457E-A66C-673701555B86}" presName="gear2dstNode" presStyleLbl="node1" presStyleIdx="1" presStyleCnt="3"/>
      <dgm:spPr/>
      <dgm:t>
        <a:bodyPr/>
        <a:lstStyle/>
        <a:p>
          <a:endParaRPr lang="th-TH"/>
        </a:p>
      </dgm:t>
    </dgm:pt>
    <dgm:pt modelId="{B506F8BA-914F-40A9-A223-556E38B63E60}" type="pres">
      <dgm:prSet presAssocID="{1D66987D-8852-4EDD-96E2-5FD020C5C6EC}" presName="gear3" presStyleLbl="node1" presStyleIdx="2" presStyleCnt="3"/>
      <dgm:spPr/>
      <dgm:t>
        <a:bodyPr/>
        <a:lstStyle/>
        <a:p>
          <a:endParaRPr lang="th-TH"/>
        </a:p>
      </dgm:t>
    </dgm:pt>
    <dgm:pt modelId="{3089D9F2-64A1-45BD-9F02-34537AC5697B}" type="pres">
      <dgm:prSet presAssocID="{1D66987D-8852-4EDD-96E2-5FD020C5C6EC}" presName="gear3tx" presStyleLbl="node1" presStyleIdx="2" presStyleCnt="3">
        <dgm:presLayoutVars>
          <dgm:chMax val="1"/>
          <dgm:bulletEnabled val="1"/>
        </dgm:presLayoutVars>
      </dgm:prSet>
      <dgm:spPr/>
      <dgm:t>
        <a:bodyPr/>
        <a:lstStyle/>
        <a:p>
          <a:endParaRPr lang="th-TH"/>
        </a:p>
      </dgm:t>
    </dgm:pt>
    <dgm:pt modelId="{15DBCC64-DAD2-4E23-879E-A9F174C3F7DF}" type="pres">
      <dgm:prSet presAssocID="{1D66987D-8852-4EDD-96E2-5FD020C5C6EC}" presName="gear3srcNode" presStyleLbl="node1" presStyleIdx="2" presStyleCnt="3"/>
      <dgm:spPr/>
      <dgm:t>
        <a:bodyPr/>
        <a:lstStyle/>
        <a:p>
          <a:endParaRPr lang="th-TH"/>
        </a:p>
      </dgm:t>
    </dgm:pt>
    <dgm:pt modelId="{AB526D8C-BDE8-4770-BA1A-D85F27DE28C9}" type="pres">
      <dgm:prSet presAssocID="{1D66987D-8852-4EDD-96E2-5FD020C5C6EC}" presName="gear3dstNode" presStyleLbl="node1" presStyleIdx="2" presStyleCnt="3"/>
      <dgm:spPr/>
      <dgm:t>
        <a:bodyPr/>
        <a:lstStyle/>
        <a:p>
          <a:endParaRPr lang="th-TH"/>
        </a:p>
      </dgm:t>
    </dgm:pt>
    <dgm:pt modelId="{40D468E2-CA3E-44DF-AAB0-56C6BEC27C23}" type="pres">
      <dgm:prSet presAssocID="{3009AE25-2218-43FD-8E5D-0CF8175E40BC}" presName="connector1" presStyleLbl="sibTrans2D1" presStyleIdx="0" presStyleCnt="3"/>
      <dgm:spPr/>
      <dgm:t>
        <a:bodyPr/>
        <a:lstStyle/>
        <a:p>
          <a:endParaRPr lang="th-TH"/>
        </a:p>
      </dgm:t>
    </dgm:pt>
    <dgm:pt modelId="{42C1AF74-235A-4E46-A05A-6204D8B6741D}" type="pres">
      <dgm:prSet presAssocID="{FF3D34BB-36DA-4BE2-8164-0E0BCE87D692}" presName="connector2" presStyleLbl="sibTrans2D1" presStyleIdx="1" presStyleCnt="3"/>
      <dgm:spPr/>
      <dgm:t>
        <a:bodyPr/>
        <a:lstStyle/>
        <a:p>
          <a:endParaRPr lang="th-TH"/>
        </a:p>
      </dgm:t>
    </dgm:pt>
    <dgm:pt modelId="{3AD493E9-3832-4A5E-B52C-0BD7A6AA22FD}" type="pres">
      <dgm:prSet presAssocID="{0EC5F9C7-25BC-4A69-B6EF-6883133F5E40}" presName="connector3" presStyleLbl="sibTrans2D1" presStyleIdx="2" presStyleCnt="3"/>
      <dgm:spPr/>
      <dgm:t>
        <a:bodyPr/>
        <a:lstStyle/>
        <a:p>
          <a:endParaRPr lang="th-TH"/>
        </a:p>
      </dgm:t>
    </dgm:pt>
  </dgm:ptLst>
  <dgm:cxnLst>
    <dgm:cxn modelId="{0AE467F3-A8F1-4616-8DB5-DEE3D62565FF}" srcId="{847CC04E-9739-4C57-B206-98CF72C09280}" destId="{1D66987D-8852-4EDD-96E2-5FD020C5C6EC}" srcOrd="2" destOrd="0" parTransId="{FEC905B8-76D0-4926-BB6F-0D7C8AF8ADA8}" sibTransId="{0EC5F9C7-25BC-4A69-B6EF-6883133F5E40}"/>
    <dgm:cxn modelId="{32BA8D3E-53DC-4429-BCE0-2A4E8372C85B}" type="presOf" srcId="{1D66987D-8852-4EDD-96E2-5FD020C5C6EC}" destId="{AB526D8C-BDE8-4770-BA1A-D85F27DE28C9}" srcOrd="3" destOrd="0" presId="urn:microsoft.com/office/officeart/2005/8/layout/gear1"/>
    <dgm:cxn modelId="{532ED421-C65F-4B75-8B07-068116165002}" srcId="{847CC04E-9739-4C57-B206-98CF72C09280}" destId="{D70F9047-AB50-421C-B360-1F26A9F18CEE}" srcOrd="0" destOrd="0" parTransId="{A2BE6B8A-F0B1-4387-AEB5-64AA3A8DCD34}" sibTransId="{3009AE25-2218-43FD-8E5D-0CF8175E40BC}"/>
    <dgm:cxn modelId="{DDC24E6E-9E69-4EAD-B869-2BFB4BE55256}" type="presOf" srcId="{3D0B68C0-F9A2-457E-A66C-673701555B86}" destId="{4024A136-9C04-4558-81A8-FD01567ECB17}" srcOrd="1" destOrd="0" presId="urn:microsoft.com/office/officeart/2005/8/layout/gear1"/>
    <dgm:cxn modelId="{96BF4B3C-4253-4CB3-B93B-AF269D475E08}" type="presOf" srcId="{847CC04E-9739-4C57-B206-98CF72C09280}" destId="{4059C9B7-F51B-4A34-BFC4-0374A15D45DA}" srcOrd="0" destOrd="0" presId="urn:microsoft.com/office/officeart/2005/8/layout/gear1"/>
    <dgm:cxn modelId="{4BFA87FE-16A3-4077-A6F8-B96A2DAC046C}" type="presOf" srcId="{D70F9047-AB50-421C-B360-1F26A9F18CEE}" destId="{6AAE108E-1FEE-4813-9D54-77C7DE8D402B}" srcOrd="1" destOrd="0" presId="urn:microsoft.com/office/officeart/2005/8/layout/gear1"/>
    <dgm:cxn modelId="{3A8D0E89-4DEB-4627-B19B-39317D9AC73E}" type="presOf" srcId="{0EC5F9C7-25BC-4A69-B6EF-6883133F5E40}" destId="{3AD493E9-3832-4A5E-B52C-0BD7A6AA22FD}" srcOrd="0" destOrd="0" presId="urn:microsoft.com/office/officeart/2005/8/layout/gear1"/>
    <dgm:cxn modelId="{7C52CDF5-FB4F-47EE-ABA3-5AF316D8E762}" type="presOf" srcId="{3D0B68C0-F9A2-457E-A66C-673701555B86}" destId="{7F5B451C-D956-4181-8CEC-214AC392A11C}" srcOrd="0" destOrd="0" presId="urn:microsoft.com/office/officeart/2005/8/layout/gear1"/>
    <dgm:cxn modelId="{BBD5BB62-632A-47DA-909A-B67F0B430226}" type="presOf" srcId="{FF3D34BB-36DA-4BE2-8164-0E0BCE87D692}" destId="{42C1AF74-235A-4E46-A05A-6204D8B6741D}" srcOrd="0" destOrd="0" presId="urn:microsoft.com/office/officeart/2005/8/layout/gear1"/>
    <dgm:cxn modelId="{1DDD1220-5DD3-4EEE-8C62-8B0C3731463C}" type="presOf" srcId="{1D66987D-8852-4EDD-96E2-5FD020C5C6EC}" destId="{15DBCC64-DAD2-4E23-879E-A9F174C3F7DF}" srcOrd="2" destOrd="0" presId="urn:microsoft.com/office/officeart/2005/8/layout/gear1"/>
    <dgm:cxn modelId="{E6E86989-540F-443D-B52D-CF627E7E7C1C}" type="presOf" srcId="{3009AE25-2218-43FD-8E5D-0CF8175E40BC}" destId="{40D468E2-CA3E-44DF-AAB0-56C6BEC27C23}" srcOrd="0" destOrd="0" presId="urn:microsoft.com/office/officeart/2005/8/layout/gear1"/>
    <dgm:cxn modelId="{6DB36CFD-655D-454A-85F2-6A89CD589CEB}" type="presOf" srcId="{D70F9047-AB50-421C-B360-1F26A9F18CEE}" destId="{A70C7F0B-6C8E-416A-84E4-98089C357DD5}" srcOrd="0" destOrd="0" presId="urn:microsoft.com/office/officeart/2005/8/layout/gear1"/>
    <dgm:cxn modelId="{9A782218-F796-4D03-9CE1-F858FDB71D82}" type="presOf" srcId="{1D66987D-8852-4EDD-96E2-5FD020C5C6EC}" destId="{B506F8BA-914F-40A9-A223-556E38B63E60}" srcOrd="0" destOrd="0" presId="urn:microsoft.com/office/officeart/2005/8/layout/gear1"/>
    <dgm:cxn modelId="{6ED9EB0C-1B46-4DD9-8AFA-F98C664E22D3}" type="presOf" srcId="{D70F9047-AB50-421C-B360-1F26A9F18CEE}" destId="{079446E4-88F5-42C5-B10B-97002D6D76C0}" srcOrd="2" destOrd="0" presId="urn:microsoft.com/office/officeart/2005/8/layout/gear1"/>
    <dgm:cxn modelId="{BEC445C7-3742-4F63-9B75-432C722231F2}" type="presOf" srcId="{1D66987D-8852-4EDD-96E2-5FD020C5C6EC}" destId="{3089D9F2-64A1-45BD-9F02-34537AC5697B}" srcOrd="1" destOrd="0" presId="urn:microsoft.com/office/officeart/2005/8/layout/gear1"/>
    <dgm:cxn modelId="{B328800D-B3AB-46EA-ACC7-00DC83FFC492}" type="presOf" srcId="{3D0B68C0-F9A2-457E-A66C-673701555B86}" destId="{2AB86C82-B3BA-4F68-A41F-118501889321}" srcOrd="2" destOrd="0" presId="urn:microsoft.com/office/officeart/2005/8/layout/gear1"/>
    <dgm:cxn modelId="{88D013A1-634A-48D0-B1E3-C08065660D4C}" srcId="{847CC04E-9739-4C57-B206-98CF72C09280}" destId="{3D0B68C0-F9A2-457E-A66C-673701555B86}" srcOrd="1" destOrd="0" parTransId="{F5E76253-4585-4A11-9247-5586C4DB0CE9}" sibTransId="{FF3D34BB-36DA-4BE2-8164-0E0BCE87D692}"/>
    <dgm:cxn modelId="{153EFC62-D1B3-4B10-94FD-69924AD410BC}" type="presParOf" srcId="{4059C9B7-F51B-4A34-BFC4-0374A15D45DA}" destId="{A70C7F0B-6C8E-416A-84E4-98089C357DD5}" srcOrd="0" destOrd="0" presId="urn:microsoft.com/office/officeart/2005/8/layout/gear1"/>
    <dgm:cxn modelId="{3D1CE961-F34F-4D3F-AC48-E3C3158DD242}" type="presParOf" srcId="{4059C9B7-F51B-4A34-BFC4-0374A15D45DA}" destId="{6AAE108E-1FEE-4813-9D54-77C7DE8D402B}" srcOrd="1" destOrd="0" presId="urn:microsoft.com/office/officeart/2005/8/layout/gear1"/>
    <dgm:cxn modelId="{8916E450-D8F3-480E-9754-F05ECE46DC8F}" type="presParOf" srcId="{4059C9B7-F51B-4A34-BFC4-0374A15D45DA}" destId="{079446E4-88F5-42C5-B10B-97002D6D76C0}" srcOrd="2" destOrd="0" presId="urn:microsoft.com/office/officeart/2005/8/layout/gear1"/>
    <dgm:cxn modelId="{205A20FA-5E34-4EFD-AA9E-9FF4621D56F2}" type="presParOf" srcId="{4059C9B7-F51B-4A34-BFC4-0374A15D45DA}" destId="{7F5B451C-D956-4181-8CEC-214AC392A11C}" srcOrd="3" destOrd="0" presId="urn:microsoft.com/office/officeart/2005/8/layout/gear1"/>
    <dgm:cxn modelId="{8BB78399-5753-4845-8FFB-48E49C896B30}" type="presParOf" srcId="{4059C9B7-F51B-4A34-BFC4-0374A15D45DA}" destId="{4024A136-9C04-4558-81A8-FD01567ECB17}" srcOrd="4" destOrd="0" presId="urn:microsoft.com/office/officeart/2005/8/layout/gear1"/>
    <dgm:cxn modelId="{03886C35-655C-4C1D-965B-CF1158BC5570}" type="presParOf" srcId="{4059C9B7-F51B-4A34-BFC4-0374A15D45DA}" destId="{2AB86C82-B3BA-4F68-A41F-118501889321}" srcOrd="5" destOrd="0" presId="urn:microsoft.com/office/officeart/2005/8/layout/gear1"/>
    <dgm:cxn modelId="{6C5391EF-3191-476F-A21A-EDE3C891A02D}" type="presParOf" srcId="{4059C9B7-F51B-4A34-BFC4-0374A15D45DA}" destId="{B506F8BA-914F-40A9-A223-556E38B63E60}" srcOrd="6" destOrd="0" presId="urn:microsoft.com/office/officeart/2005/8/layout/gear1"/>
    <dgm:cxn modelId="{5482973E-4485-4583-A131-5771677F4B20}" type="presParOf" srcId="{4059C9B7-F51B-4A34-BFC4-0374A15D45DA}" destId="{3089D9F2-64A1-45BD-9F02-34537AC5697B}" srcOrd="7" destOrd="0" presId="urn:microsoft.com/office/officeart/2005/8/layout/gear1"/>
    <dgm:cxn modelId="{6C7617D8-4A90-4BC9-A559-1F655BED2EF0}" type="presParOf" srcId="{4059C9B7-F51B-4A34-BFC4-0374A15D45DA}" destId="{15DBCC64-DAD2-4E23-879E-A9F174C3F7DF}" srcOrd="8" destOrd="0" presId="urn:microsoft.com/office/officeart/2005/8/layout/gear1"/>
    <dgm:cxn modelId="{053E9151-A210-4D9B-9C62-E3B83C6C6A4A}" type="presParOf" srcId="{4059C9B7-F51B-4A34-BFC4-0374A15D45DA}" destId="{AB526D8C-BDE8-4770-BA1A-D85F27DE28C9}" srcOrd="9" destOrd="0" presId="urn:microsoft.com/office/officeart/2005/8/layout/gear1"/>
    <dgm:cxn modelId="{F1C12B51-679C-4B7C-9C5F-B346C196AE27}" type="presParOf" srcId="{4059C9B7-F51B-4A34-BFC4-0374A15D45DA}" destId="{40D468E2-CA3E-44DF-AAB0-56C6BEC27C23}" srcOrd="10" destOrd="0" presId="urn:microsoft.com/office/officeart/2005/8/layout/gear1"/>
    <dgm:cxn modelId="{46AA4513-96C3-4DBA-BDAE-DEBB84F13856}" type="presParOf" srcId="{4059C9B7-F51B-4A34-BFC4-0374A15D45DA}" destId="{42C1AF74-235A-4E46-A05A-6204D8B6741D}" srcOrd="11" destOrd="0" presId="urn:microsoft.com/office/officeart/2005/8/layout/gear1"/>
    <dgm:cxn modelId="{662EA096-F6ED-4EF9-A863-56C2F6DAAAC1}" type="presParOf" srcId="{4059C9B7-F51B-4A34-BFC4-0374A15D45DA}" destId="{3AD493E9-3832-4A5E-B52C-0BD7A6AA22FD}" srcOrd="12" destOrd="0" presId="urn:microsoft.com/office/officeart/2005/8/layout/gear1"/>
  </dgm:cxnLst>
  <dgm:bg/>
  <dgm:whole/>
</dgm:dataModel>
</file>

<file path=ppt/diagrams/data8.xml><?xml version="1.0" encoding="utf-8"?>
<dgm:dataModel xmlns:dgm="http://schemas.openxmlformats.org/drawingml/2006/diagram" xmlns:a="http://schemas.openxmlformats.org/drawingml/2006/main">
  <dgm:ptLst>
    <dgm:pt modelId="{BD63049E-0C19-447B-8830-8D8EF6146A0D}" type="doc">
      <dgm:prSet loTypeId="urn:microsoft.com/office/officeart/2005/8/layout/lProcess2" loCatId="relationship" qsTypeId="urn:microsoft.com/office/officeart/2005/8/quickstyle/simple1" qsCatId="simple" csTypeId="urn:microsoft.com/office/officeart/2005/8/colors/colorful2" csCatId="colorful" phldr="1"/>
      <dgm:spPr/>
      <dgm:t>
        <a:bodyPr/>
        <a:lstStyle/>
        <a:p>
          <a:endParaRPr lang="th-TH"/>
        </a:p>
      </dgm:t>
    </dgm:pt>
    <dgm:pt modelId="{B1BB0B38-5A9C-4F47-8587-4F8E59039C80}">
      <dgm:prSet phldrT="[Text]"/>
      <dgm:spPr/>
      <dgm:t>
        <a:bodyPr/>
        <a:lstStyle/>
        <a:p>
          <a:r>
            <a:rPr lang="en-US" smtClean="0">
              <a:ln/>
              <a:latin typeface="Arial Rounded MT Bold" pitchFamily="34" charset="0"/>
            </a:rPr>
            <a:t>Unmet Consumer Needs in Confectionary Products </a:t>
          </a:r>
          <a:r>
            <a:rPr lang="en-US" u="sng" smtClean="0">
              <a:ln/>
              <a:latin typeface="Arial Rounded MT Bold" pitchFamily="34" charset="0"/>
            </a:rPr>
            <a:t> </a:t>
          </a:r>
          <a:endParaRPr lang="th-TH" dirty="0"/>
        </a:p>
      </dgm:t>
    </dgm:pt>
    <dgm:pt modelId="{B8B5EF0A-A35F-4BC5-9C9C-3DF11A69D10B}" type="parTrans" cxnId="{AE32DDA4-EEC1-458B-A526-4A37251368C7}">
      <dgm:prSet/>
      <dgm:spPr/>
      <dgm:t>
        <a:bodyPr/>
        <a:lstStyle/>
        <a:p>
          <a:endParaRPr lang="th-TH"/>
        </a:p>
      </dgm:t>
    </dgm:pt>
    <dgm:pt modelId="{51EF902A-F8AF-4386-B011-22B78167192E}" type="sibTrans" cxnId="{AE32DDA4-EEC1-458B-A526-4A37251368C7}">
      <dgm:prSet/>
      <dgm:spPr/>
      <dgm:t>
        <a:bodyPr/>
        <a:lstStyle/>
        <a:p>
          <a:endParaRPr lang="th-TH"/>
        </a:p>
      </dgm:t>
    </dgm:pt>
    <dgm:pt modelId="{EBF3FDD3-489C-4161-B41B-3DA05C126E4B}">
      <dgm:prSet phldrT="[Text]"/>
      <dgm:spPr/>
      <dgm:t>
        <a:bodyPr/>
        <a:lstStyle/>
        <a:p>
          <a:r>
            <a:rPr lang="en-US" dirty="0" smtClean="0"/>
            <a:t>Guilt Free Campaign</a:t>
          </a:r>
          <a:endParaRPr lang="th-TH" dirty="0"/>
        </a:p>
      </dgm:t>
    </dgm:pt>
    <dgm:pt modelId="{C83161C8-0A84-4060-B9FF-FEB292902B13}" type="parTrans" cxnId="{3DC629C8-59B0-43BD-9922-1620CD622F05}">
      <dgm:prSet/>
      <dgm:spPr/>
      <dgm:t>
        <a:bodyPr/>
        <a:lstStyle/>
        <a:p>
          <a:endParaRPr lang="th-TH"/>
        </a:p>
      </dgm:t>
    </dgm:pt>
    <dgm:pt modelId="{F8038999-0D74-40DD-A19A-A32FE6345218}" type="sibTrans" cxnId="{3DC629C8-59B0-43BD-9922-1620CD622F05}">
      <dgm:prSet/>
      <dgm:spPr/>
      <dgm:t>
        <a:bodyPr/>
        <a:lstStyle/>
        <a:p>
          <a:endParaRPr lang="th-TH"/>
        </a:p>
      </dgm:t>
    </dgm:pt>
    <dgm:pt modelId="{A79CD878-B39D-4B10-8518-38560C04757F}">
      <dgm:prSet phldrT="[Text]"/>
      <dgm:spPr/>
      <dgm:t>
        <a:bodyPr/>
        <a:lstStyle/>
        <a:p>
          <a:r>
            <a:rPr lang="en-US" smtClean="0">
              <a:ln/>
              <a:latin typeface="Arial Rounded MT Bold" pitchFamily="34" charset="0"/>
            </a:rPr>
            <a:t>Low Market Share</a:t>
          </a:r>
          <a:endParaRPr lang="th-TH" dirty="0"/>
        </a:p>
      </dgm:t>
    </dgm:pt>
    <dgm:pt modelId="{BCEDA521-F38C-4CB0-8A7B-9B560B1359C1}" type="parTrans" cxnId="{51A79D4D-22A8-4067-8D0A-A48C8003C0D5}">
      <dgm:prSet/>
      <dgm:spPr/>
      <dgm:t>
        <a:bodyPr/>
        <a:lstStyle/>
        <a:p>
          <a:endParaRPr lang="th-TH"/>
        </a:p>
      </dgm:t>
    </dgm:pt>
    <dgm:pt modelId="{256FCA9F-E27B-49DA-BD9B-DE6407B6F398}" type="sibTrans" cxnId="{51A79D4D-22A8-4067-8D0A-A48C8003C0D5}">
      <dgm:prSet/>
      <dgm:spPr/>
      <dgm:t>
        <a:bodyPr/>
        <a:lstStyle/>
        <a:p>
          <a:endParaRPr lang="th-TH"/>
        </a:p>
      </dgm:t>
    </dgm:pt>
    <dgm:pt modelId="{B5486B27-1AD2-4EC5-B224-47816C89D9B9}">
      <dgm:prSet phldrT="[Text]"/>
      <dgm:spPr/>
      <dgm:t>
        <a:bodyPr/>
        <a:lstStyle/>
        <a:p>
          <a:r>
            <a:rPr lang="en-US" dirty="0" err="1" smtClean="0"/>
            <a:t>Fruitti</a:t>
          </a:r>
          <a:r>
            <a:rPr lang="en-US" dirty="0" smtClean="0"/>
            <a:t> Coco</a:t>
          </a:r>
          <a:endParaRPr lang="th-TH" dirty="0"/>
        </a:p>
      </dgm:t>
    </dgm:pt>
    <dgm:pt modelId="{15B9080E-2B2E-4E2E-A9B1-093BEF954C3A}" type="parTrans" cxnId="{DEA78904-B4FC-4483-82BC-9A898B831E08}">
      <dgm:prSet/>
      <dgm:spPr/>
      <dgm:t>
        <a:bodyPr/>
        <a:lstStyle/>
        <a:p>
          <a:endParaRPr lang="th-TH"/>
        </a:p>
      </dgm:t>
    </dgm:pt>
    <dgm:pt modelId="{906D4A9E-B0A6-4742-834D-F085DF0F9DBE}" type="sibTrans" cxnId="{DEA78904-B4FC-4483-82BC-9A898B831E08}">
      <dgm:prSet/>
      <dgm:spPr/>
      <dgm:t>
        <a:bodyPr/>
        <a:lstStyle/>
        <a:p>
          <a:endParaRPr lang="th-TH"/>
        </a:p>
      </dgm:t>
    </dgm:pt>
    <dgm:pt modelId="{530E1F90-CFB7-4424-8C3F-023E4B7934A2}">
      <dgm:prSet phldrT="[Text]"/>
      <dgm:spPr/>
      <dgm:t>
        <a:bodyPr/>
        <a:lstStyle/>
        <a:p>
          <a:r>
            <a:rPr lang="en-US" dirty="0" smtClean="0"/>
            <a:t>Nespresso Chocolate</a:t>
          </a:r>
          <a:endParaRPr lang="th-TH" dirty="0"/>
        </a:p>
      </dgm:t>
    </dgm:pt>
    <dgm:pt modelId="{F0DEAADB-B00C-436A-B11D-96D1CD613C5B}" type="parTrans" cxnId="{13EF733E-A572-4FEC-B572-FEBC3181A94C}">
      <dgm:prSet/>
      <dgm:spPr/>
      <dgm:t>
        <a:bodyPr/>
        <a:lstStyle/>
        <a:p>
          <a:endParaRPr lang="th-TH"/>
        </a:p>
      </dgm:t>
    </dgm:pt>
    <dgm:pt modelId="{B17B35C3-39FA-4611-B616-6BB16F098EF3}" type="sibTrans" cxnId="{13EF733E-A572-4FEC-B572-FEBC3181A94C}">
      <dgm:prSet/>
      <dgm:spPr/>
      <dgm:t>
        <a:bodyPr/>
        <a:lstStyle/>
        <a:p>
          <a:endParaRPr lang="th-TH"/>
        </a:p>
      </dgm:t>
    </dgm:pt>
    <dgm:pt modelId="{66C69CCE-D100-483D-BAA1-80E1BC92783D}">
      <dgm:prSet phldrT="[Text]"/>
      <dgm:spPr/>
      <dgm:t>
        <a:bodyPr/>
        <a:lstStyle/>
        <a:p>
          <a:r>
            <a:rPr lang="en-US" smtClean="0">
              <a:ln/>
              <a:latin typeface="Arial Rounded MT Bold" pitchFamily="34" charset="0"/>
            </a:rPr>
            <a:t>Lack of Impulse Demand Drivers</a:t>
          </a:r>
          <a:endParaRPr lang="th-TH" dirty="0"/>
        </a:p>
      </dgm:t>
    </dgm:pt>
    <dgm:pt modelId="{5801F218-B20C-4E0F-ABBA-D50607FDB9EA}" type="parTrans" cxnId="{2F5B9A5D-F5AF-4802-BB8E-16D19EA9854A}">
      <dgm:prSet/>
      <dgm:spPr/>
      <dgm:t>
        <a:bodyPr/>
        <a:lstStyle/>
        <a:p>
          <a:endParaRPr lang="th-TH"/>
        </a:p>
      </dgm:t>
    </dgm:pt>
    <dgm:pt modelId="{D39389F2-0834-461C-A101-E8DFE5191C50}" type="sibTrans" cxnId="{2F5B9A5D-F5AF-4802-BB8E-16D19EA9854A}">
      <dgm:prSet/>
      <dgm:spPr/>
      <dgm:t>
        <a:bodyPr/>
        <a:lstStyle/>
        <a:p>
          <a:endParaRPr lang="th-TH"/>
        </a:p>
      </dgm:t>
    </dgm:pt>
    <dgm:pt modelId="{CD9F5EA4-3CBF-4658-9ECF-092DFAB635F4}">
      <dgm:prSet phldrT="[Text]"/>
      <dgm:spPr/>
      <dgm:t>
        <a:bodyPr/>
        <a:lstStyle/>
        <a:p>
          <a:r>
            <a:rPr lang="en-US" dirty="0" smtClean="0"/>
            <a:t>Vending Machines</a:t>
          </a:r>
          <a:endParaRPr lang="th-TH" dirty="0"/>
        </a:p>
      </dgm:t>
    </dgm:pt>
    <dgm:pt modelId="{F2C7B1A3-7AD0-43F4-A7E3-DD31641F0703}" type="parTrans" cxnId="{6581251B-01B1-4442-B8EF-45801CAB0B75}">
      <dgm:prSet/>
      <dgm:spPr/>
      <dgm:t>
        <a:bodyPr/>
        <a:lstStyle/>
        <a:p>
          <a:endParaRPr lang="th-TH"/>
        </a:p>
      </dgm:t>
    </dgm:pt>
    <dgm:pt modelId="{2A5A124E-D800-4415-B998-477A4C51F688}" type="sibTrans" cxnId="{6581251B-01B1-4442-B8EF-45801CAB0B75}">
      <dgm:prSet/>
      <dgm:spPr/>
      <dgm:t>
        <a:bodyPr/>
        <a:lstStyle/>
        <a:p>
          <a:endParaRPr lang="th-TH"/>
        </a:p>
      </dgm:t>
    </dgm:pt>
    <dgm:pt modelId="{6CDBF579-6EDA-43E0-B5C3-190EC265DE47}">
      <dgm:prSet phldrT="[Text]"/>
      <dgm:spPr/>
      <dgm:t>
        <a:bodyPr/>
        <a:lstStyle/>
        <a:p>
          <a:r>
            <a:rPr lang="en-US" dirty="0" smtClean="0"/>
            <a:t>Easy access spots</a:t>
          </a:r>
          <a:endParaRPr lang="th-TH" dirty="0"/>
        </a:p>
      </dgm:t>
    </dgm:pt>
    <dgm:pt modelId="{32796122-441A-4905-81DB-9D0C153641DD}" type="parTrans" cxnId="{FB2432D4-0D69-413E-BB19-E7B5AA0A0F48}">
      <dgm:prSet/>
      <dgm:spPr/>
      <dgm:t>
        <a:bodyPr/>
        <a:lstStyle/>
        <a:p>
          <a:endParaRPr lang="th-TH"/>
        </a:p>
      </dgm:t>
    </dgm:pt>
    <dgm:pt modelId="{7FAC6C8D-E09A-4481-92A8-D3210F42389B}" type="sibTrans" cxnId="{FB2432D4-0D69-413E-BB19-E7B5AA0A0F48}">
      <dgm:prSet/>
      <dgm:spPr/>
      <dgm:t>
        <a:bodyPr/>
        <a:lstStyle/>
        <a:p>
          <a:endParaRPr lang="th-TH"/>
        </a:p>
      </dgm:t>
    </dgm:pt>
    <dgm:pt modelId="{BC5D79A3-7718-4D96-BA16-43D8BCCC6449}" type="pres">
      <dgm:prSet presAssocID="{BD63049E-0C19-447B-8830-8D8EF6146A0D}" presName="theList" presStyleCnt="0">
        <dgm:presLayoutVars>
          <dgm:dir/>
          <dgm:animLvl val="lvl"/>
          <dgm:resizeHandles val="exact"/>
        </dgm:presLayoutVars>
      </dgm:prSet>
      <dgm:spPr/>
      <dgm:t>
        <a:bodyPr/>
        <a:lstStyle/>
        <a:p>
          <a:endParaRPr lang="th-TH"/>
        </a:p>
      </dgm:t>
    </dgm:pt>
    <dgm:pt modelId="{3F2E591C-2E20-4387-B60A-841FFBBA34C2}" type="pres">
      <dgm:prSet presAssocID="{B1BB0B38-5A9C-4F47-8587-4F8E59039C80}" presName="compNode" presStyleCnt="0"/>
      <dgm:spPr/>
      <dgm:t>
        <a:bodyPr/>
        <a:lstStyle/>
        <a:p>
          <a:endParaRPr lang="th-TH"/>
        </a:p>
      </dgm:t>
    </dgm:pt>
    <dgm:pt modelId="{8FDD3611-F2BF-40C6-9A2D-546CE38DDFE5}" type="pres">
      <dgm:prSet presAssocID="{B1BB0B38-5A9C-4F47-8587-4F8E59039C80}" presName="aNode" presStyleLbl="bgShp" presStyleIdx="0" presStyleCnt="3"/>
      <dgm:spPr/>
      <dgm:t>
        <a:bodyPr/>
        <a:lstStyle/>
        <a:p>
          <a:endParaRPr lang="th-TH"/>
        </a:p>
      </dgm:t>
    </dgm:pt>
    <dgm:pt modelId="{703F4B73-E6B8-409E-BC84-37E1D0E93D8F}" type="pres">
      <dgm:prSet presAssocID="{B1BB0B38-5A9C-4F47-8587-4F8E59039C80}" presName="textNode" presStyleLbl="bgShp" presStyleIdx="0" presStyleCnt="3"/>
      <dgm:spPr/>
      <dgm:t>
        <a:bodyPr/>
        <a:lstStyle/>
        <a:p>
          <a:endParaRPr lang="th-TH"/>
        </a:p>
      </dgm:t>
    </dgm:pt>
    <dgm:pt modelId="{35EC1E8A-0431-4D19-B405-31C0127BF02B}" type="pres">
      <dgm:prSet presAssocID="{B1BB0B38-5A9C-4F47-8587-4F8E59039C80}" presName="compChildNode" presStyleCnt="0"/>
      <dgm:spPr/>
      <dgm:t>
        <a:bodyPr/>
        <a:lstStyle/>
        <a:p>
          <a:endParaRPr lang="th-TH"/>
        </a:p>
      </dgm:t>
    </dgm:pt>
    <dgm:pt modelId="{E4DAE758-237B-49C4-9FC3-D0FCAAECEF03}" type="pres">
      <dgm:prSet presAssocID="{B1BB0B38-5A9C-4F47-8587-4F8E59039C80}" presName="theInnerList" presStyleCnt="0"/>
      <dgm:spPr/>
      <dgm:t>
        <a:bodyPr/>
        <a:lstStyle/>
        <a:p>
          <a:endParaRPr lang="th-TH"/>
        </a:p>
      </dgm:t>
    </dgm:pt>
    <dgm:pt modelId="{27E284EF-D725-4433-9E47-4342E1DE8D66}" type="pres">
      <dgm:prSet presAssocID="{EBF3FDD3-489C-4161-B41B-3DA05C126E4B}" presName="childNode" presStyleLbl="node1" presStyleIdx="0" presStyleCnt="5">
        <dgm:presLayoutVars>
          <dgm:bulletEnabled val="1"/>
        </dgm:presLayoutVars>
      </dgm:prSet>
      <dgm:spPr/>
      <dgm:t>
        <a:bodyPr/>
        <a:lstStyle/>
        <a:p>
          <a:endParaRPr lang="th-TH"/>
        </a:p>
      </dgm:t>
    </dgm:pt>
    <dgm:pt modelId="{9F67AE66-2DD8-4200-860E-0800ADC52208}" type="pres">
      <dgm:prSet presAssocID="{B1BB0B38-5A9C-4F47-8587-4F8E59039C80}" presName="aSpace" presStyleCnt="0"/>
      <dgm:spPr/>
      <dgm:t>
        <a:bodyPr/>
        <a:lstStyle/>
        <a:p>
          <a:endParaRPr lang="th-TH"/>
        </a:p>
      </dgm:t>
    </dgm:pt>
    <dgm:pt modelId="{74109047-0A0F-4203-8BF1-5EA7B6CC6A17}" type="pres">
      <dgm:prSet presAssocID="{A79CD878-B39D-4B10-8518-38560C04757F}" presName="compNode" presStyleCnt="0"/>
      <dgm:spPr/>
      <dgm:t>
        <a:bodyPr/>
        <a:lstStyle/>
        <a:p>
          <a:endParaRPr lang="th-TH"/>
        </a:p>
      </dgm:t>
    </dgm:pt>
    <dgm:pt modelId="{CE4B6B62-0D4B-45E2-AE8A-6559F5A1748E}" type="pres">
      <dgm:prSet presAssocID="{A79CD878-B39D-4B10-8518-38560C04757F}" presName="aNode" presStyleLbl="bgShp" presStyleIdx="1" presStyleCnt="3"/>
      <dgm:spPr/>
      <dgm:t>
        <a:bodyPr/>
        <a:lstStyle/>
        <a:p>
          <a:endParaRPr lang="th-TH"/>
        </a:p>
      </dgm:t>
    </dgm:pt>
    <dgm:pt modelId="{B3C483F6-96E3-41F1-9594-F48742601C3D}" type="pres">
      <dgm:prSet presAssocID="{A79CD878-B39D-4B10-8518-38560C04757F}" presName="textNode" presStyleLbl="bgShp" presStyleIdx="1" presStyleCnt="3"/>
      <dgm:spPr/>
      <dgm:t>
        <a:bodyPr/>
        <a:lstStyle/>
        <a:p>
          <a:endParaRPr lang="th-TH"/>
        </a:p>
      </dgm:t>
    </dgm:pt>
    <dgm:pt modelId="{E596DC86-4D47-4F00-8019-A73DF7740ED5}" type="pres">
      <dgm:prSet presAssocID="{A79CD878-B39D-4B10-8518-38560C04757F}" presName="compChildNode" presStyleCnt="0"/>
      <dgm:spPr/>
      <dgm:t>
        <a:bodyPr/>
        <a:lstStyle/>
        <a:p>
          <a:endParaRPr lang="th-TH"/>
        </a:p>
      </dgm:t>
    </dgm:pt>
    <dgm:pt modelId="{AD639F79-B272-45BF-86A6-9274282A679E}" type="pres">
      <dgm:prSet presAssocID="{A79CD878-B39D-4B10-8518-38560C04757F}" presName="theInnerList" presStyleCnt="0"/>
      <dgm:spPr/>
      <dgm:t>
        <a:bodyPr/>
        <a:lstStyle/>
        <a:p>
          <a:endParaRPr lang="th-TH"/>
        </a:p>
      </dgm:t>
    </dgm:pt>
    <dgm:pt modelId="{A4A017F0-EA7C-484C-80EC-8AE6C9F22F33}" type="pres">
      <dgm:prSet presAssocID="{B5486B27-1AD2-4EC5-B224-47816C89D9B9}" presName="childNode" presStyleLbl="node1" presStyleIdx="1" presStyleCnt="5">
        <dgm:presLayoutVars>
          <dgm:bulletEnabled val="1"/>
        </dgm:presLayoutVars>
      </dgm:prSet>
      <dgm:spPr/>
      <dgm:t>
        <a:bodyPr/>
        <a:lstStyle/>
        <a:p>
          <a:endParaRPr lang="th-TH"/>
        </a:p>
      </dgm:t>
    </dgm:pt>
    <dgm:pt modelId="{E27DC353-E149-4777-A0E2-2639F421F240}" type="pres">
      <dgm:prSet presAssocID="{B5486B27-1AD2-4EC5-B224-47816C89D9B9}" presName="aSpace2" presStyleCnt="0"/>
      <dgm:spPr/>
      <dgm:t>
        <a:bodyPr/>
        <a:lstStyle/>
        <a:p>
          <a:endParaRPr lang="th-TH"/>
        </a:p>
      </dgm:t>
    </dgm:pt>
    <dgm:pt modelId="{DB75FF28-FEC5-4D1F-8EFD-E90772037743}" type="pres">
      <dgm:prSet presAssocID="{530E1F90-CFB7-4424-8C3F-023E4B7934A2}" presName="childNode" presStyleLbl="node1" presStyleIdx="2" presStyleCnt="5">
        <dgm:presLayoutVars>
          <dgm:bulletEnabled val="1"/>
        </dgm:presLayoutVars>
      </dgm:prSet>
      <dgm:spPr/>
      <dgm:t>
        <a:bodyPr/>
        <a:lstStyle/>
        <a:p>
          <a:endParaRPr lang="th-TH"/>
        </a:p>
      </dgm:t>
    </dgm:pt>
    <dgm:pt modelId="{9E0A61FE-1E04-4FAD-946B-7F9A7096AE58}" type="pres">
      <dgm:prSet presAssocID="{A79CD878-B39D-4B10-8518-38560C04757F}" presName="aSpace" presStyleCnt="0"/>
      <dgm:spPr/>
      <dgm:t>
        <a:bodyPr/>
        <a:lstStyle/>
        <a:p>
          <a:endParaRPr lang="th-TH"/>
        </a:p>
      </dgm:t>
    </dgm:pt>
    <dgm:pt modelId="{492ABD03-BD1F-4E59-A503-ADB476DC10C0}" type="pres">
      <dgm:prSet presAssocID="{66C69CCE-D100-483D-BAA1-80E1BC92783D}" presName="compNode" presStyleCnt="0"/>
      <dgm:spPr/>
      <dgm:t>
        <a:bodyPr/>
        <a:lstStyle/>
        <a:p>
          <a:endParaRPr lang="th-TH"/>
        </a:p>
      </dgm:t>
    </dgm:pt>
    <dgm:pt modelId="{2DED1837-2F49-4F31-8B28-92C30F46D57D}" type="pres">
      <dgm:prSet presAssocID="{66C69CCE-D100-483D-BAA1-80E1BC92783D}" presName="aNode" presStyleLbl="bgShp" presStyleIdx="2" presStyleCnt="3"/>
      <dgm:spPr/>
      <dgm:t>
        <a:bodyPr/>
        <a:lstStyle/>
        <a:p>
          <a:endParaRPr lang="th-TH"/>
        </a:p>
      </dgm:t>
    </dgm:pt>
    <dgm:pt modelId="{CFB39B1F-C05C-43C6-9F29-DD16B9A8C8D3}" type="pres">
      <dgm:prSet presAssocID="{66C69CCE-D100-483D-BAA1-80E1BC92783D}" presName="textNode" presStyleLbl="bgShp" presStyleIdx="2" presStyleCnt="3"/>
      <dgm:spPr/>
      <dgm:t>
        <a:bodyPr/>
        <a:lstStyle/>
        <a:p>
          <a:endParaRPr lang="th-TH"/>
        </a:p>
      </dgm:t>
    </dgm:pt>
    <dgm:pt modelId="{4563CA36-305A-4FA0-A1DA-06BA68EE8A9E}" type="pres">
      <dgm:prSet presAssocID="{66C69CCE-D100-483D-BAA1-80E1BC92783D}" presName="compChildNode" presStyleCnt="0"/>
      <dgm:spPr/>
      <dgm:t>
        <a:bodyPr/>
        <a:lstStyle/>
        <a:p>
          <a:endParaRPr lang="th-TH"/>
        </a:p>
      </dgm:t>
    </dgm:pt>
    <dgm:pt modelId="{6A7EC1B1-6823-417F-BCF7-2D643D8022A7}" type="pres">
      <dgm:prSet presAssocID="{66C69CCE-D100-483D-BAA1-80E1BC92783D}" presName="theInnerList" presStyleCnt="0"/>
      <dgm:spPr/>
      <dgm:t>
        <a:bodyPr/>
        <a:lstStyle/>
        <a:p>
          <a:endParaRPr lang="th-TH"/>
        </a:p>
      </dgm:t>
    </dgm:pt>
    <dgm:pt modelId="{1B6B43D1-B522-4115-9143-57EE51B3DD82}" type="pres">
      <dgm:prSet presAssocID="{CD9F5EA4-3CBF-4658-9ECF-092DFAB635F4}" presName="childNode" presStyleLbl="node1" presStyleIdx="3" presStyleCnt="5">
        <dgm:presLayoutVars>
          <dgm:bulletEnabled val="1"/>
        </dgm:presLayoutVars>
      </dgm:prSet>
      <dgm:spPr/>
      <dgm:t>
        <a:bodyPr/>
        <a:lstStyle/>
        <a:p>
          <a:endParaRPr lang="th-TH"/>
        </a:p>
      </dgm:t>
    </dgm:pt>
    <dgm:pt modelId="{78317509-67C3-4595-BF8B-9EF7E0D49663}" type="pres">
      <dgm:prSet presAssocID="{CD9F5EA4-3CBF-4658-9ECF-092DFAB635F4}" presName="aSpace2" presStyleCnt="0"/>
      <dgm:spPr/>
      <dgm:t>
        <a:bodyPr/>
        <a:lstStyle/>
        <a:p>
          <a:endParaRPr lang="th-TH"/>
        </a:p>
      </dgm:t>
    </dgm:pt>
    <dgm:pt modelId="{284B8B81-0D34-454D-BAF1-682820AAE525}" type="pres">
      <dgm:prSet presAssocID="{6CDBF579-6EDA-43E0-B5C3-190EC265DE47}" presName="childNode" presStyleLbl="node1" presStyleIdx="4" presStyleCnt="5">
        <dgm:presLayoutVars>
          <dgm:bulletEnabled val="1"/>
        </dgm:presLayoutVars>
      </dgm:prSet>
      <dgm:spPr/>
      <dgm:t>
        <a:bodyPr/>
        <a:lstStyle/>
        <a:p>
          <a:endParaRPr lang="th-TH"/>
        </a:p>
      </dgm:t>
    </dgm:pt>
  </dgm:ptLst>
  <dgm:cxnLst>
    <dgm:cxn modelId="{D30FC73F-87C2-4119-8E2D-27AE639121BC}" type="presOf" srcId="{6CDBF579-6EDA-43E0-B5C3-190EC265DE47}" destId="{284B8B81-0D34-454D-BAF1-682820AAE525}" srcOrd="0" destOrd="0" presId="urn:microsoft.com/office/officeart/2005/8/layout/lProcess2"/>
    <dgm:cxn modelId="{3A975561-8BA5-42CD-BA43-F40437693189}" type="presOf" srcId="{CD9F5EA4-3CBF-4658-9ECF-092DFAB635F4}" destId="{1B6B43D1-B522-4115-9143-57EE51B3DD82}" srcOrd="0" destOrd="0" presId="urn:microsoft.com/office/officeart/2005/8/layout/lProcess2"/>
    <dgm:cxn modelId="{A058CD00-F619-4CC0-A161-A5D8483FAFCA}" type="presOf" srcId="{A79CD878-B39D-4B10-8518-38560C04757F}" destId="{CE4B6B62-0D4B-45E2-AE8A-6559F5A1748E}" srcOrd="0" destOrd="0" presId="urn:microsoft.com/office/officeart/2005/8/layout/lProcess2"/>
    <dgm:cxn modelId="{51A79D4D-22A8-4067-8D0A-A48C8003C0D5}" srcId="{BD63049E-0C19-447B-8830-8D8EF6146A0D}" destId="{A79CD878-B39D-4B10-8518-38560C04757F}" srcOrd="1" destOrd="0" parTransId="{BCEDA521-F38C-4CB0-8A7B-9B560B1359C1}" sibTransId="{256FCA9F-E27B-49DA-BD9B-DE6407B6F398}"/>
    <dgm:cxn modelId="{FB2432D4-0D69-413E-BB19-E7B5AA0A0F48}" srcId="{66C69CCE-D100-483D-BAA1-80E1BC92783D}" destId="{6CDBF579-6EDA-43E0-B5C3-190EC265DE47}" srcOrd="1" destOrd="0" parTransId="{32796122-441A-4905-81DB-9D0C153641DD}" sibTransId="{7FAC6C8D-E09A-4481-92A8-D3210F42389B}"/>
    <dgm:cxn modelId="{2F5B9A5D-F5AF-4802-BB8E-16D19EA9854A}" srcId="{BD63049E-0C19-447B-8830-8D8EF6146A0D}" destId="{66C69CCE-D100-483D-BAA1-80E1BC92783D}" srcOrd="2" destOrd="0" parTransId="{5801F218-B20C-4E0F-ABBA-D50607FDB9EA}" sibTransId="{D39389F2-0834-461C-A101-E8DFE5191C50}"/>
    <dgm:cxn modelId="{A8058A23-2B07-4562-8BE1-C191C262D227}" type="presOf" srcId="{B1BB0B38-5A9C-4F47-8587-4F8E59039C80}" destId="{703F4B73-E6B8-409E-BC84-37E1D0E93D8F}" srcOrd="1" destOrd="0" presId="urn:microsoft.com/office/officeart/2005/8/layout/lProcess2"/>
    <dgm:cxn modelId="{7DEC8BD1-81F2-4DCA-84B2-BFF733D9E578}" type="presOf" srcId="{66C69CCE-D100-483D-BAA1-80E1BC92783D}" destId="{CFB39B1F-C05C-43C6-9F29-DD16B9A8C8D3}" srcOrd="1" destOrd="0" presId="urn:microsoft.com/office/officeart/2005/8/layout/lProcess2"/>
    <dgm:cxn modelId="{DEA78904-B4FC-4483-82BC-9A898B831E08}" srcId="{A79CD878-B39D-4B10-8518-38560C04757F}" destId="{B5486B27-1AD2-4EC5-B224-47816C89D9B9}" srcOrd="0" destOrd="0" parTransId="{15B9080E-2B2E-4E2E-A9B1-093BEF954C3A}" sibTransId="{906D4A9E-B0A6-4742-834D-F085DF0F9DBE}"/>
    <dgm:cxn modelId="{B0F47A25-DB27-455B-BF2D-EECF1F78AFCA}" type="presOf" srcId="{530E1F90-CFB7-4424-8C3F-023E4B7934A2}" destId="{DB75FF28-FEC5-4D1F-8EFD-E90772037743}" srcOrd="0" destOrd="0" presId="urn:microsoft.com/office/officeart/2005/8/layout/lProcess2"/>
    <dgm:cxn modelId="{96A09A07-CF8E-40EC-BFD7-8B41CB9A1C6B}" type="presOf" srcId="{B1BB0B38-5A9C-4F47-8587-4F8E59039C80}" destId="{8FDD3611-F2BF-40C6-9A2D-546CE38DDFE5}" srcOrd="0" destOrd="0" presId="urn:microsoft.com/office/officeart/2005/8/layout/lProcess2"/>
    <dgm:cxn modelId="{E7A2B7E7-DA97-4F06-9B8E-7CEE0089C835}" type="presOf" srcId="{BD63049E-0C19-447B-8830-8D8EF6146A0D}" destId="{BC5D79A3-7718-4D96-BA16-43D8BCCC6449}" srcOrd="0" destOrd="0" presId="urn:microsoft.com/office/officeart/2005/8/layout/lProcess2"/>
    <dgm:cxn modelId="{3DC629C8-59B0-43BD-9922-1620CD622F05}" srcId="{B1BB0B38-5A9C-4F47-8587-4F8E59039C80}" destId="{EBF3FDD3-489C-4161-B41B-3DA05C126E4B}" srcOrd="0" destOrd="0" parTransId="{C83161C8-0A84-4060-B9FF-FEB292902B13}" sibTransId="{F8038999-0D74-40DD-A19A-A32FE6345218}"/>
    <dgm:cxn modelId="{43282294-2CE7-4717-900D-55CA2B9A59B5}" type="presOf" srcId="{EBF3FDD3-489C-4161-B41B-3DA05C126E4B}" destId="{27E284EF-D725-4433-9E47-4342E1DE8D66}" srcOrd="0" destOrd="0" presId="urn:microsoft.com/office/officeart/2005/8/layout/lProcess2"/>
    <dgm:cxn modelId="{ABFCDD12-3215-4160-B8AF-AD9DEE7429FC}" type="presOf" srcId="{66C69CCE-D100-483D-BAA1-80E1BC92783D}" destId="{2DED1837-2F49-4F31-8B28-92C30F46D57D}" srcOrd="0" destOrd="0" presId="urn:microsoft.com/office/officeart/2005/8/layout/lProcess2"/>
    <dgm:cxn modelId="{6581251B-01B1-4442-B8EF-45801CAB0B75}" srcId="{66C69CCE-D100-483D-BAA1-80E1BC92783D}" destId="{CD9F5EA4-3CBF-4658-9ECF-092DFAB635F4}" srcOrd="0" destOrd="0" parTransId="{F2C7B1A3-7AD0-43F4-A7E3-DD31641F0703}" sibTransId="{2A5A124E-D800-4415-B998-477A4C51F688}"/>
    <dgm:cxn modelId="{AE32DDA4-EEC1-458B-A526-4A37251368C7}" srcId="{BD63049E-0C19-447B-8830-8D8EF6146A0D}" destId="{B1BB0B38-5A9C-4F47-8587-4F8E59039C80}" srcOrd="0" destOrd="0" parTransId="{B8B5EF0A-A35F-4BC5-9C9C-3DF11A69D10B}" sibTransId="{51EF902A-F8AF-4386-B011-22B78167192E}"/>
    <dgm:cxn modelId="{13EF733E-A572-4FEC-B572-FEBC3181A94C}" srcId="{A79CD878-B39D-4B10-8518-38560C04757F}" destId="{530E1F90-CFB7-4424-8C3F-023E4B7934A2}" srcOrd="1" destOrd="0" parTransId="{F0DEAADB-B00C-436A-B11D-96D1CD613C5B}" sibTransId="{B17B35C3-39FA-4611-B616-6BB16F098EF3}"/>
    <dgm:cxn modelId="{2D72E565-F79A-4DF3-8CF8-E66F7E147013}" type="presOf" srcId="{B5486B27-1AD2-4EC5-B224-47816C89D9B9}" destId="{A4A017F0-EA7C-484C-80EC-8AE6C9F22F33}" srcOrd="0" destOrd="0" presId="urn:microsoft.com/office/officeart/2005/8/layout/lProcess2"/>
    <dgm:cxn modelId="{2FAC0F13-1EF6-468C-931A-FDB0CCBF92F6}" type="presOf" srcId="{A79CD878-B39D-4B10-8518-38560C04757F}" destId="{B3C483F6-96E3-41F1-9594-F48742601C3D}" srcOrd="1" destOrd="0" presId="urn:microsoft.com/office/officeart/2005/8/layout/lProcess2"/>
    <dgm:cxn modelId="{60CED705-E155-48F2-B758-8449AA8A45FA}" type="presParOf" srcId="{BC5D79A3-7718-4D96-BA16-43D8BCCC6449}" destId="{3F2E591C-2E20-4387-B60A-841FFBBA34C2}" srcOrd="0" destOrd="0" presId="urn:microsoft.com/office/officeart/2005/8/layout/lProcess2"/>
    <dgm:cxn modelId="{B018E31C-CB86-4C81-A7D4-D3B87F511BB9}" type="presParOf" srcId="{3F2E591C-2E20-4387-B60A-841FFBBA34C2}" destId="{8FDD3611-F2BF-40C6-9A2D-546CE38DDFE5}" srcOrd="0" destOrd="0" presId="urn:microsoft.com/office/officeart/2005/8/layout/lProcess2"/>
    <dgm:cxn modelId="{FB835DDE-60D8-416E-A1F7-135FF7D6B2EF}" type="presParOf" srcId="{3F2E591C-2E20-4387-B60A-841FFBBA34C2}" destId="{703F4B73-E6B8-409E-BC84-37E1D0E93D8F}" srcOrd="1" destOrd="0" presId="urn:microsoft.com/office/officeart/2005/8/layout/lProcess2"/>
    <dgm:cxn modelId="{0CB2FC6A-94F0-4E99-A051-8BA84EA2B7DF}" type="presParOf" srcId="{3F2E591C-2E20-4387-B60A-841FFBBA34C2}" destId="{35EC1E8A-0431-4D19-B405-31C0127BF02B}" srcOrd="2" destOrd="0" presId="urn:microsoft.com/office/officeart/2005/8/layout/lProcess2"/>
    <dgm:cxn modelId="{28665B9C-9EFC-4E3A-8CD9-9BE674B0851B}" type="presParOf" srcId="{35EC1E8A-0431-4D19-B405-31C0127BF02B}" destId="{E4DAE758-237B-49C4-9FC3-D0FCAAECEF03}" srcOrd="0" destOrd="0" presId="urn:microsoft.com/office/officeart/2005/8/layout/lProcess2"/>
    <dgm:cxn modelId="{56DC573A-A535-4DC8-BF13-7851864B6C9C}" type="presParOf" srcId="{E4DAE758-237B-49C4-9FC3-D0FCAAECEF03}" destId="{27E284EF-D725-4433-9E47-4342E1DE8D66}" srcOrd="0" destOrd="0" presId="urn:microsoft.com/office/officeart/2005/8/layout/lProcess2"/>
    <dgm:cxn modelId="{CA762600-406B-42AA-BDE0-E397DFB7847A}" type="presParOf" srcId="{BC5D79A3-7718-4D96-BA16-43D8BCCC6449}" destId="{9F67AE66-2DD8-4200-860E-0800ADC52208}" srcOrd="1" destOrd="0" presId="urn:microsoft.com/office/officeart/2005/8/layout/lProcess2"/>
    <dgm:cxn modelId="{CDB82689-8599-4EE1-A293-3FE4682EE218}" type="presParOf" srcId="{BC5D79A3-7718-4D96-BA16-43D8BCCC6449}" destId="{74109047-0A0F-4203-8BF1-5EA7B6CC6A17}" srcOrd="2" destOrd="0" presId="urn:microsoft.com/office/officeart/2005/8/layout/lProcess2"/>
    <dgm:cxn modelId="{69889CF0-8B7B-4836-BE44-AD1E324B6E3F}" type="presParOf" srcId="{74109047-0A0F-4203-8BF1-5EA7B6CC6A17}" destId="{CE4B6B62-0D4B-45E2-AE8A-6559F5A1748E}" srcOrd="0" destOrd="0" presId="urn:microsoft.com/office/officeart/2005/8/layout/lProcess2"/>
    <dgm:cxn modelId="{011D0157-14AE-4D4D-ABE4-059C18DE2124}" type="presParOf" srcId="{74109047-0A0F-4203-8BF1-5EA7B6CC6A17}" destId="{B3C483F6-96E3-41F1-9594-F48742601C3D}" srcOrd="1" destOrd="0" presId="urn:microsoft.com/office/officeart/2005/8/layout/lProcess2"/>
    <dgm:cxn modelId="{3B40ED19-1B76-4FA8-8028-F2DFD76FF82F}" type="presParOf" srcId="{74109047-0A0F-4203-8BF1-5EA7B6CC6A17}" destId="{E596DC86-4D47-4F00-8019-A73DF7740ED5}" srcOrd="2" destOrd="0" presId="urn:microsoft.com/office/officeart/2005/8/layout/lProcess2"/>
    <dgm:cxn modelId="{17AD8D3F-2A1D-48B8-A3C5-38E47E056F74}" type="presParOf" srcId="{E596DC86-4D47-4F00-8019-A73DF7740ED5}" destId="{AD639F79-B272-45BF-86A6-9274282A679E}" srcOrd="0" destOrd="0" presId="urn:microsoft.com/office/officeart/2005/8/layout/lProcess2"/>
    <dgm:cxn modelId="{7D86053D-4291-43F0-8830-301014AD8A06}" type="presParOf" srcId="{AD639F79-B272-45BF-86A6-9274282A679E}" destId="{A4A017F0-EA7C-484C-80EC-8AE6C9F22F33}" srcOrd="0" destOrd="0" presId="urn:microsoft.com/office/officeart/2005/8/layout/lProcess2"/>
    <dgm:cxn modelId="{F0621251-8358-49A4-9169-B3CF05E4EE08}" type="presParOf" srcId="{AD639F79-B272-45BF-86A6-9274282A679E}" destId="{E27DC353-E149-4777-A0E2-2639F421F240}" srcOrd="1" destOrd="0" presId="urn:microsoft.com/office/officeart/2005/8/layout/lProcess2"/>
    <dgm:cxn modelId="{52699DED-F325-42FF-9B9E-0129FFFA97EC}" type="presParOf" srcId="{AD639F79-B272-45BF-86A6-9274282A679E}" destId="{DB75FF28-FEC5-4D1F-8EFD-E90772037743}" srcOrd="2" destOrd="0" presId="urn:microsoft.com/office/officeart/2005/8/layout/lProcess2"/>
    <dgm:cxn modelId="{72FB04EB-4756-47BC-8DE9-9A1772FA1AE1}" type="presParOf" srcId="{BC5D79A3-7718-4D96-BA16-43D8BCCC6449}" destId="{9E0A61FE-1E04-4FAD-946B-7F9A7096AE58}" srcOrd="3" destOrd="0" presId="urn:microsoft.com/office/officeart/2005/8/layout/lProcess2"/>
    <dgm:cxn modelId="{2437F332-EBC5-4A77-9028-5A815899B1E5}" type="presParOf" srcId="{BC5D79A3-7718-4D96-BA16-43D8BCCC6449}" destId="{492ABD03-BD1F-4E59-A503-ADB476DC10C0}" srcOrd="4" destOrd="0" presId="urn:microsoft.com/office/officeart/2005/8/layout/lProcess2"/>
    <dgm:cxn modelId="{06D55C62-AFE2-4570-816E-4A4913547FCA}" type="presParOf" srcId="{492ABD03-BD1F-4E59-A503-ADB476DC10C0}" destId="{2DED1837-2F49-4F31-8B28-92C30F46D57D}" srcOrd="0" destOrd="0" presId="urn:microsoft.com/office/officeart/2005/8/layout/lProcess2"/>
    <dgm:cxn modelId="{74AF9755-D30E-4308-AE8C-F064A8929E5E}" type="presParOf" srcId="{492ABD03-BD1F-4E59-A503-ADB476DC10C0}" destId="{CFB39B1F-C05C-43C6-9F29-DD16B9A8C8D3}" srcOrd="1" destOrd="0" presId="urn:microsoft.com/office/officeart/2005/8/layout/lProcess2"/>
    <dgm:cxn modelId="{038D4CA6-88C5-4824-BACD-74AEB450F8B2}" type="presParOf" srcId="{492ABD03-BD1F-4E59-A503-ADB476DC10C0}" destId="{4563CA36-305A-4FA0-A1DA-06BA68EE8A9E}" srcOrd="2" destOrd="0" presId="urn:microsoft.com/office/officeart/2005/8/layout/lProcess2"/>
    <dgm:cxn modelId="{FD981927-D8A5-4636-8E39-0A4D2479887F}" type="presParOf" srcId="{4563CA36-305A-4FA0-A1DA-06BA68EE8A9E}" destId="{6A7EC1B1-6823-417F-BCF7-2D643D8022A7}" srcOrd="0" destOrd="0" presId="urn:microsoft.com/office/officeart/2005/8/layout/lProcess2"/>
    <dgm:cxn modelId="{98AD3A30-118C-4E11-8A12-10C248C0912D}" type="presParOf" srcId="{6A7EC1B1-6823-417F-BCF7-2D643D8022A7}" destId="{1B6B43D1-B522-4115-9143-57EE51B3DD82}" srcOrd="0" destOrd="0" presId="urn:microsoft.com/office/officeart/2005/8/layout/lProcess2"/>
    <dgm:cxn modelId="{BE6FFC96-5348-4DC0-9A31-CB5B86960E9B}" type="presParOf" srcId="{6A7EC1B1-6823-417F-BCF7-2D643D8022A7}" destId="{78317509-67C3-4595-BF8B-9EF7E0D49663}" srcOrd="1" destOrd="0" presId="urn:microsoft.com/office/officeart/2005/8/layout/lProcess2"/>
    <dgm:cxn modelId="{10F68251-67C1-4565-AEB4-C28662D3D181}" type="presParOf" srcId="{6A7EC1B1-6823-417F-BCF7-2D643D8022A7}" destId="{284B8B81-0D34-454D-BAF1-682820AAE525}" srcOrd="2" destOrd="0" presId="urn:microsoft.com/office/officeart/2005/8/layout/l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0.02083</cdr:y>
    </cdr:from>
    <cdr:to>
      <cdr:x>1</cdr:x>
      <cdr:y>0.1875</cdr:y>
    </cdr:to>
    <cdr:sp macro="" textlink="">
      <cdr:nvSpPr>
        <cdr:cNvPr id="2" name="TextBox 1"/>
        <cdr:cNvSpPr txBox="1"/>
      </cdr:nvSpPr>
      <cdr:spPr>
        <a:xfrm xmlns:a="http://schemas.openxmlformats.org/drawingml/2006/main">
          <a:off x="0" y="63490"/>
          <a:ext cx="4572000" cy="50801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a:t>Confectionary</a:t>
          </a:r>
          <a:r>
            <a:rPr lang="en-US" sz="1600" baseline="0" dirty="0"/>
            <a:t> Industry  Dominated by Two Big Players</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0.36667</cdr:x>
      <cdr:y>0.35647</cdr:y>
    </cdr:from>
    <cdr:to>
      <cdr:x>0.56667</cdr:x>
      <cdr:y>0.65931</cdr:y>
    </cdr:to>
    <cdr:sp macro="" textlink="">
      <cdr:nvSpPr>
        <cdr:cNvPr id="2" name="TextBox 1"/>
        <cdr:cNvSpPr txBox="1"/>
      </cdr:nvSpPr>
      <cdr:spPr>
        <a:xfrm xmlns:a="http://schemas.openxmlformats.org/drawingml/2006/main">
          <a:off x="1676400" y="1076325"/>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b="1" dirty="0"/>
            <a:t>44%</a:t>
          </a:r>
          <a:endParaRPr lang="th-TH" sz="1600" b="1" dirty="0"/>
        </a:p>
      </cdr:txBody>
    </cdr:sp>
  </cdr:relSizeAnchor>
  <cdr:relSizeAnchor xmlns:cdr="http://schemas.openxmlformats.org/drawingml/2006/chartDrawing">
    <cdr:from>
      <cdr:x>0.35714</cdr:x>
      <cdr:y>0.13559</cdr:y>
    </cdr:from>
    <cdr:to>
      <cdr:x>0.55714</cdr:x>
      <cdr:y>0.43843</cdr:y>
    </cdr:to>
    <cdr:sp macro="" textlink="">
      <cdr:nvSpPr>
        <cdr:cNvPr id="3" name="TextBox 1"/>
        <cdr:cNvSpPr txBox="1"/>
      </cdr:nvSpPr>
      <cdr:spPr>
        <a:xfrm xmlns:a="http://schemas.openxmlformats.org/drawingml/2006/main">
          <a:off x="1428760" y="571504"/>
          <a:ext cx="800106" cy="12764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3%</a:t>
          </a:r>
          <a:endParaRPr lang="th-TH"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EEAEBA-50A4-427C-8549-A013390438A2}" type="datetimeFigureOut">
              <a:rPr lang="th-TH" smtClean="0"/>
              <a:pPr/>
              <a:t>21/02/52</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D908C2-5461-4C36-ADD8-66AAD831536F}" type="slidenum">
              <a:rPr lang="th-TH" smtClean="0"/>
              <a:pPr/>
              <a:t>‹#›</a:t>
            </a:fld>
            <a:endParaRPr lang="th-T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79D908C2-5461-4C36-ADD8-66AAD831536F}" type="slidenum">
              <a:rPr lang="th-TH" smtClean="0"/>
              <a:pPr/>
              <a:t>3</a:t>
            </a:fld>
            <a:endParaRPr lang="th-T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Nespresso is the fastest growing among the most important brands at a company.</a:t>
            </a:r>
            <a:r>
              <a:rPr lang="en-US" baseline="0" dirty="0" smtClean="0"/>
              <a:t> </a:t>
            </a:r>
            <a:r>
              <a:rPr lang="en-US" sz="1800" kern="1200" dirty="0" smtClean="0">
                <a:solidFill>
                  <a:schemeClr val="tx1"/>
                </a:solidFill>
                <a:latin typeface="+mn-lt"/>
                <a:ea typeface="+mn-ea"/>
                <a:cs typeface="+mn-cs"/>
              </a:rPr>
              <a:t>coffee has been labeled with the stigma of being unhealthy.</a:t>
            </a:r>
          </a:p>
          <a:p>
            <a:r>
              <a:rPr lang="en-US" sz="1800" kern="1200" dirty="0" smtClean="0">
                <a:solidFill>
                  <a:schemeClr val="tx1"/>
                </a:solidFill>
                <a:latin typeface="+mn-lt"/>
                <a:ea typeface="+mn-ea"/>
                <a:cs typeface="+mn-cs"/>
              </a:rPr>
              <a:t>In fact, nothing could be further from the truth. </a:t>
            </a:r>
            <a:r>
              <a:rPr lang="en-US" sz="1800" i="1" kern="1200" dirty="0" smtClean="0">
                <a:solidFill>
                  <a:schemeClr val="tx1"/>
                </a:solidFill>
                <a:latin typeface="+mn-lt"/>
                <a:ea typeface="+mn-ea"/>
                <a:cs typeface="+mn-cs"/>
              </a:rPr>
              <a:t>moderate coffee consumption doesn't cause harm, it's also uncovered possible benefits. </a:t>
            </a:r>
            <a:r>
              <a:rPr lang="en-US" sz="1800" b="1" kern="1200" dirty="0" smtClean="0">
                <a:solidFill>
                  <a:schemeClr val="tx1"/>
                </a:solidFill>
                <a:latin typeface="+mn-lt"/>
                <a:ea typeface="+mn-ea"/>
                <a:cs typeface="+mn-cs"/>
              </a:rPr>
              <a:t>Alzheimer's disease, diabetes, liver disease, skin cancer, Parkinson's disease and more. </a:t>
            </a:r>
            <a:r>
              <a:rPr lang="en-US" sz="1800" i="1" kern="1200" dirty="0" smtClean="0">
                <a:solidFill>
                  <a:schemeClr val="tx1"/>
                </a:solidFill>
                <a:latin typeface="+mn-lt"/>
                <a:ea typeface="+mn-ea"/>
                <a:cs typeface="+mn-cs"/>
              </a:rPr>
              <a:t>Coffee may reduce the risk of developing gallstones, discourage the development of colon cancer, improve cognitive function, reduce the risk of liver damage in people at high risk for liver disease, and reduce the risk of Parkinson's disease. Coffee has also been shown to improve endurance performance in long-duration physical activities. </a:t>
            </a:r>
            <a:r>
              <a:rPr lang="en-US" sz="1800" kern="1200" dirty="0" smtClean="0">
                <a:solidFill>
                  <a:schemeClr val="tx1"/>
                </a:solidFill>
                <a:latin typeface="+mn-lt"/>
                <a:ea typeface="+mn-ea"/>
                <a:cs typeface="+mn-cs"/>
              </a:rPr>
              <a:t>It not only protects you against a variety of serious diseases, but can also bring a lot of pleasure into your life. </a:t>
            </a:r>
            <a:r>
              <a:rPr lang="en-US" sz="1800" b="0" kern="1200" dirty="0" smtClean="0">
                <a:solidFill>
                  <a:schemeClr val="tx1"/>
                </a:solidFill>
                <a:latin typeface="+mn-lt"/>
                <a:ea typeface="+mn-ea"/>
                <a:cs typeface="+mn-cs"/>
              </a:rPr>
              <a:t>* The smell of chocolate may increase theta brain waves, resulting in relaxation.</a:t>
            </a:r>
            <a:br>
              <a:rPr lang="en-US" sz="1800" b="0" kern="1200" dirty="0" smtClean="0">
                <a:solidFill>
                  <a:schemeClr val="tx1"/>
                </a:solidFill>
                <a:latin typeface="+mn-lt"/>
                <a:ea typeface="+mn-ea"/>
                <a:cs typeface="+mn-cs"/>
              </a:rPr>
            </a:br>
            <a:r>
              <a:rPr lang="en-US" sz="1800" b="0" kern="1200" dirty="0" smtClean="0">
                <a:solidFill>
                  <a:schemeClr val="tx1"/>
                </a:solidFill>
                <a:latin typeface="+mn-lt"/>
                <a:ea typeface="+mn-ea"/>
                <a:cs typeface="+mn-cs"/>
              </a:rPr>
              <a:t/>
            </a:r>
            <a:br>
              <a:rPr lang="en-US" sz="1800" b="0" kern="1200" dirty="0" smtClean="0">
                <a:solidFill>
                  <a:schemeClr val="tx1"/>
                </a:solidFill>
                <a:latin typeface="+mn-lt"/>
                <a:ea typeface="+mn-ea"/>
                <a:cs typeface="+mn-cs"/>
              </a:rPr>
            </a:br>
            <a:r>
              <a:rPr lang="en-US" sz="1800" b="0" kern="1200" dirty="0" smtClean="0">
                <a:solidFill>
                  <a:schemeClr val="tx1"/>
                </a:solidFill>
                <a:latin typeface="+mn-lt"/>
                <a:ea typeface="+mn-ea"/>
                <a:cs typeface="+mn-cs"/>
              </a:rPr>
              <a:t>* Chocolate contains phenyl ethylamine, a mild mood elevator.</a:t>
            </a:r>
            <a:br>
              <a:rPr lang="en-US" sz="1800" b="0" kern="1200" dirty="0" smtClean="0">
                <a:solidFill>
                  <a:schemeClr val="tx1"/>
                </a:solidFill>
                <a:latin typeface="+mn-lt"/>
                <a:ea typeface="+mn-ea"/>
                <a:cs typeface="+mn-cs"/>
              </a:rPr>
            </a:br>
            <a:r>
              <a:rPr lang="en-US" sz="1800" b="0" kern="1200" dirty="0" smtClean="0">
                <a:solidFill>
                  <a:schemeClr val="tx1"/>
                </a:solidFill>
                <a:latin typeface="+mn-lt"/>
                <a:ea typeface="+mn-ea"/>
                <a:cs typeface="+mn-cs"/>
              </a:rPr>
              <a:t/>
            </a:r>
            <a:br>
              <a:rPr lang="en-US" sz="1800" b="0" kern="1200" dirty="0" smtClean="0">
                <a:solidFill>
                  <a:schemeClr val="tx1"/>
                </a:solidFill>
                <a:latin typeface="+mn-lt"/>
                <a:ea typeface="+mn-ea"/>
                <a:cs typeface="+mn-cs"/>
              </a:rPr>
            </a:br>
            <a:r>
              <a:rPr lang="en-US" sz="1800" b="0" kern="1200" dirty="0" smtClean="0">
                <a:solidFill>
                  <a:schemeClr val="tx1"/>
                </a:solidFill>
                <a:latin typeface="+mn-lt"/>
                <a:ea typeface="+mn-ea"/>
                <a:cs typeface="+mn-cs"/>
              </a:rPr>
              <a:t>* The cocoa butter in chocolate contains oleic acid, a mono-unsaturated fat which may raise good cholesterol.</a:t>
            </a:r>
            <a:br>
              <a:rPr lang="en-US" sz="1800" b="0" kern="1200" dirty="0" smtClean="0">
                <a:solidFill>
                  <a:schemeClr val="tx1"/>
                </a:solidFill>
                <a:latin typeface="+mn-lt"/>
                <a:ea typeface="+mn-ea"/>
                <a:cs typeface="+mn-cs"/>
              </a:rPr>
            </a:br>
            <a:endParaRPr lang="en-US" sz="1800" kern="1200" dirty="0" smtClean="0">
              <a:solidFill>
                <a:schemeClr val="tx1"/>
              </a:solidFill>
              <a:latin typeface="+mn-lt"/>
              <a:ea typeface="+mn-ea"/>
              <a:cs typeface="+mn-cs"/>
            </a:endParaRPr>
          </a:p>
          <a:p>
            <a:endParaRPr lang="th-TH" dirty="0"/>
          </a:p>
        </p:txBody>
      </p:sp>
      <p:sp>
        <p:nvSpPr>
          <p:cNvPr id="4" name="Slide Number Placeholder 3"/>
          <p:cNvSpPr>
            <a:spLocks noGrp="1"/>
          </p:cNvSpPr>
          <p:nvPr>
            <p:ph type="sldNum" sz="quarter" idx="10"/>
          </p:nvPr>
        </p:nvSpPr>
        <p:spPr/>
        <p:txBody>
          <a:bodyPr/>
          <a:lstStyle/>
          <a:p>
            <a:fld id="{79D908C2-5461-4C36-ADD8-66AAD831536F}" type="slidenum">
              <a:rPr lang="th-TH" smtClean="0"/>
              <a:pPr/>
              <a:t>14</a:t>
            </a:fld>
            <a:endParaRPr lang="th-T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Presenting its 2008 earnings Thursday, Nestlé said sales of Nespresso products had grown 30 percent in 2008, taking annual revenue past its target of 2 billion Swiss francs, or $1.7 billion, two years ahead of schedule.</a:t>
            </a:r>
          </a:p>
          <a:p>
            <a:r>
              <a:rPr lang="en-US" dirty="0" smtClean="0"/>
              <a:t>Though it represents about 5 percent of overall Nestlé sales of 110 billion francs, Nespresso is the fastest growing among the most important brands at a company </a:t>
            </a:r>
            <a:endParaRPr lang="th-TH" dirty="0"/>
          </a:p>
        </p:txBody>
      </p:sp>
      <p:sp>
        <p:nvSpPr>
          <p:cNvPr id="4" name="Slide Number Placeholder 3"/>
          <p:cNvSpPr>
            <a:spLocks noGrp="1"/>
          </p:cNvSpPr>
          <p:nvPr>
            <p:ph type="sldNum" sz="quarter" idx="10"/>
          </p:nvPr>
        </p:nvSpPr>
        <p:spPr/>
        <p:txBody>
          <a:bodyPr/>
          <a:lstStyle/>
          <a:p>
            <a:fld id="{79D908C2-5461-4C36-ADD8-66AAD831536F}" type="slidenum">
              <a:rPr lang="th-TH" smtClean="0"/>
              <a:pPr/>
              <a:t>15</a:t>
            </a:fld>
            <a:endParaRPr lang="th-T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800" kern="1200" dirty="0" smtClean="0">
                <a:solidFill>
                  <a:schemeClr val="tx1"/>
                </a:solidFill>
                <a:latin typeface="+mn-lt"/>
                <a:ea typeface="+mn-ea"/>
                <a:cs typeface="+mn-cs"/>
              </a:rPr>
              <a:t>coffee has been labeled with the stigma of being unhealthy.</a:t>
            </a:r>
          </a:p>
          <a:p>
            <a:r>
              <a:rPr lang="en-US" sz="1800" kern="1200" dirty="0" smtClean="0">
                <a:solidFill>
                  <a:schemeClr val="tx1"/>
                </a:solidFill>
                <a:latin typeface="+mn-lt"/>
                <a:ea typeface="+mn-ea"/>
                <a:cs typeface="+mn-cs"/>
              </a:rPr>
              <a:t>In fact, nothing could be further from the truth. </a:t>
            </a:r>
            <a:r>
              <a:rPr lang="en-US" sz="1800" i="1" kern="1200" dirty="0" smtClean="0">
                <a:solidFill>
                  <a:schemeClr val="tx1"/>
                </a:solidFill>
                <a:latin typeface="+mn-lt"/>
                <a:ea typeface="+mn-ea"/>
                <a:cs typeface="+mn-cs"/>
              </a:rPr>
              <a:t>moderate coffee consumption doesn't cause harm, it's also uncovered possible benefits. </a:t>
            </a:r>
            <a:r>
              <a:rPr lang="en-US" sz="1800" b="1" kern="1200" dirty="0" smtClean="0">
                <a:solidFill>
                  <a:schemeClr val="tx1"/>
                </a:solidFill>
                <a:latin typeface="+mn-lt"/>
                <a:ea typeface="+mn-ea"/>
                <a:cs typeface="+mn-cs"/>
              </a:rPr>
              <a:t>Alzheimer's disease, diabetes, liver disease, skin cancer, Parkinson's disease and more. </a:t>
            </a:r>
            <a:r>
              <a:rPr lang="en-US" sz="1800" i="1" kern="1200" dirty="0" smtClean="0">
                <a:solidFill>
                  <a:schemeClr val="tx1"/>
                </a:solidFill>
                <a:latin typeface="+mn-lt"/>
                <a:ea typeface="+mn-ea"/>
                <a:cs typeface="+mn-cs"/>
              </a:rPr>
              <a:t>Coffee may reduce the risk of developing gallstones, discourage the development of colon cancer, improve cognitive function, reduce the risk of liver damage in people at high risk for liver disease, and reduce the risk of Parkinson's disease. Coffee has also been shown to improve endurance performance in long-duration physical activities. </a:t>
            </a:r>
            <a:r>
              <a:rPr lang="en-US" sz="1800" kern="1200" dirty="0" smtClean="0">
                <a:solidFill>
                  <a:schemeClr val="tx1"/>
                </a:solidFill>
                <a:latin typeface="+mn-lt"/>
                <a:ea typeface="+mn-ea"/>
                <a:cs typeface="+mn-cs"/>
              </a:rPr>
              <a:t>It not only protects you against a variety of serious diseases, but can also bring a lot of pleasure into your life. </a:t>
            </a:r>
            <a:r>
              <a:rPr lang="en-US" sz="1800" b="0" kern="1200" dirty="0" smtClean="0">
                <a:solidFill>
                  <a:schemeClr val="tx1"/>
                </a:solidFill>
                <a:latin typeface="+mn-lt"/>
                <a:ea typeface="+mn-ea"/>
                <a:cs typeface="+mn-cs"/>
              </a:rPr>
              <a:t>* The smell of chocolate may increase theta brain waves, resulting in relaxation.</a:t>
            </a:r>
            <a:br>
              <a:rPr lang="en-US" sz="1800" b="0" kern="1200" dirty="0" smtClean="0">
                <a:solidFill>
                  <a:schemeClr val="tx1"/>
                </a:solidFill>
                <a:latin typeface="+mn-lt"/>
                <a:ea typeface="+mn-ea"/>
                <a:cs typeface="+mn-cs"/>
              </a:rPr>
            </a:br>
            <a:r>
              <a:rPr lang="en-US" sz="1800" b="0" kern="1200" dirty="0" smtClean="0">
                <a:solidFill>
                  <a:schemeClr val="tx1"/>
                </a:solidFill>
                <a:latin typeface="+mn-lt"/>
                <a:ea typeface="+mn-ea"/>
                <a:cs typeface="+mn-cs"/>
              </a:rPr>
              <a:t/>
            </a:r>
            <a:br>
              <a:rPr lang="en-US" sz="1800" b="0" kern="1200" dirty="0" smtClean="0">
                <a:solidFill>
                  <a:schemeClr val="tx1"/>
                </a:solidFill>
                <a:latin typeface="+mn-lt"/>
                <a:ea typeface="+mn-ea"/>
                <a:cs typeface="+mn-cs"/>
              </a:rPr>
            </a:br>
            <a:r>
              <a:rPr lang="en-US" sz="1800" b="0" kern="1200" dirty="0" smtClean="0">
                <a:solidFill>
                  <a:schemeClr val="tx1"/>
                </a:solidFill>
                <a:latin typeface="+mn-lt"/>
                <a:ea typeface="+mn-ea"/>
                <a:cs typeface="+mn-cs"/>
              </a:rPr>
              <a:t>* Chocolate contains phenyl ethylamine, a mild mood elevator.</a:t>
            </a:r>
            <a:br>
              <a:rPr lang="en-US" sz="1800" b="0" kern="1200" dirty="0" smtClean="0">
                <a:solidFill>
                  <a:schemeClr val="tx1"/>
                </a:solidFill>
                <a:latin typeface="+mn-lt"/>
                <a:ea typeface="+mn-ea"/>
                <a:cs typeface="+mn-cs"/>
              </a:rPr>
            </a:br>
            <a:r>
              <a:rPr lang="en-US" sz="1800" b="0" kern="1200" dirty="0" smtClean="0">
                <a:solidFill>
                  <a:schemeClr val="tx1"/>
                </a:solidFill>
                <a:latin typeface="+mn-lt"/>
                <a:ea typeface="+mn-ea"/>
                <a:cs typeface="+mn-cs"/>
              </a:rPr>
              <a:t/>
            </a:r>
            <a:br>
              <a:rPr lang="en-US" sz="1800" b="0" kern="1200" dirty="0" smtClean="0">
                <a:solidFill>
                  <a:schemeClr val="tx1"/>
                </a:solidFill>
                <a:latin typeface="+mn-lt"/>
                <a:ea typeface="+mn-ea"/>
                <a:cs typeface="+mn-cs"/>
              </a:rPr>
            </a:br>
            <a:r>
              <a:rPr lang="en-US" sz="1800" b="0" kern="1200" dirty="0" smtClean="0">
                <a:solidFill>
                  <a:schemeClr val="tx1"/>
                </a:solidFill>
                <a:latin typeface="+mn-lt"/>
                <a:ea typeface="+mn-ea"/>
                <a:cs typeface="+mn-cs"/>
              </a:rPr>
              <a:t>* The cocoa butter in chocolate contains oleic acid, a mono-unsaturated fat which may raise good cholesterol.</a:t>
            </a:r>
            <a:br>
              <a:rPr lang="en-US" sz="1800" b="0" kern="1200" dirty="0" smtClean="0">
                <a:solidFill>
                  <a:schemeClr val="tx1"/>
                </a:solidFill>
                <a:latin typeface="+mn-lt"/>
                <a:ea typeface="+mn-ea"/>
                <a:cs typeface="+mn-cs"/>
              </a:rPr>
            </a:b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9D908C2-5461-4C36-ADD8-66AAD831536F}" type="slidenum">
              <a:rPr lang="th-TH" smtClean="0"/>
              <a:pPr/>
              <a:t>16</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75BD3909-C6DA-4679-A0D1-635ED43EAA13}" type="datetimeFigureOut">
              <a:rPr lang="th-TH" smtClean="0"/>
              <a:pPr/>
              <a:t>21/02/52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10169FA-F871-4B40-B877-1528D6F3FCE2}"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75BD3909-C6DA-4679-A0D1-635ED43EAA13}" type="datetimeFigureOut">
              <a:rPr lang="th-TH" smtClean="0"/>
              <a:pPr/>
              <a:t>21/02/52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10169FA-F871-4B40-B877-1528D6F3FCE2}"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75BD3909-C6DA-4679-A0D1-635ED43EAA13}" type="datetimeFigureOut">
              <a:rPr lang="th-TH" smtClean="0"/>
              <a:pPr/>
              <a:t>21/02/52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10169FA-F871-4B40-B877-1528D6F3FCE2}"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75BD3909-C6DA-4679-A0D1-635ED43EAA13}" type="datetimeFigureOut">
              <a:rPr lang="th-TH" smtClean="0"/>
              <a:pPr/>
              <a:t>21/02/52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10169FA-F871-4B40-B877-1528D6F3FCE2}"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BD3909-C6DA-4679-A0D1-635ED43EAA13}" type="datetimeFigureOut">
              <a:rPr lang="th-TH" smtClean="0"/>
              <a:pPr/>
              <a:t>21/02/52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10169FA-F871-4B40-B877-1528D6F3FCE2}"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75BD3909-C6DA-4679-A0D1-635ED43EAA13}" type="datetimeFigureOut">
              <a:rPr lang="th-TH" smtClean="0"/>
              <a:pPr/>
              <a:t>21/02/52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10169FA-F871-4B40-B877-1528D6F3FCE2}"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75BD3909-C6DA-4679-A0D1-635ED43EAA13}" type="datetimeFigureOut">
              <a:rPr lang="th-TH" smtClean="0"/>
              <a:pPr/>
              <a:t>21/02/52</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110169FA-F871-4B40-B877-1528D6F3FCE2}"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75BD3909-C6DA-4679-A0D1-635ED43EAA13}" type="datetimeFigureOut">
              <a:rPr lang="th-TH" smtClean="0"/>
              <a:pPr/>
              <a:t>21/02/52</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110169FA-F871-4B40-B877-1528D6F3FCE2}"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D3909-C6DA-4679-A0D1-635ED43EAA13}" type="datetimeFigureOut">
              <a:rPr lang="th-TH" smtClean="0"/>
              <a:pPr/>
              <a:t>21/02/52</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110169FA-F871-4B40-B877-1528D6F3FCE2}"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BD3909-C6DA-4679-A0D1-635ED43EAA13}" type="datetimeFigureOut">
              <a:rPr lang="th-TH" smtClean="0"/>
              <a:pPr/>
              <a:t>21/02/52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10169FA-F871-4B40-B877-1528D6F3FCE2}"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BD3909-C6DA-4679-A0D1-635ED43EAA13}" type="datetimeFigureOut">
              <a:rPr lang="th-TH" smtClean="0"/>
              <a:pPr/>
              <a:t>21/02/52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10169FA-F871-4B40-B877-1528D6F3FCE2}"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D3909-C6DA-4679-A0D1-635ED43EAA13}" type="datetimeFigureOut">
              <a:rPr lang="th-TH" smtClean="0"/>
              <a:pPr/>
              <a:t>21/02/52</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169FA-F871-4B40-B877-1528D6F3FCE2}"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26.xml"/><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slide" Target="slide26.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 Target="slide26.xml"/><Relationship Id="rId7" Type="http://schemas.openxmlformats.org/officeDocument/2006/relationships/diagramQuickStyle" Target="../diagrams/quickStyle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chart" Target="../charts/chart3.xml"/><Relationship Id="rId5" Type="http://schemas.openxmlformats.org/officeDocument/2006/relationships/diagramData" Target="../diagrams/data2.xml"/><Relationship Id="rId10" Type="http://schemas.openxmlformats.org/officeDocument/2006/relationships/image" Target="../media/image13.jpeg"/><Relationship Id="rId4" Type="http://schemas.openxmlformats.org/officeDocument/2006/relationships/image" Target="../media/image4.jpeg"/><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Data" Target="../diagrams/data5.xml"/><Relationship Id="rId3" Type="http://schemas.openxmlformats.org/officeDocument/2006/relationships/slide" Target="slide26.xml"/><Relationship Id="rId7" Type="http://schemas.openxmlformats.org/officeDocument/2006/relationships/diagramQuickStyle" Target="../diagrams/quickStyle3.xml"/><Relationship Id="rId12" Type="http://schemas.openxmlformats.org/officeDocument/2006/relationships/diagramColors" Target="../diagrams/colors4.xml"/><Relationship Id="rId2" Type="http://schemas.openxmlformats.org/officeDocument/2006/relationships/image" Target="../media/image5.png"/><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QuickStyle" Target="../diagrams/quickStyle4.xml"/><Relationship Id="rId5" Type="http://schemas.openxmlformats.org/officeDocument/2006/relationships/diagramData" Target="../diagrams/data3.xml"/><Relationship Id="rId15" Type="http://schemas.openxmlformats.org/officeDocument/2006/relationships/diagramQuickStyle" Target="../diagrams/quickStyle5.xml"/><Relationship Id="rId10" Type="http://schemas.openxmlformats.org/officeDocument/2006/relationships/diagramLayout" Target="../diagrams/layout4.xml"/><Relationship Id="rId4" Type="http://schemas.openxmlformats.org/officeDocument/2006/relationships/image" Target="../media/image4.jpeg"/><Relationship Id="rId9" Type="http://schemas.openxmlformats.org/officeDocument/2006/relationships/diagramData" Target="../diagrams/data4.xml"/><Relationship Id="rId1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15.gif"/><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slide" Target="slide26.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slide" Target="slide26.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slide" Target="slide26.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image" Target="../media/image5.png"/><Relationship Id="rId7"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diagramColors" Target="../diagrams/colors6.xml"/><Relationship Id="rId5" Type="http://schemas.openxmlformats.org/officeDocument/2006/relationships/image" Target="../media/image4.jpeg"/><Relationship Id="rId10" Type="http://schemas.openxmlformats.org/officeDocument/2006/relationships/diagramQuickStyle" Target="../diagrams/quickStyle6.xml"/><Relationship Id="rId4" Type="http://schemas.openxmlformats.org/officeDocument/2006/relationships/slide" Target="slide26.xml"/><Relationship Id="rId9"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2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slide" Target="slide26.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 Target="slide26.xml"/><Relationship Id="rId7" Type="http://schemas.openxmlformats.org/officeDocument/2006/relationships/diagramQuickStyle" Target="../diagrams/quickStyle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 Target="slide26.xml"/><Relationship Id="rId7" Type="http://schemas.openxmlformats.org/officeDocument/2006/relationships/diagramQuickStyle" Target="../diagrams/quickStyle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8.xml"/><Relationship Id="rId18" Type="http://schemas.openxmlformats.org/officeDocument/2006/relationships/slide" Target="slide23.xml"/><Relationship Id="rId26" Type="http://schemas.openxmlformats.org/officeDocument/2006/relationships/slide" Target="slide33.xml"/><Relationship Id="rId3" Type="http://schemas.openxmlformats.org/officeDocument/2006/relationships/slide" Target="slide3.xml"/><Relationship Id="rId21" Type="http://schemas.openxmlformats.org/officeDocument/2006/relationships/slide" Target="slide28.xml"/><Relationship Id="rId7" Type="http://schemas.openxmlformats.org/officeDocument/2006/relationships/slide" Target="slide7.xml"/><Relationship Id="rId12" Type="http://schemas.openxmlformats.org/officeDocument/2006/relationships/slide" Target="slide14.xml"/><Relationship Id="rId17" Type="http://schemas.openxmlformats.org/officeDocument/2006/relationships/slide" Target="slide22.xml"/><Relationship Id="rId25" Type="http://schemas.openxmlformats.org/officeDocument/2006/relationships/slide" Target="slide32.xml"/><Relationship Id="rId2" Type="http://schemas.openxmlformats.org/officeDocument/2006/relationships/image" Target="../media/image1.jpeg"/><Relationship Id="rId16" Type="http://schemas.openxmlformats.org/officeDocument/2006/relationships/slide" Target="slide21.xml"/><Relationship Id="rId20" Type="http://schemas.openxmlformats.org/officeDocument/2006/relationships/slide" Target="slide27.xml"/><Relationship Id="rId29" Type="http://schemas.openxmlformats.org/officeDocument/2006/relationships/slide" Target="slide36.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31.xml"/><Relationship Id="rId5" Type="http://schemas.openxmlformats.org/officeDocument/2006/relationships/slide" Target="slide5.xml"/><Relationship Id="rId15" Type="http://schemas.openxmlformats.org/officeDocument/2006/relationships/slide" Target="slide20.xml"/><Relationship Id="rId23" Type="http://schemas.openxmlformats.org/officeDocument/2006/relationships/slide" Target="slide30.xml"/><Relationship Id="rId28" Type="http://schemas.openxmlformats.org/officeDocument/2006/relationships/slide" Target="slide35.xml"/><Relationship Id="rId10" Type="http://schemas.openxmlformats.org/officeDocument/2006/relationships/slide" Target="slide10.xml"/><Relationship Id="rId19" Type="http://schemas.openxmlformats.org/officeDocument/2006/relationships/slide" Target="slide24.xml"/><Relationship Id="rId31" Type="http://schemas.openxmlformats.org/officeDocument/2006/relationships/slide" Target="slide38.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9.xml"/><Relationship Id="rId22" Type="http://schemas.openxmlformats.org/officeDocument/2006/relationships/slide" Target="slide29.xml"/><Relationship Id="rId27" Type="http://schemas.openxmlformats.org/officeDocument/2006/relationships/slide" Target="slide34.xml"/><Relationship Id="rId30" Type="http://schemas.openxmlformats.org/officeDocument/2006/relationships/slide" Target="slide3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slide" Target="slide2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chart" Target="../charts/chart1.xml"/><Relationship Id="rId5" Type="http://schemas.openxmlformats.org/officeDocument/2006/relationships/image" Target="../media/image4.jpeg"/><Relationship Id="rId4" Type="http://schemas.openxmlformats.org/officeDocument/2006/relationships/slide" Target="slide2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slide" Target="slide2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slide" Target="slide2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slide" Target="slide2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slide" Target="slide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2" y="-23"/>
            <a:ext cx="9144032" cy="2500329"/>
          </a:xfrm>
          <a:prstGeom prst="rect">
            <a:avLst/>
          </a:prstGeom>
          <a:solidFill>
            <a:schemeClr val="tx2">
              <a:lumMod val="60000"/>
              <a:lumOff val="40000"/>
            </a:schemeClr>
          </a:soli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bg1"/>
                </a:solidFill>
                <a:effectLst/>
                <a:uLnTx/>
                <a:uFillTx/>
                <a:latin typeface="+mj-lt"/>
                <a:ea typeface="+mj-ea"/>
                <a:cs typeface="+mj-cs"/>
              </a:rPr>
              <a:t/>
            </a:r>
            <a:br>
              <a:rPr kumimoji="0" lang="en-GB" sz="4400" b="1" i="0" u="none" strike="noStrike" kern="1200" cap="none" spc="0" normalizeH="0" baseline="0" noProof="0" dirty="0" smtClean="0">
                <a:ln>
                  <a:noFill/>
                </a:ln>
                <a:solidFill>
                  <a:schemeClr val="bg1"/>
                </a:solidFill>
                <a:effectLst/>
                <a:uLnTx/>
                <a:uFillTx/>
                <a:latin typeface="+mj-lt"/>
                <a:ea typeface="+mj-ea"/>
                <a:cs typeface="+mj-cs"/>
              </a:rPr>
            </a:br>
            <a:endParaRPr kumimoji="0" lang="th-TH" sz="44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2" name="Title 1"/>
          <p:cNvSpPr>
            <a:spLocks noGrp="1"/>
          </p:cNvSpPr>
          <p:nvPr>
            <p:ph type="ctrTitle"/>
          </p:nvPr>
        </p:nvSpPr>
        <p:spPr>
          <a:xfrm>
            <a:off x="0" y="1"/>
            <a:ext cx="7929586" cy="2500306"/>
          </a:xfrm>
          <a:solidFill>
            <a:schemeClr val="tx2"/>
          </a:solidFill>
        </p:spPr>
        <p:txBody>
          <a:bodyPr>
            <a:normAutofit fontScale="90000"/>
          </a:bodyPr>
          <a:lstStyle/>
          <a:p>
            <a:pPr algn="l"/>
            <a:r>
              <a:rPr lang="en-GB" sz="800" dirty="0" smtClean="0">
                <a:solidFill>
                  <a:schemeClr val="tx2"/>
                </a:solidFill>
              </a:rPr>
              <a:t>d</a:t>
            </a:r>
            <a:r>
              <a:rPr lang="en-GB" sz="6600" b="1" dirty="0" smtClean="0">
                <a:solidFill>
                  <a:schemeClr val="tx2"/>
                </a:solidFill>
              </a:rPr>
              <a:t/>
            </a:r>
            <a:br>
              <a:rPr lang="en-GB" sz="6600" b="1" dirty="0" smtClean="0">
                <a:solidFill>
                  <a:schemeClr val="tx2"/>
                </a:solidFill>
              </a:rPr>
            </a:br>
            <a:r>
              <a:rPr lang="en-GB" sz="6600" b="1" dirty="0" smtClean="0">
                <a:solidFill>
                  <a:schemeClr val="bg1"/>
                </a:solidFill>
              </a:rPr>
              <a:t>Nestlé</a:t>
            </a:r>
            <a:r>
              <a:rPr lang="en-GB" b="1" dirty="0" smtClean="0">
                <a:solidFill>
                  <a:schemeClr val="bg1"/>
                </a:solidFill>
              </a:rPr>
              <a:t/>
            </a:r>
            <a:br>
              <a:rPr lang="en-GB" b="1" dirty="0" smtClean="0">
                <a:solidFill>
                  <a:schemeClr val="bg1"/>
                </a:solidFill>
              </a:rPr>
            </a:br>
            <a:r>
              <a:rPr lang="en-GB" b="1" dirty="0" smtClean="0">
                <a:solidFill>
                  <a:schemeClr val="bg1"/>
                </a:solidFill>
              </a:rPr>
              <a:t>Good Food, Good Life</a:t>
            </a:r>
            <a:br>
              <a:rPr lang="en-GB" b="1" dirty="0" smtClean="0">
                <a:solidFill>
                  <a:schemeClr val="bg1"/>
                </a:solidFill>
              </a:rPr>
            </a:br>
            <a:r>
              <a:rPr lang="en-GB" b="1" dirty="0" smtClean="0">
                <a:solidFill>
                  <a:schemeClr val="bg1"/>
                </a:solidFill>
              </a:rPr>
              <a:t>Nutrition, Health and Wellness</a:t>
            </a:r>
            <a:br>
              <a:rPr lang="en-GB" b="1" dirty="0" smtClean="0">
                <a:solidFill>
                  <a:schemeClr val="bg1"/>
                </a:solidFill>
              </a:rPr>
            </a:br>
            <a:endParaRPr lang="th-TH" b="1" dirty="0">
              <a:solidFill>
                <a:schemeClr val="bg1"/>
              </a:solidFill>
            </a:endParaRPr>
          </a:p>
        </p:txBody>
      </p:sp>
      <p:sp>
        <p:nvSpPr>
          <p:cNvPr id="3" name="Subtitle 2"/>
          <p:cNvSpPr>
            <a:spLocks noGrp="1"/>
          </p:cNvSpPr>
          <p:nvPr>
            <p:ph type="subTitle" idx="1"/>
          </p:nvPr>
        </p:nvSpPr>
        <p:spPr>
          <a:xfrm>
            <a:off x="3929058" y="2786058"/>
            <a:ext cx="2500330" cy="571504"/>
          </a:xfrm>
        </p:spPr>
        <p:txBody>
          <a:bodyPr>
            <a:normAutofit lnSpcReduction="10000"/>
          </a:bodyPr>
          <a:lstStyle/>
          <a:p>
            <a:r>
              <a:rPr lang="en-US" dirty="0" smtClean="0"/>
              <a:t>BY: VICTOR-Y</a:t>
            </a:r>
            <a:endParaRPr lang="th-TH" dirty="0"/>
          </a:p>
        </p:txBody>
      </p:sp>
      <p:pic>
        <p:nvPicPr>
          <p:cNvPr id="4" name="Picture 5" descr="http://bigmouth.co.za/our-clients/our-clients/logos/nestle-logo.jpg"/>
          <p:cNvPicPr>
            <a:picLocks noChangeAspect="1" noChangeArrowheads="1"/>
          </p:cNvPicPr>
          <p:nvPr/>
        </p:nvPicPr>
        <p:blipFill>
          <a:blip r:embed="rId2"/>
          <a:srcRect/>
          <a:stretch>
            <a:fillRect/>
          </a:stretch>
        </p:blipFill>
        <p:spPr bwMode="auto">
          <a:xfrm>
            <a:off x="428596" y="2928934"/>
            <a:ext cx="3309870" cy="3309871"/>
          </a:xfrm>
          <a:prstGeom prst="rect">
            <a:avLst/>
          </a:prstGeom>
          <a:noFill/>
        </p:spPr>
      </p:pic>
      <p:pic>
        <p:nvPicPr>
          <p:cNvPr id="4098" name="Picture 2" descr="http://www.crunchgear.com/wp-content/uploads/2008/12/fun-games2.jpg"/>
          <p:cNvPicPr>
            <a:picLocks noChangeAspect="1" noChangeArrowheads="1"/>
          </p:cNvPicPr>
          <p:nvPr/>
        </p:nvPicPr>
        <p:blipFill>
          <a:blip r:embed="rId3"/>
          <a:srcRect/>
          <a:stretch>
            <a:fillRect/>
          </a:stretch>
        </p:blipFill>
        <p:spPr bwMode="auto">
          <a:xfrm>
            <a:off x="4324350" y="3429000"/>
            <a:ext cx="4819650" cy="2981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6113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rial Rounded MT Bold" pitchFamily="34" charset="0"/>
              </a:rPr>
              <a:t>Guilt Free!</a:t>
            </a:r>
            <a:endParaRPr lang="th-TH" sz="3600" dirty="0">
              <a:latin typeface="Arial Rounded MT Bold" pitchFamily="34" charset="0"/>
            </a:endParaRPr>
          </a:p>
        </p:txBody>
      </p:sp>
      <p:sp>
        <p:nvSpPr>
          <p:cNvPr id="3" name="Content Placeholder 2"/>
          <p:cNvSpPr>
            <a:spLocks noGrp="1"/>
          </p:cNvSpPr>
          <p:nvPr>
            <p:ph idx="1"/>
          </p:nvPr>
        </p:nvSpPr>
        <p:spPr>
          <a:xfrm>
            <a:off x="628680" y="1403367"/>
            <a:ext cx="8229600" cy="4525963"/>
          </a:xfrm>
        </p:spPr>
        <p:txBody>
          <a:bodyPr/>
          <a:lstStyle/>
          <a:p>
            <a:pPr>
              <a:buNone/>
            </a:pPr>
            <a:r>
              <a:rPr lang="en-US" dirty="0"/>
              <a:t>	</a:t>
            </a:r>
            <a:endParaRPr lang="th-TH" dirty="0" smtClean="0"/>
          </a:p>
          <a:p>
            <a:endParaRPr lang="th-TH" dirty="0"/>
          </a:p>
        </p:txBody>
      </p:sp>
      <p:pic>
        <p:nvPicPr>
          <p:cNvPr id="4" name="Picture 3" descr="Picture 3.png"/>
          <p:cNvPicPr>
            <a:picLocks noChangeAspect="1"/>
          </p:cNvPicPr>
          <p:nvPr/>
        </p:nvPicPr>
        <p:blipFill>
          <a:blip r:embed="rId2"/>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8" descr="http://www.cookingschool.co.za/images/Logo/Nestle%20Good%20Food...Logo1%20gfgl.jpg">
            <a:hlinkClick r:id="rId3" action="ppaction://hlinksldjump"/>
          </p:cNvPr>
          <p:cNvPicPr>
            <a:picLocks noChangeAspect="1" noChangeArrowheads="1"/>
          </p:cNvPicPr>
          <p:nvPr/>
        </p:nvPicPr>
        <p:blipFill>
          <a:blip r:embed="rId4" cstate="print"/>
          <a:srcRect/>
          <a:stretch>
            <a:fillRect/>
          </a:stretch>
        </p:blipFill>
        <p:spPr bwMode="auto">
          <a:xfrm>
            <a:off x="7715272" y="1"/>
            <a:ext cx="1428728" cy="559793"/>
          </a:xfrm>
          <a:prstGeom prst="rect">
            <a:avLst/>
          </a:prstGeom>
          <a:noFill/>
        </p:spPr>
      </p:pic>
      <p:graphicFrame>
        <p:nvGraphicFramePr>
          <p:cNvPr id="18" name="Diagram 17"/>
          <p:cNvGraphicFramePr/>
          <p:nvPr/>
        </p:nvGraphicFramePr>
        <p:xfrm>
          <a:off x="285752" y="1142984"/>
          <a:ext cx="4929190" cy="47863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0722" name="Picture 2" descr="http://i.dailymail.co.uk/i/pix/2008/04/28/article-1017274-02511F2B0000044D-382_233x381_popup.jpg"/>
          <p:cNvPicPr>
            <a:picLocks noChangeAspect="1" noChangeArrowheads="1"/>
          </p:cNvPicPr>
          <p:nvPr/>
        </p:nvPicPr>
        <p:blipFill>
          <a:blip r:embed="rId9"/>
          <a:srcRect/>
          <a:stretch>
            <a:fillRect/>
          </a:stretch>
        </p:blipFill>
        <p:spPr bwMode="auto">
          <a:xfrm>
            <a:off x="5429256" y="1285860"/>
            <a:ext cx="3429024" cy="44841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7201360" y="5143512"/>
            <a:ext cx="1728358" cy="584775"/>
          </a:xfrm>
          <a:prstGeom prst="rect">
            <a:avLst/>
          </a:prstGeom>
          <a:noFill/>
        </p:spPr>
        <p:txBody>
          <a:bodyPr wrap="none" rtlCol="0">
            <a:spAutoFit/>
          </a:bodyPr>
          <a:lstStyle/>
          <a:p>
            <a:r>
              <a:rPr lang="en-US" sz="3200" b="1" dirty="0" smtClean="0">
                <a:solidFill>
                  <a:schemeClr val="bg1"/>
                </a:solidFill>
              </a:rPr>
              <a:t>No Guilt!</a:t>
            </a:r>
            <a:endParaRPr lang="th-TH" sz="3200" b="1" dirty="0">
              <a:solidFill>
                <a:schemeClr val="bg1"/>
              </a:solidFill>
            </a:endParaRPr>
          </a:p>
        </p:txBody>
      </p:sp>
      <p:sp>
        <p:nvSpPr>
          <p:cNvPr id="21" name="TextBox 20"/>
          <p:cNvSpPr txBox="1"/>
          <p:nvPr/>
        </p:nvSpPr>
        <p:spPr>
          <a:xfrm>
            <a:off x="5520787" y="1285860"/>
            <a:ext cx="3113353" cy="523220"/>
          </a:xfrm>
          <a:prstGeom prst="rect">
            <a:avLst/>
          </a:prstGeom>
          <a:noFill/>
        </p:spPr>
        <p:txBody>
          <a:bodyPr wrap="none" rtlCol="0">
            <a:spAutoFit/>
          </a:bodyPr>
          <a:lstStyle/>
          <a:p>
            <a:r>
              <a:rPr lang="en-US" b="1" dirty="0" smtClean="0">
                <a:solidFill>
                  <a:schemeClr val="bg1"/>
                </a:solidFill>
                <a:latin typeface="Bradley Hand ITC" pitchFamily="66" charset="0"/>
              </a:rPr>
              <a:t>Wanna have a bite?</a:t>
            </a:r>
            <a:endParaRPr lang="th-TH" b="1" dirty="0">
              <a:solidFill>
                <a:schemeClr val="bg1"/>
              </a:solidFill>
              <a:latin typeface="Bradley Hand ITC" pitchFamily="66" charset="0"/>
            </a:endParaRPr>
          </a:p>
        </p:txBody>
      </p:sp>
    </p:spTree>
  </p:cSld>
  <p:clrMapOvr>
    <a:masterClrMapping/>
  </p:clrMapOvr>
  <p:transition advTm="67377"/>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2" descr="jigsaw.jpg"/>
          <p:cNvPicPr>
            <a:picLocks noChangeAspect="1"/>
          </p:cNvPicPr>
          <p:nvPr/>
        </p:nvPicPr>
        <p:blipFill>
          <a:blip r:embed="rId2"/>
          <a:srcRect/>
          <a:stretch>
            <a:fillRect/>
          </a:stretch>
        </p:blipFill>
        <p:spPr bwMode="auto">
          <a:xfrm>
            <a:off x="642910" y="1483231"/>
            <a:ext cx="3571900" cy="2302959"/>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l"/>
            <a:r>
              <a:rPr lang="en-US" sz="3600" dirty="0" smtClean="0">
                <a:latin typeface="Arial Rounded MT Bold" pitchFamily="34" charset="0"/>
              </a:rPr>
              <a:t>Strategy Overview</a:t>
            </a:r>
            <a:endParaRPr lang="th-TH" sz="3600" dirty="0">
              <a:latin typeface="Arial Rounded MT Bold" pitchFamily="34" charset="0"/>
            </a:endParaRPr>
          </a:p>
        </p:txBody>
      </p:sp>
      <p:sp>
        <p:nvSpPr>
          <p:cNvPr id="3" name="Content Placeholder 2"/>
          <p:cNvSpPr>
            <a:spLocks noGrp="1"/>
          </p:cNvSpPr>
          <p:nvPr>
            <p:ph idx="1"/>
          </p:nvPr>
        </p:nvSpPr>
        <p:spPr>
          <a:xfrm>
            <a:off x="628680" y="1403367"/>
            <a:ext cx="8229600" cy="4525963"/>
          </a:xfrm>
        </p:spPr>
        <p:txBody>
          <a:bodyPr/>
          <a:lstStyle/>
          <a:p>
            <a:pPr>
              <a:buNone/>
            </a:pPr>
            <a:r>
              <a:rPr lang="en-US" dirty="0"/>
              <a:t>	</a:t>
            </a:r>
            <a:endParaRPr lang="th-TH" dirty="0" smtClean="0"/>
          </a:p>
          <a:p>
            <a:endParaRPr lang="th-TH" dirty="0"/>
          </a:p>
        </p:txBody>
      </p:sp>
      <p:pic>
        <p:nvPicPr>
          <p:cNvPr id="4" name="Picture 3" descr="Picture 3.png"/>
          <p:cNvPicPr>
            <a:picLocks noChangeAspect="1"/>
          </p:cNvPicPr>
          <p:nvPr/>
        </p:nvPicPr>
        <p:blipFill>
          <a:blip r:embed="rId3"/>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8" descr="http://www.cookingschool.co.za/images/Logo/Nestle%20Good%20Food...Logo1%20gfgl.jpg">
            <a:hlinkClick r:id="rId4" action="ppaction://hlinksldjump"/>
          </p:cNvPr>
          <p:cNvPicPr>
            <a:picLocks noChangeAspect="1" noChangeArrowheads="1"/>
          </p:cNvPicPr>
          <p:nvPr/>
        </p:nvPicPr>
        <p:blipFill>
          <a:blip r:embed="rId5" cstate="print"/>
          <a:srcRect/>
          <a:stretch>
            <a:fillRect/>
          </a:stretch>
        </p:blipFill>
        <p:spPr bwMode="auto">
          <a:xfrm>
            <a:off x="7715272" y="1"/>
            <a:ext cx="1428728" cy="559793"/>
          </a:xfrm>
          <a:prstGeom prst="rect">
            <a:avLst/>
          </a:prstGeom>
          <a:noFill/>
        </p:spPr>
      </p:pic>
      <p:sp>
        <p:nvSpPr>
          <p:cNvPr id="18" name="TextBox 17"/>
          <p:cNvSpPr txBox="1"/>
          <p:nvPr/>
        </p:nvSpPr>
        <p:spPr>
          <a:xfrm>
            <a:off x="571472" y="1142984"/>
            <a:ext cx="1449436" cy="523220"/>
          </a:xfrm>
          <a:prstGeom prst="rect">
            <a:avLst/>
          </a:prstGeom>
          <a:noFill/>
        </p:spPr>
        <p:txBody>
          <a:bodyPr wrap="none" rtlCol="0">
            <a:spAutoFit/>
          </a:bodyPr>
          <a:lstStyle/>
          <a:p>
            <a:r>
              <a:rPr lang="en-US" dirty="0" smtClean="0"/>
              <a:t>1. Minus</a:t>
            </a:r>
            <a:endParaRPr lang="th-TH" dirty="0"/>
          </a:p>
        </p:txBody>
      </p:sp>
      <p:sp>
        <p:nvSpPr>
          <p:cNvPr id="20" name="TextBox 19"/>
          <p:cNvSpPr txBox="1"/>
          <p:nvPr/>
        </p:nvSpPr>
        <p:spPr>
          <a:xfrm>
            <a:off x="4862307" y="1142984"/>
            <a:ext cx="1138453" cy="523220"/>
          </a:xfrm>
          <a:prstGeom prst="rect">
            <a:avLst/>
          </a:prstGeom>
          <a:noFill/>
        </p:spPr>
        <p:txBody>
          <a:bodyPr wrap="none" rtlCol="0">
            <a:spAutoFit/>
          </a:bodyPr>
          <a:lstStyle/>
          <a:p>
            <a:r>
              <a:rPr lang="en-US" dirty="0" smtClean="0"/>
              <a:t>2. Plus</a:t>
            </a:r>
            <a:endParaRPr lang="th-TH" dirty="0"/>
          </a:p>
        </p:txBody>
      </p:sp>
      <p:sp>
        <p:nvSpPr>
          <p:cNvPr id="21" name="TextBox 20"/>
          <p:cNvSpPr txBox="1"/>
          <p:nvPr/>
        </p:nvSpPr>
        <p:spPr>
          <a:xfrm>
            <a:off x="603416" y="3786190"/>
            <a:ext cx="1754006" cy="523220"/>
          </a:xfrm>
          <a:prstGeom prst="rect">
            <a:avLst/>
          </a:prstGeom>
          <a:noFill/>
        </p:spPr>
        <p:txBody>
          <a:bodyPr wrap="none" rtlCol="0">
            <a:spAutoFit/>
          </a:bodyPr>
          <a:lstStyle/>
          <a:p>
            <a:r>
              <a:rPr lang="en-US" dirty="0" smtClean="0"/>
              <a:t>3. Multiply</a:t>
            </a:r>
            <a:endParaRPr lang="th-TH" dirty="0"/>
          </a:p>
        </p:txBody>
      </p:sp>
      <p:pic>
        <p:nvPicPr>
          <p:cNvPr id="26632" name="Picture 8" descr="http://gotoknow.org/file/kpruqa2006/preview/white%20rose.jpg"/>
          <p:cNvPicPr>
            <a:picLocks noChangeAspect="1" noChangeArrowheads="1"/>
          </p:cNvPicPr>
          <p:nvPr/>
        </p:nvPicPr>
        <p:blipFill>
          <a:blip r:embed="rId6"/>
          <a:srcRect/>
          <a:stretch>
            <a:fillRect/>
          </a:stretch>
        </p:blipFill>
        <p:spPr bwMode="auto">
          <a:xfrm>
            <a:off x="5000628" y="1643050"/>
            <a:ext cx="3604373" cy="4286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TextBox 25"/>
          <p:cNvSpPr txBox="1"/>
          <p:nvPr/>
        </p:nvSpPr>
        <p:spPr>
          <a:xfrm>
            <a:off x="5715008" y="1428736"/>
            <a:ext cx="2214578" cy="4708981"/>
          </a:xfrm>
          <a:prstGeom prst="rect">
            <a:avLst/>
          </a:prstGeom>
          <a:noFill/>
        </p:spPr>
        <p:txBody>
          <a:bodyPr wrap="square" rtlCol="0">
            <a:spAutoFit/>
          </a:bodyPr>
          <a:lstStyle/>
          <a:p>
            <a:pPr algn="ctr"/>
            <a:r>
              <a:rPr lang="en-US" sz="30000" dirty="0" smtClean="0"/>
              <a:t>+</a:t>
            </a:r>
            <a:endParaRPr lang="th-TH" sz="30000" dirty="0"/>
          </a:p>
        </p:txBody>
      </p:sp>
      <p:sp>
        <p:nvSpPr>
          <p:cNvPr id="24" name="Rectangle 23"/>
          <p:cNvSpPr/>
          <p:nvPr/>
        </p:nvSpPr>
        <p:spPr>
          <a:xfrm>
            <a:off x="285720" y="1142984"/>
            <a:ext cx="4357718" cy="25717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5" name="Rectangle 24"/>
          <p:cNvSpPr/>
          <p:nvPr/>
        </p:nvSpPr>
        <p:spPr>
          <a:xfrm>
            <a:off x="4786314" y="1142984"/>
            <a:ext cx="4000528" cy="49292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7" name="Rectangle 26"/>
          <p:cNvSpPr/>
          <p:nvPr/>
        </p:nvSpPr>
        <p:spPr>
          <a:xfrm>
            <a:off x="285720" y="3786190"/>
            <a:ext cx="4357718" cy="2286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8436" name="Picture 4" descr="http://farm3.static.flickr.com/2224/2157686016_2fa0070a39.jpg"/>
          <p:cNvPicPr>
            <a:picLocks noChangeAspect="1" noChangeArrowheads="1"/>
          </p:cNvPicPr>
          <p:nvPr/>
        </p:nvPicPr>
        <p:blipFill>
          <a:blip r:embed="rId7"/>
          <a:srcRect/>
          <a:stretch>
            <a:fillRect/>
          </a:stretch>
        </p:blipFill>
        <p:spPr bwMode="auto">
          <a:xfrm>
            <a:off x="500034" y="4214818"/>
            <a:ext cx="3929090" cy="1750231"/>
          </a:xfrm>
          <a:prstGeom prst="rect">
            <a:avLst/>
          </a:prstGeom>
          <a:ln>
            <a:noFill/>
          </a:ln>
          <a:effectLst>
            <a:softEdge rad="112500"/>
          </a:effectLst>
        </p:spPr>
      </p:pic>
      <p:sp>
        <p:nvSpPr>
          <p:cNvPr id="29" name="Flowchart: Process 28"/>
          <p:cNvSpPr/>
          <p:nvPr/>
        </p:nvSpPr>
        <p:spPr>
          <a:xfrm>
            <a:off x="285720" y="1142984"/>
            <a:ext cx="4357718" cy="2571768"/>
          </a:xfrm>
          <a:prstGeom prst="flowChartProcess">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0" name="Flowchart: Process 29"/>
          <p:cNvSpPr/>
          <p:nvPr/>
        </p:nvSpPr>
        <p:spPr>
          <a:xfrm>
            <a:off x="285720" y="3786190"/>
            <a:ext cx="4357718" cy="2286016"/>
          </a:xfrm>
          <a:prstGeom prst="flowChartProcess">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ransition advTm="2010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rial Rounded MT Bold" pitchFamily="34" charset="0"/>
              </a:rPr>
              <a:t>Fruitti Coco</a:t>
            </a:r>
            <a:endParaRPr lang="th-TH" sz="3600" dirty="0">
              <a:latin typeface="Arial Rounded MT Bold" pitchFamily="34" charset="0"/>
            </a:endParaRPr>
          </a:p>
        </p:txBody>
      </p:sp>
      <p:pic>
        <p:nvPicPr>
          <p:cNvPr id="4" name="Picture 3" descr="Picture 3.png"/>
          <p:cNvPicPr>
            <a:picLocks noChangeAspect="1"/>
          </p:cNvPicPr>
          <p:nvPr/>
        </p:nvPicPr>
        <p:blipFill>
          <a:blip r:embed="rId2"/>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8" descr="http://www.cookingschool.co.za/images/Logo/Nestle%20Good%20Food...Logo1%20gfgl.jpg">
            <a:hlinkClick r:id="rId3" action="ppaction://hlinksldjump"/>
          </p:cNvPr>
          <p:cNvPicPr>
            <a:picLocks noChangeAspect="1" noChangeArrowheads="1"/>
          </p:cNvPicPr>
          <p:nvPr/>
        </p:nvPicPr>
        <p:blipFill>
          <a:blip r:embed="rId4" cstate="print"/>
          <a:srcRect/>
          <a:stretch>
            <a:fillRect/>
          </a:stretch>
        </p:blipFill>
        <p:spPr bwMode="auto">
          <a:xfrm>
            <a:off x="7715272" y="1"/>
            <a:ext cx="1428728" cy="559793"/>
          </a:xfrm>
          <a:prstGeom prst="rect">
            <a:avLst/>
          </a:prstGeom>
          <a:noFill/>
        </p:spPr>
      </p:pic>
      <p:graphicFrame>
        <p:nvGraphicFramePr>
          <p:cNvPr id="22" name="Diagram 21"/>
          <p:cNvGraphicFramePr/>
          <p:nvPr/>
        </p:nvGraphicFramePr>
        <p:xfrm>
          <a:off x="214282" y="1714488"/>
          <a:ext cx="4786346" cy="42148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1746" name="Picture 2" descr="http://www.smartgiftsolutions.co.uk/images/full/just_fruit_basket_l.jpg"/>
          <p:cNvPicPr>
            <a:picLocks noChangeAspect="1" noChangeArrowheads="1"/>
          </p:cNvPicPr>
          <p:nvPr/>
        </p:nvPicPr>
        <p:blipFill>
          <a:blip r:embed="rId9"/>
          <a:srcRect/>
          <a:stretch>
            <a:fillRect/>
          </a:stretch>
        </p:blipFill>
        <p:spPr bwMode="auto">
          <a:xfrm>
            <a:off x="357158" y="1674785"/>
            <a:ext cx="2143140" cy="3397289"/>
          </a:xfrm>
          <a:prstGeom prst="rect">
            <a:avLst/>
          </a:prstGeom>
          <a:noFill/>
        </p:spPr>
      </p:pic>
      <p:pic>
        <p:nvPicPr>
          <p:cNvPr id="31748" name="Picture 4" descr="http://img.dailymail.co.uk/i/pix/2007/11_02/chocolateREX_468x481.jpg"/>
          <p:cNvPicPr>
            <a:picLocks noChangeAspect="1" noChangeArrowheads="1"/>
          </p:cNvPicPr>
          <p:nvPr/>
        </p:nvPicPr>
        <p:blipFill>
          <a:blip r:embed="rId10"/>
          <a:srcRect/>
          <a:stretch>
            <a:fillRect/>
          </a:stretch>
        </p:blipFill>
        <p:spPr bwMode="auto">
          <a:xfrm>
            <a:off x="2643174" y="1714488"/>
            <a:ext cx="2286016" cy="3286148"/>
          </a:xfrm>
          <a:prstGeom prst="rect">
            <a:avLst/>
          </a:prstGeom>
          <a:noFill/>
        </p:spPr>
      </p:pic>
      <p:sp>
        <p:nvSpPr>
          <p:cNvPr id="23" name="Rectangle 22"/>
          <p:cNvSpPr/>
          <p:nvPr/>
        </p:nvSpPr>
        <p:spPr>
          <a:xfrm>
            <a:off x="428596" y="1071546"/>
            <a:ext cx="5072098" cy="523220"/>
          </a:xfrm>
          <a:prstGeom prst="rect">
            <a:avLst/>
          </a:prstGeom>
        </p:spPr>
        <p:txBody>
          <a:bodyPr wrap="square">
            <a:spAutoFit/>
          </a:bodyPr>
          <a:lstStyle/>
          <a:p>
            <a:r>
              <a:rPr lang="en-US" dirty="0" smtClean="0"/>
              <a:t>Dried Fruits covered in chocolate </a:t>
            </a:r>
            <a:endParaRPr lang="th-TH" dirty="0"/>
          </a:p>
        </p:txBody>
      </p:sp>
      <p:sp>
        <p:nvSpPr>
          <p:cNvPr id="21" name="Flowchart: Connector 20"/>
          <p:cNvSpPr/>
          <p:nvPr/>
        </p:nvSpPr>
        <p:spPr>
          <a:xfrm>
            <a:off x="-32" y="571480"/>
            <a:ext cx="500034" cy="500066"/>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th-TH" dirty="0"/>
          </a:p>
        </p:txBody>
      </p:sp>
      <p:sp>
        <p:nvSpPr>
          <p:cNvPr id="24" name="TextBox 23"/>
          <p:cNvSpPr txBox="1"/>
          <p:nvPr/>
        </p:nvSpPr>
        <p:spPr>
          <a:xfrm>
            <a:off x="5072066" y="5857892"/>
            <a:ext cx="2788392" cy="338554"/>
          </a:xfrm>
          <a:prstGeom prst="rect">
            <a:avLst/>
          </a:prstGeom>
          <a:noFill/>
        </p:spPr>
        <p:txBody>
          <a:bodyPr wrap="none" rtlCol="0">
            <a:spAutoFit/>
          </a:bodyPr>
          <a:lstStyle/>
          <a:p>
            <a:r>
              <a:rPr lang="en-US" sz="1600" dirty="0" smtClean="0"/>
              <a:t>Source: Nielsen &amp; </a:t>
            </a:r>
            <a:r>
              <a:rPr lang="en-US" sz="1600" dirty="0" err="1" smtClean="0"/>
              <a:t>Strat</a:t>
            </a:r>
            <a:r>
              <a:rPr lang="en-US" sz="1600" dirty="0" smtClean="0"/>
              <a:t> Planner</a:t>
            </a:r>
            <a:endParaRPr lang="th-TH" sz="1600" dirty="0"/>
          </a:p>
        </p:txBody>
      </p:sp>
      <p:graphicFrame>
        <p:nvGraphicFramePr>
          <p:cNvPr id="25" name="Chart 24"/>
          <p:cNvGraphicFramePr/>
          <p:nvPr/>
        </p:nvGraphicFramePr>
        <p:xfrm>
          <a:off x="5000628" y="1571612"/>
          <a:ext cx="4000528" cy="4214842"/>
        </p:xfrm>
        <a:graphic>
          <a:graphicData uri="http://schemas.openxmlformats.org/drawingml/2006/chart">
            <c:chart xmlns:c="http://schemas.openxmlformats.org/drawingml/2006/chart" xmlns:r="http://schemas.openxmlformats.org/officeDocument/2006/relationships" r:id="rId11"/>
          </a:graphicData>
        </a:graphic>
      </p:graphicFrame>
    </p:spTree>
  </p:cSld>
  <p:clrMapOvr>
    <a:masterClrMapping/>
  </p:clrMapOvr>
  <p:transition advTm="27924"/>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rial Rounded MT Bold" pitchFamily="34" charset="0"/>
              </a:rPr>
              <a:t>Fruitti Coco</a:t>
            </a:r>
            <a:endParaRPr lang="th-TH" sz="3600" dirty="0">
              <a:latin typeface="Arial Rounded MT Bold" pitchFamily="34" charset="0"/>
            </a:endParaRPr>
          </a:p>
        </p:txBody>
      </p:sp>
      <p:pic>
        <p:nvPicPr>
          <p:cNvPr id="4" name="Picture 3" descr="Picture 3.png"/>
          <p:cNvPicPr>
            <a:picLocks noChangeAspect="1"/>
          </p:cNvPicPr>
          <p:nvPr/>
        </p:nvPicPr>
        <p:blipFill>
          <a:blip r:embed="rId2"/>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8" descr="http://www.cookingschool.co.za/images/Logo/Nestle%20Good%20Food...Logo1%20gfgl.jpg">
            <a:hlinkClick r:id="rId3" action="ppaction://hlinksldjump"/>
          </p:cNvPr>
          <p:cNvPicPr>
            <a:picLocks noChangeAspect="1" noChangeArrowheads="1"/>
          </p:cNvPicPr>
          <p:nvPr/>
        </p:nvPicPr>
        <p:blipFill>
          <a:blip r:embed="rId4" cstate="print"/>
          <a:srcRect/>
          <a:stretch>
            <a:fillRect/>
          </a:stretch>
        </p:blipFill>
        <p:spPr bwMode="auto">
          <a:xfrm>
            <a:off x="7715272" y="1"/>
            <a:ext cx="1428728" cy="559793"/>
          </a:xfrm>
          <a:prstGeom prst="rect">
            <a:avLst/>
          </a:prstGeom>
          <a:noFill/>
        </p:spPr>
      </p:pic>
      <p:graphicFrame>
        <p:nvGraphicFramePr>
          <p:cNvPr id="22" name="Diagram 21"/>
          <p:cNvGraphicFramePr/>
          <p:nvPr/>
        </p:nvGraphicFramePr>
        <p:xfrm>
          <a:off x="642910" y="1142984"/>
          <a:ext cx="8072494" cy="16430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3" name="Rectangle 22"/>
          <p:cNvSpPr/>
          <p:nvPr/>
        </p:nvSpPr>
        <p:spPr>
          <a:xfrm>
            <a:off x="-32" y="2986817"/>
            <a:ext cx="4714908" cy="2585323"/>
          </a:xfrm>
          <a:prstGeom prst="rect">
            <a:avLst/>
          </a:prstGeom>
        </p:spPr>
        <p:txBody>
          <a:bodyPr wrap="square">
            <a:spAutoFit/>
          </a:bodyPr>
          <a:lstStyle/>
          <a:p>
            <a:pPr lvl="1">
              <a:buNone/>
            </a:pPr>
            <a:r>
              <a:rPr lang="en-US" sz="1800" b="1" dirty="0" smtClean="0"/>
              <a:t>MICRONUTRIENTS:</a:t>
            </a:r>
          </a:p>
          <a:p>
            <a:pPr lvl="1">
              <a:buFont typeface="Wingdings" pitchFamily="2" charset="2"/>
              <a:buChar char="ü"/>
            </a:pPr>
            <a:r>
              <a:rPr lang="en-US" sz="1800" dirty="0" smtClean="0"/>
              <a:t> Source of Vitamin C, A and E</a:t>
            </a:r>
          </a:p>
          <a:p>
            <a:pPr lvl="1">
              <a:buFont typeface="Wingdings" pitchFamily="2" charset="2"/>
              <a:buChar char="ü"/>
            </a:pPr>
            <a:r>
              <a:rPr lang="en-US" sz="1800" dirty="0" smtClean="0"/>
              <a:t> Collagen </a:t>
            </a:r>
          </a:p>
          <a:p>
            <a:pPr lvl="1">
              <a:buFont typeface="Wingdings" pitchFamily="2" charset="2"/>
              <a:buChar char="ü"/>
            </a:pPr>
            <a:r>
              <a:rPr lang="en-US" sz="1800" dirty="0" smtClean="0"/>
              <a:t> Rich in antioxidants</a:t>
            </a:r>
          </a:p>
          <a:p>
            <a:pPr lvl="1">
              <a:buFont typeface="Wingdings" pitchFamily="2" charset="2"/>
              <a:buChar char="ü"/>
            </a:pPr>
            <a:r>
              <a:rPr lang="en-US" sz="1800" dirty="0" smtClean="0"/>
              <a:t> Low fat</a:t>
            </a:r>
          </a:p>
          <a:p>
            <a:pPr lvl="1">
              <a:buFont typeface="Wingdings" pitchFamily="2" charset="2"/>
              <a:buChar char="ü"/>
            </a:pPr>
            <a:r>
              <a:rPr lang="en-US" sz="1800" dirty="0" smtClean="0"/>
              <a:t> Phenyl ethylamine, a mild mood elevator.</a:t>
            </a:r>
          </a:p>
          <a:p>
            <a:pPr lvl="1">
              <a:buFont typeface="Wingdings" pitchFamily="2" charset="2"/>
              <a:buChar char="ü"/>
            </a:pPr>
            <a:r>
              <a:rPr lang="en-US" sz="1800" dirty="0" smtClean="0"/>
              <a:t> Oleic acid help raise good cholesterol</a:t>
            </a:r>
          </a:p>
          <a:p>
            <a:pPr lvl="1">
              <a:buFont typeface="Wingdings" pitchFamily="2" charset="2"/>
              <a:buChar char="ü"/>
            </a:pPr>
            <a:r>
              <a:rPr lang="en-US" sz="1800" dirty="0" smtClean="0"/>
              <a:t> Flavanoids in chocolate may help keep      </a:t>
            </a:r>
          </a:p>
          <a:p>
            <a:pPr lvl="1"/>
            <a:r>
              <a:rPr lang="en-US" sz="1800" dirty="0" smtClean="0"/>
              <a:t>    blood vessels elastic</a:t>
            </a:r>
          </a:p>
        </p:txBody>
      </p:sp>
      <p:graphicFrame>
        <p:nvGraphicFramePr>
          <p:cNvPr id="25" name="Diagram 24"/>
          <p:cNvGraphicFramePr/>
          <p:nvPr/>
        </p:nvGraphicFramePr>
        <p:xfrm>
          <a:off x="5000628" y="2857496"/>
          <a:ext cx="3857652" cy="16430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9" name="Diagram 28"/>
          <p:cNvGraphicFramePr/>
          <p:nvPr/>
        </p:nvGraphicFramePr>
        <p:xfrm>
          <a:off x="5000628" y="4357694"/>
          <a:ext cx="3857652" cy="164307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0" name="TextBox 19"/>
          <p:cNvSpPr txBox="1"/>
          <p:nvPr/>
        </p:nvSpPr>
        <p:spPr>
          <a:xfrm>
            <a:off x="5214942" y="1785926"/>
            <a:ext cx="1098249" cy="338554"/>
          </a:xfrm>
          <a:prstGeom prst="rect">
            <a:avLst/>
          </a:prstGeom>
          <a:noFill/>
        </p:spPr>
        <p:txBody>
          <a:bodyPr wrap="none" rtlCol="0">
            <a:spAutoFit/>
          </a:bodyPr>
          <a:lstStyle/>
          <a:p>
            <a:r>
              <a:rPr lang="en-US" sz="1600" dirty="0" smtClean="0">
                <a:solidFill>
                  <a:schemeClr val="bg1"/>
                </a:solidFill>
              </a:rPr>
              <a:t>Indulgence</a:t>
            </a:r>
            <a:endParaRPr lang="th-TH" sz="1600" dirty="0">
              <a:solidFill>
                <a:schemeClr val="bg1"/>
              </a:solidFill>
            </a:endParaRPr>
          </a:p>
        </p:txBody>
      </p:sp>
      <p:sp>
        <p:nvSpPr>
          <p:cNvPr id="21" name="TextBox 20"/>
          <p:cNvSpPr txBox="1"/>
          <p:nvPr/>
        </p:nvSpPr>
        <p:spPr>
          <a:xfrm>
            <a:off x="7429520" y="1785926"/>
            <a:ext cx="1321580" cy="338554"/>
          </a:xfrm>
          <a:prstGeom prst="rect">
            <a:avLst/>
          </a:prstGeom>
          <a:noFill/>
        </p:spPr>
        <p:txBody>
          <a:bodyPr wrap="none" rtlCol="0">
            <a:spAutoFit/>
          </a:bodyPr>
          <a:lstStyle/>
          <a:p>
            <a:r>
              <a:rPr lang="en-US" sz="1600" dirty="0" smtClean="0">
                <a:solidFill>
                  <a:schemeClr val="bg1"/>
                </a:solidFill>
              </a:rPr>
              <a:t>Healthfulness</a:t>
            </a:r>
            <a:endParaRPr lang="th-TH" sz="1600" dirty="0">
              <a:solidFill>
                <a:schemeClr val="bg1"/>
              </a:solidFill>
            </a:endParaRPr>
          </a:p>
        </p:txBody>
      </p:sp>
    </p:spTree>
  </p:cSld>
  <p:clrMapOvr>
    <a:masterClrMapping/>
  </p:clrMapOvr>
  <p:transition advTm="10459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rial Rounded MT Bold" pitchFamily="34" charset="0"/>
              </a:rPr>
              <a:t>Taste the Lifestyle</a:t>
            </a:r>
            <a:endParaRPr lang="th-TH" sz="3600" dirty="0">
              <a:latin typeface="Arial Rounded MT Bold" pitchFamily="34" charset="0"/>
            </a:endParaRPr>
          </a:p>
        </p:txBody>
      </p:sp>
      <p:sp>
        <p:nvSpPr>
          <p:cNvPr id="3" name="Content Placeholder 2"/>
          <p:cNvSpPr>
            <a:spLocks noGrp="1"/>
          </p:cNvSpPr>
          <p:nvPr>
            <p:ph idx="1"/>
          </p:nvPr>
        </p:nvSpPr>
        <p:spPr>
          <a:xfrm>
            <a:off x="628680" y="1403367"/>
            <a:ext cx="8229600" cy="4525963"/>
          </a:xfrm>
        </p:spPr>
        <p:txBody>
          <a:bodyPr/>
          <a:lstStyle/>
          <a:p>
            <a:pPr>
              <a:buNone/>
            </a:pPr>
            <a:r>
              <a:rPr lang="en-US" dirty="0"/>
              <a:t>	</a:t>
            </a:r>
            <a:endParaRPr lang="th-TH" dirty="0" smtClean="0"/>
          </a:p>
          <a:p>
            <a:endParaRPr lang="th-TH" dirty="0"/>
          </a:p>
        </p:txBody>
      </p:sp>
      <p:pic>
        <p:nvPicPr>
          <p:cNvPr id="4" name="Picture 3" descr="Picture 3.png"/>
          <p:cNvPicPr>
            <a:picLocks noChangeAspect="1"/>
          </p:cNvPicPr>
          <p:nvPr/>
        </p:nvPicPr>
        <p:blipFill>
          <a:blip r:embed="rId3"/>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0" name="Picture 4" descr="https://www.sevenbuttons.com/UserFiles/Image/Nespresso(1).gif"/>
          <p:cNvPicPr>
            <a:picLocks noChangeAspect="1" noChangeArrowheads="1"/>
          </p:cNvPicPr>
          <p:nvPr/>
        </p:nvPicPr>
        <p:blipFill>
          <a:blip r:embed="rId4"/>
          <a:srcRect/>
          <a:stretch>
            <a:fillRect/>
          </a:stretch>
        </p:blipFill>
        <p:spPr bwMode="auto">
          <a:xfrm>
            <a:off x="508303" y="1459065"/>
            <a:ext cx="3635069" cy="3541571"/>
          </a:xfrm>
          <a:prstGeom prst="rect">
            <a:avLst/>
          </a:prstGeom>
          <a:noFill/>
        </p:spPr>
      </p:pic>
      <p:pic>
        <p:nvPicPr>
          <p:cNvPr id="1030" name="Picture 6" descr="http://www.thefamilygrapevine.co.uk/wp-content/uploads/chocolate.gif"/>
          <p:cNvPicPr>
            <a:picLocks noChangeAspect="1" noChangeArrowheads="1"/>
          </p:cNvPicPr>
          <p:nvPr/>
        </p:nvPicPr>
        <p:blipFill>
          <a:blip r:embed="rId5"/>
          <a:srcRect/>
          <a:stretch>
            <a:fillRect/>
          </a:stretch>
        </p:blipFill>
        <p:spPr bwMode="auto">
          <a:xfrm>
            <a:off x="4857752" y="1714488"/>
            <a:ext cx="3619502" cy="3619503"/>
          </a:xfrm>
          <a:prstGeom prst="rect">
            <a:avLst/>
          </a:prstGeom>
          <a:noFill/>
        </p:spPr>
      </p:pic>
      <p:sp>
        <p:nvSpPr>
          <p:cNvPr id="21" name="Plus 20"/>
          <p:cNvSpPr/>
          <p:nvPr/>
        </p:nvSpPr>
        <p:spPr>
          <a:xfrm>
            <a:off x="3857620" y="2214554"/>
            <a:ext cx="928694" cy="1143008"/>
          </a:xfrm>
          <a:prstGeom prst="mathPlu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2" name="Picture 8" descr="http://www.cookingschool.co.za/images/Logo/Nestle%20Good%20Food...Logo1%20gfgl.jpg">
            <a:hlinkClick r:id="rId6" action="ppaction://hlinksldjump"/>
          </p:cNvPr>
          <p:cNvPicPr>
            <a:picLocks noChangeAspect="1" noChangeArrowheads="1"/>
          </p:cNvPicPr>
          <p:nvPr/>
        </p:nvPicPr>
        <p:blipFill>
          <a:blip r:embed="rId7" cstate="print"/>
          <a:srcRect/>
          <a:stretch>
            <a:fillRect/>
          </a:stretch>
        </p:blipFill>
        <p:spPr bwMode="auto">
          <a:xfrm>
            <a:off x="7715272" y="1"/>
            <a:ext cx="1428728" cy="559793"/>
          </a:xfrm>
          <a:prstGeom prst="rect">
            <a:avLst/>
          </a:prstGeom>
          <a:noFill/>
        </p:spPr>
      </p:pic>
      <p:sp>
        <p:nvSpPr>
          <p:cNvPr id="24" name="TextBox 23"/>
          <p:cNvSpPr txBox="1"/>
          <p:nvPr/>
        </p:nvSpPr>
        <p:spPr>
          <a:xfrm>
            <a:off x="428596" y="5000636"/>
            <a:ext cx="5643020" cy="1077218"/>
          </a:xfrm>
          <a:prstGeom prst="rect">
            <a:avLst/>
          </a:prstGeom>
          <a:noFill/>
        </p:spPr>
        <p:txBody>
          <a:bodyPr wrap="none" rtlCol="0">
            <a:spAutoFit/>
          </a:bodyPr>
          <a:lstStyle/>
          <a:p>
            <a:pPr>
              <a:buFont typeface="Arial" pitchFamily="34" charset="0"/>
              <a:buChar char="•"/>
            </a:pPr>
            <a:r>
              <a:rPr lang="en-US" sz="1800" dirty="0" smtClean="0"/>
              <a:t> Prevention &amp; treatment of several  diseases and illnesses</a:t>
            </a:r>
          </a:p>
          <a:p>
            <a:pPr lvl="0">
              <a:buFont typeface="Arial" pitchFamily="34" charset="0"/>
              <a:buChar char="•"/>
            </a:pPr>
            <a:r>
              <a:rPr lang="en-US" sz="1800" dirty="0" smtClean="0"/>
              <a:t> Endure performance in long-duration physical activities </a:t>
            </a:r>
            <a:endParaRPr lang="th-TH" sz="1800" dirty="0" smtClean="0"/>
          </a:p>
          <a:p>
            <a:pPr>
              <a:buFont typeface="Arial" pitchFamily="34" charset="0"/>
              <a:buChar char="•"/>
            </a:pPr>
            <a:endParaRPr lang="th-TH" dirty="0"/>
          </a:p>
        </p:txBody>
      </p:sp>
      <p:sp>
        <p:nvSpPr>
          <p:cNvPr id="25" name="TextBox 24"/>
          <p:cNvSpPr txBox="1"/>
          <p:nvPr/>
        </p:nvSpPr>
        <p:spPr>
          <a:xfrm>
            <a:off x="5072066" y="785794"/>
            <a:ext cx="3883627" cy="1200329"/>
          </a:xfrm>
          <a:prstGeom prst="rect">
            <a:avLst/>
          </a:prstGeom>
          <a:noFill/>
        </p:spPr>
        <p:txBody>
          <a:bodyPr wrap="none" rtlCol="0">
            <a:spAutoFit/>
          </a:bodyPr>
          <a:lstStyle/>
          <a:p>
            <a:pPr>
              <a:buFont typeface="Arial" pitchFamily="34" charset="0"/>
              <a:buChar char="•"/>
            </a:pPr>
            <a:r>
              <a:rPr lang="en-US" sz="1600" dirty="0" smtClean="0"/>
              <a:t> </a:t>
            </a:r>
            <a:r>
              <a:rPr lang="en-US" sz="1800" dirty="0" smtClean="0"/>
              <a:t>Boots up Relaxation</a:t>
            </a:r>
          </a:p>
          <a:p>
            <a:pPr lvl="0">
              <a:buFont typeface="Arial" pitchFamily="34" charset="0"/>
              <a:buChar char="•"/>
            </a:pPr>
            <a:r>
              <a:rPr lang="en-US" sz="1800" dirty="0" smtClean="0"/>
              <a:t> Antioxidants</a:t>
            </a:r>
          </a:p>
          <a:p>
            <a:pPr lvl="0">
              <a:buFont typeface="Arial" pitchFamily="34" charset="0"/>
              <a:buChar char="•"/>
            </a:pPr>
            <a:r>
              <a:rPr lang="en-US" sz="1800" dirty="0" smtClean="0"/>
              <a:t> Keep Blood Vessel Elastics</a:t>
            </a:r>
          </a:p>
          <a:p>
            <a:pPr lvl="0">
              <a:buFont typeface="Arial" pitchFamily="34" charset="0"/>
              <a:buChar char="•"/>
            </a:pPr>
            <a:r>
              <a:rPr lang="en-US" sz="1800" dirty="0" smtClean="0"/>
              <a:t> Chocolate contains phenyl ethylamine</a:t>
            </a:r>
            <a:endParaRPr lang="th-TH" sz="1800" dirty="0"/>
          </a:p>
        </p:txBody>
      </p:sp>
      <p:sp>
        <p:nvSpPr>
          <p:cNvPr id="23" name="Flowchart: Connector 22"/>
          <p:cNvSpPr/>
          <p:nvPr/>
        </p:nvSpPr>
        <p:spPr>
          <a:xfrm>
            <a:off x="-32" y="571480"/>
            <a:ext cx="500034" cy="500066"/>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th-TH" dirty="0"/>
          </a:p>
        </p:txBody>
      </p:sp>
    </p:spTree>
  </p:cSld>
  <p:clrMapOvr>
    <a:masterClrMapping/>
  </p:clrMapOvr>
  <p:transition advTm="49265"/>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rial Rounded MT Bold" pitchFamily="34" charset="0"/>
              </a:rPr>
              <a:t>Taste the Lifestyle</a:t>
            </a:r>
            <a:endParaRPr lang="th-TH" sz="3600" dirty="0">
              <a:latin typeface="Arial Rounded MT Bold" pitchFamily="34" charset="0"/>
            </a:endParaRPr>
          </a:p>
        </p:txBody>
      </p:sp>
      <p:sp>
        <p:nvSpPr>
          <p:cNvPr id="3" name="Content Placeholder 2"/>
          <p:cNvSpPr>
            <a:spLocks noGrp="1"/>
          </p:cNvSpPr>
          <p:nvPr>
            <p:ph idx="1"/>
          </p:nvPr>
        </p:nvSpPr>
        <p:spPr>
          <a:xfrm>
            <a:off x="628680" y="1403367"/>
            <a:ext cx="8229600" cy="4525963"/>
          </a:xfrm>
          <a:ln w="28575">
            <a:solidFill>
              <a:schemeClr val="tx2"/>
            </a:solidFill>
          </a:ln>
        </p:spPr>
        <p:txBody>
          <a:bodyPr/>
          <a:lstStyle/>
          <a:p>
            <a:r>
              <a:rPr lang="en-US" dirty="0" smtClean="0"/>
              <a:t>Nespresso: 30 % growth in 2008</a:t>
            </a:r>
          </a:p>
          <a:p>
            <a:r>
              <a:rPr lang="en-US" dirty="0" smtClean="0"/>
              <a:t>18 billion USD market</a:t>
            </a:r>
          </a:p>
          <a:p>
            <a:r>
              <a:rPr lang="en-US" dirty="0" smtClean="0"/>
              <a:t>150 million Americans coffee daily drinker</a:t>
            </a:r>
          </a:p>
          <a:p>
            <a:endParaRPr lang="th-TH" dirty="0" smtClean="0"/>
          </a:p>
          <a:p>
            <a:endParaRPr lang="th-TH" dirty="0"/>
          </a:p>
        </p:txBody>
      </p:sp>
      <p:pic>
        <p:nvPicPr>
          <p:cNvPr id="4" name="Picture 3" descr="Picture 3.png"/>
          <p:cNvPicPr>
            <a:picLocks noChangeAspect="1"/>
          </p:cNvPicPr>
          <p:nvPr/>
        </p:nvPicPr>
        <p:blipFill>
          <a:blip r:embed="rId3"/>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0" name="TextBox 19"/>
          <p:cNvSpPr txBox="1"/>
          <p:nvPr/>
        </p:nvSpPr>
        <p:spPr>
          <a:xfrm>
            <a:off x="732657" y="5929330"/>
            <a:ext cx="4196533" cy="338554"/>
          </a:xfrm>
          <a:prstGeom prst="rect">
            <a:avLst/>
          </a:prstGeom>
          <a:noFill/>
        </p:spPr>
        <p:txBody>
          <a:bodyPr wrap="none" rtlCol="0">
            <a:spAutoFit/>
          </a:bodyPr>
          <a:lstStyle/>
          <a:p>
            <a:r>
              <a:rPr lang="en-US" sz="1600" dirty="0" smtClean="0"/>
              <a:t>Source: National Coffee Association of U.S.A, Inc</a:t>
            </a:r>
            <a:endParaRPr lang="th-TH" sz="1600" dirty="0"/>
          </a:p>
        </p:txBody>
      </p:sp>
      <p:pic>
        <p:nvPicPr>
          <p:cNvPr id="21508" name="Picture 4" descr="http://www.eftelcorporate.com.au/cache/images/113/160x120/graph%20increase.jpg"/>
          <p:cNvPicPr>
            <a:picLocks noChangeAspect="1" noChangeArrowheads="1"/>
          </p:cNvPicPr>
          <p:nvPr/>
        </p:nvPicPr>
        <p:blipFill>
          <a:blip r:embed="rId4"/>
          <a:srcRect/>
          <a:stretch>
            <a:fillRect/>
          </a:stretch>
        </p:blipFill>
        <p:spPr bwMode="auto">
          <a:xfrm>
            <a:off x="5286380" y="3214686"/>
            <a:ext cx="3595712" cy="2696785"/>
          </a:xfrm>
          <a:prstGeom prst="rect">
            <a:avLst/>
          </a:prstGeom>
          <a:ln>
            <a:noFill/>
          </a:ln>
          <a:effectLst>
            <a:softEdge rad="112500"/>
          </a:effectLst>
        </p:spPr>
      </p:pic>
      <p:pic>
        <p:nvPicPr>
          <p:cNvPr id="22" name="Picture 8" descr="http://www.cookingschool.co.za/images/Logo/Nestle%20Good%20Food...Logo1%20gfgl.jpg">
            <a:hlinkClick r:id="rId5" action="ppaction://hlinksldjump"/>
          </p:cNvPr>
          <p:cNvPicPr>
            <a:picLocks noChangeAspect="1" noChangeArrowheads="1"/>
          </p:cNvPicPr>
          <p:nvPr/>
        </p:nvPicPr>
        <p:blipFill>
          <a:blip r:embed="rId6" cstate="print"/>
          <a:srcRect/>
          <a:stretch>
            <a:fillRect/>
          </a:stretch>
        </p:blipFill>
        <p:spPr bwMode="auto">
          <a:xfrm>
            <a:off x="7715272" y="1"/>
            <a:ext cx="1428728" cy="559793"/>
          </a:xfrm>
          <a:prstGeom prst="rect">
            <a:avLst/>
          </a:prstGeom>
          <a:noFill/>
        </p:spPr>
      </p:pic>
      <p:pic>
        <p:nvPicPr>
          <p:cNvPr id="21518" name="Picture 14" descr="http://www.getagrip.com.au/files/2008/01/2-women-drinking-coffee-cropped.jpg"/>
          <p:cNvPicPr>
            <a:picLocks noChangeAspect="1" noChangeArrowheads="1"/>
          </p:cNvPicPr>
          <p:nvPr/>
        </p:nvPicPr>
        <p:blipFill>
          <a:blip r:embed="rId7"/>
          <a:srcRect/>
          <a:stretch>
            <a:fillRect/>
          </a:stretch>
        </p:blipFill>
        <p:spPr bwMode="auto">
          <a:xfrm>
            <a:off x="1071538" y="3429000"/>
            <a:ext cx="3981450" cy="2190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17457"/>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71472" y="1285860"/>
            <a:ext cx="8286808" cy="46434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2" name="Picture 2" descr="http://www.seancasey.org/wp-content/uploads/2008/10/nespresso_gc.jpg"/>
          <p:cNvPicPr>
            <a:picLocks noChangeAspect="1" noChangeArrowheads="1"/>
          </p:cNvPicPr>
          <p:nvPr/>
        </p:nvPicPr>
        <p:blipFill>
          <a:blip r:embed="rId3" cstate="print"/>
          <a:srcRect/>
          <a:stretch>
            <a:fillRect/>
          </a:stretch>
        </p:blipFill>
        <p:spPr bwMode="auto">
          <a:xfrm>
            <a:off x="4929190" y="3786190"/>
            <a:ext cx="3828779" cy="25003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p:txBody>
          <a:bodyPr>
            <a:normAutofit/>
          </a:bodyPr>
          <a:lstStyle/>
          <a:p>
            <a:pPr algn="l"/>
            <a:r>
              <a:rPr lang="en-US" sz="3600" dirty="0" smtClean="0">
                <a:latin typeface="Arial Rounded MT Bold" pitchFamily="34" charset="0"/>
              </a:rPr>
              <a:t>Taste the Lifestyle</a:t>
            </a:r>
            <a:endParaRPr lang="th-TH" sz="3600" dirty="0">
              <a:latin typeface="Arial Rounded MT Bold" pitchFamily="34" charset="0"/>
            </a:endParaRPr>
          </a:p>
        </p:txBody>
      </p:sp>
      <p:pic>
        <p:nvPicPr>
          <p:cNvPr id="4" name="Picture 3" descr="Picture 3.png"/>
          <p:cNvPicPr>
            <a:picLocks noChangeAspect="1"/>
          </p:cNvPicPr>
          <p:nvPr/>
        </p:nvPicPr>
        <p:blipFill>
          <a:blip r:embed="rId4"/>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1" name="Picture 8" descr="http://www.cookingschool.co.za/images/Logo/Nestle%20Good%20Food...Logo1%20gfgl.jpg">
            <a:hlinkClick r:id="rId5" action="ppaction://hlinksldjump"/>
          </p:cNvPr>
          <p:cNvPicPr>
            <a:picLocks noChangeAspect="1" noChangeArrowheads="1"/>
          </p:cNvPicPr>
          <p:nvPr/>
        </p:nvPicPr>
        <p:blipFill>
          <a:blip r:embed="rId6" cstate="print"/>
          <a:srcRect/>
          <a:stretch>
            <a:fillRect/>
          </a:stretch>
        </p:blipFill>
        <p:spPr bwMode="auto">
          <a:xfrm>
            <a:off x="7715272" y="1"/>
            <a:ext cx="1428728" cy="559793"/>
          </a:xfrm>
          <a:prstGeom prst="rect">
            <a:avLst/>
          </a:prstGeom>
          <a:noFill/>
        </p:spPr>
      </p:pic>
      <p:sp>
        <p:nvSpPr>
          <p:cNvPr id="3" name="Content Placeholder 2"/>
          <p:cNvSpPr>
            <a:spLocks noGrp="1"/>
          </p:cNvSpPr>
          <p:nvPr>
            <p:ph idx="1"/>
          </p:nvPr>
        </p:nvSpPr>
        <p:spPr>
          <a:xfrm>
            <a:off x="571472" y="1357298"/>
            <a:ext cx="8229600" cy="4525963"/>
          </a:xfrm>
          <a:ln w="28575">
            <a:noFill/>
          </a:ln>
        </p:spPr>
        <p:txBody>
          <a:bodyPr>
            <a:normAutofit lnSpcReduction="10000"/>
          </a:bodyPr>
          <a:lstStyle/>
          <a:p>
            <a:r>
              <a:rPr lang="en-US" dirty="0" smtClean="0"/>
              <a:t>Complimentary Product to Nespresso</a:t>
            </a:r>
          </a:p>
          <a:p>
            <a:r>
              <a:rPr lang="en-US" dirty="0" smtClean="0"/>
              <a:t>Channels of Distribution</a:t>
            </a:r>
          </a:p>
          <a:p>
            <a:pPr lvl="1"/>
            <a:r>
              <a:rPr lang="en-US" dirty="0" smtClean="0"/>
              <a:t>Online</a:t>
            </a:r>
          </a:p>
          <a:p>
            <a:pPr lvl="1"/>
            <a:r>
              <a:rPr lang="en-US" dirty="0" smtClean="0"/>
              <a:t>High-end Hotel, restaurant, travel</a:t>
            </a:r>
          </a:p>
          <a:p>
            <a:pPr lvl="1"/>
            <a:r>
              <a:rPr lang="en-US" dirty="0" smtClean="0"/>
              <a:t>Customer Care &amp; Luxury Retail</a:t>
            </a:r>
          </a:p>
          <a:p>
            <a:r>
              <a:rPr lang="en-US" dirty="0" smtClean="0"/>
              <a:t>Target Customer</a:t>
            </a:r>
          </a:p>
          <a:p>
            <a:pPr lvl="1"/>
            <a:r>
              <a:rPr lang="en-US" dirty="0" smtClean="0"/>
              <a:t>18+</a:t>
            </a:r>
          </a:p>
          <a:p>
            <a:pPr lvl="1"/>
            <a:r>
              <a:rPr lang="en-US" dirty="0" smtClean="0"/>
              <a:t>Coffee Lover</a:t>
            </a:r>
          </a:p>
          <a:p>
            <a:pPr lvl="1"/>
            <a:r>
              <a:rPr lang="en-US" dirty="0" smtClean="0"/>
              <a:t>Hi-end </a:t>
            </a:r>
          </a:p>
          <a:p>
            <a:pPr>
              <a:buNone/>
            </a:pPr>
            <a:endParaRPr lang="th-TH" dirty="0" smtClean="0"/>
          </a:p>
          <a:p>
            <a:endParaRPr lang="th-TH" dirty="0"/>
          </a:p>
        </p:txBody>
      </p:sp>
    </p:spTree>
  </p:cSld>
  <p:clrMapOvr>
    <a:masterClrMapping/>
  </p:clrMapOvr>
  <p:transition advTm="4151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2" descr="jigsaw.jpg"/>
          <p:cNvPicPr>
            <a:picLocks noChangeAspect="1"/>
          </p:cNvPicPr>
          <p:nvPr/>
        </p:nvPicPr>
        <p:blipFill>
          <a:blip r:embed="rId2"/>
          <a:srcRect/>
          <a:stretch>
            <a:fillRect/>
          </a:stretch>
        </p:blipFill>
        <p:spPr bwMode="auto">
          <a:xfrm>
            <a:off x="642910" y="1483231"/>
            <a:ext cx="3571900" cy="2302959"/>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l"/>
            <a:r>
              <a:rPr lang="en-US" sz="3600" dirty="0" smtClean="0">
                <a:latin typeface="Arial Rounded MT Bold" pitchFamily="34" charset="0"/>
              </a:rPr>
              <a:t>Strategy Overview</a:t>
            </a:r>
            <a:endParaRPr lang="th-TH" sz="3600" dirty="0">
              <a:latin typeface="Arial Rounded MT Bold" pitchFamily="34" charset="0"/>
            </a:endParaRPr>
          </a:p>
        </p:txBody>
      </p:sp>
      <p:sp>
        <p:nvSpPr>
          <p:cNvPr id="3" name="Content Placeholder 2"/>
          <p:cNvSpPr>
            <a:spLocks noGrp="1"/>
          </p:cNvSpPr>
          <p:nvPr>
            <p:ph idx="1"/>
          </p:nvPr>
        </p:nvSpPr>
        <p:spPr>
          <a:xfrm>
            <a:off x="628680" y="1403367"/>
            <a:ext cx="8229600" cy="4525963"/>
          </a:xfrm>
        </p:spPr>
        <p:txBody>
          <a:bodyPr/>
          <a:lstStyle/>
          <a:p>
            <a:pPr>
              <a:buNone/>
            </a:pPr>
            <a:r>
              <a:rPr lang="en-US" dirty="0"/>
              <a:t>	</a:t>
            </a:r>
            <a:endParaRPr lang="th-TH" dirty="0" smtClean="0"/>
          </a:p>
          <a:p>
            <a:endParaRPr lang="th-TH" dirty="0"/>
          </a:p>
        </p:txBody>
      </p:sp>
      <p:pic>
        <p:nvPicPr>
          <p:cNvPr id="4" name="Picture 3" descr="Picture 3.png"/>
          <p:cNvPicPr>
            <a:picLocks noChangeAspect="1"/>
          </p:cNvPicPr>
          <p:nvPr/>
        </p:nvPicPr>
        <p:blipFill>
          <a:blip r:embed="rId3"/>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8" descr="http://www.cookingschool.co.za/images/Logo/Nestle%20Good%20Food...Logo1%20gfgl.jpg">
            <a:hlinkClick r:id="rId4" action="ppaction://hlinksldjump"/>
          </p:cNvPr>
          <p:cNvPicPr>
            <a:picLocks noChangeAspect="1" noChangeArrowheads="1"/>
          </p:cNvPicPr>
          <p:nvPr/>
        </p:nvPicPr>
        <p:blipFill>
          <a:blip r:embed="rId5" cstate="print"/>
          <a:srcRect/>
          <a:stretch>
            <a:fillRect/>
          </a:stretch>
        </p:blipFill>
        <p:spPr bwMode="auto">
          <a:xfrm>
            <a:off x="7715272" y="1"/>
            <a:ext cx="1428728" cy="559793"/>
          </a:xfrm>
          <a:prstGeom prst="rect">
            <a:avLst/>
          </a:prstGeom>
          <a:noFill/>
        </p:spPr>
      </p:pic>
      <p:sp>
        <p:nvSpPr>
          <p:cNvPr id="18" name="TextBox 17"/>
          <p:cNvSpPr txBox="1"/>
          <p:nvPr/>
        </p:nvSpPr>
        <p:spPr>
          <a:xfrm>
            <a:off x="571472" y="1142984"/>
            <a:ext cx="1449436" cy="523220"/>
          </a:xfrm>
          <a:prstGeom prst="rect">
            <a:avLst/>
          </a:prstGeom>
          <a:noFill/>
        </p:spPr>
        <p:txBody>
          <a:bodyPr wrap="none" rtlCol="0">
            <a:spAutoFit/>
          </a:bodyPr>
          <a:lstStyle/>
          <a:p>
            <a:r>
              <a:rPr lang="en-US" dirty="0" smtClean="0"/>
              <a:t>1. Minus</a:t>
            </a:r>
            <a:endParaRPr lang="th-TH" dirty="0"/>
          </a:p>
        </p:txBody>
      </p:sp>
      <p:sp>
        <p:nvSpPr>
          <p:cNvPr id="20" name="TextBox 19"/>
          <p:cNvSpPr txBox="1"/>
          <p:nvPr/>
        </p:nvSpPr>
        <p:spPr>
          <a:xfrm>
            <a:off x="4862307" y="1142984"/>
            <a:ext cx="1138453" cy="523220"/>
          </a:xfrm>
          <a:prstGeom prst="rect">
            <a:avLst/>
          </a:prstGeom>
          <a:noFill/>
        </p:spPr>
        <p:txBody>
          <a:bodyPr wrap="none" rtlCol="0">
            <a:spAutoFit/>
          </a:bodyPr>
          <a:lstStyle/>
          <a:p>
            <a:r>
              <a:rPr lang="en-US" dirty="0" smtClean="0"/>
              <a:t>2. Plus</a:t>
            </a:r>
            <a:endParaRPr lang="th-TH" dirty="0"/>
          </a:p>
        </p:txBody>
      </p:sp>
      <p:sp>
        <p:nvSpPr>
          <p:cNvPr id="21" name="TextBox 20"/>
          <p:cNvSpPr txBox="1"/>
          <p:nvPr/>
        </p:nvSpPr>
        <p:spPr>
          <a:xfrm>
            <a:off x="603416" y="3786190"/>
            <a:ext cx="1754006" cy="523220"/>
          </a:xfrm>
          <a:prstGeom prst="rect">
            <a:avLst/>
          </a:prstGeom>
          <a:noFill/>
        </p:spPr>
        <p:txBody>
          <a:bodyPr wrap="none" rtlCol="0">
            <a:spAutoFit/>
          </a:bodyPr>
          <a:lstStyle/>
          <a:p>
            <a:r>
              <a:rPr lang="en-US" dirty="0" smtClean="0"/>
              <a:t>3. Multiply</a:t>
            </a:r>
            <a:endParaRPr lang="th-TH" dirty="0"/>
          </a:p>
        </p:txBody>
      </p:sp>
      <p:pic>
        <p:nvPicPr>
          <p:cNvPr id="26632" name="Picture 8" descr="http://gotoknow.org/file/kpruqa2006/preview/white%20rose.jpg"/>
          <p:cNvPicPr>
            <a:picLocks noChangeAspect="1" noChangeArrowheads="1"/>
          </p:cNvPicPr>
          <p:nvPr/>
        </p:nvPicPr>
        <p:blipFill>
          <a:blip r:embed="rId6"/>
          <a:srcRect/>
          <a:stretch>
            <a:fillRect/>
          </a:stretch>
        </p:blipFill>
        <p:spPr bwMode="auto">
          <a:xfrm>
            <a:off x="5000628" y="1643050"/>
            <a:ext cx="3604373" cy="4286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TextBox 25"/>
          <p:cNvSpPr txBox="1"/>
          <p:nvPr/>
        </p:nvSpPr>
        <p:spPr>
          <a:xfrm>
            <a:off x="5715008" y="1428736"/>
            <a:ext cx="2214578" cy="4708981"/>
          </a:xfrm>
          <a:prstGeom prst="rect">
            <a:avLst/>
          </a:prstGeom>
          <a:noFill/>
        </p:spPr>
        <p:txBody>
          <a:bodyPr wrap="square" rtlCol="0">
            <a:spAutoFit/>
          </a:bodyPr>
          <a:lstStyle/>
          <a:p>
            <a:pPr algn="ctr"/>
            <a:r>
              <a:rPr lang="en-US" sz="30000" dirty="0" smtClean="0"/>
              <a:t>+</a:t>
            </a:r>
            <a:endParaRPr lang="th-TH" sz="30000" dirty="0"/>
          </a:p>
        </p:txBody>
      </p:sp>
      <p:sp>
        <p:nvSpPr>
          <p:cNvPr id="24" name="Rectangle 23"/>
          <p:cNvSpPr/>
          <p:nvPr/>
        </p:nvSpPr>
        <p:spPr>
          <a:xfrm>
            <a:off x="285720" y="1142984"/>
            <a:ext cx="4357718" cy="25717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5" name="Rectangle 24"/>
          <p:cNvSpPr/>
          <p:nvPr/>
        </p:nvSpPr>
        <p:spPr>
          <a:xfrm>
            <a:off x="4786314" y="1142984"/>
            <a:ext cx="4000528" cy="49292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7" name="Rectangle 26"/>
          <p:cNvSpPr/>
          <p:nvPr/>
        </p:nvSpPr>
        <p:spPr>
          <a:xfrm>
            <a:off x="285720" y="3786190"/>
            <a:ext cx="4357718" cy="2286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8436" name="Picture 4" descr="http://farm3.static.flickr.com/2224/2157686016_2fa0070a39.jpg"/>
          <p:cNvPicPr>
            <a:picLocks noChangeAspect="1" noChangeArrowheads="1"/>
          </p:cNvPicPr>
          <p:nvPr/>
        </p:nvPicPr>
        <p:blipFill>
          <a:blip r:embed="rId7"/>
          <a:srcRect/>
          <a:stretch>
            <a:fillRect/>
          </a:stretch>
        </p:blipFill>
        <p:spPr bwMode="auto">
          <a:xfrm>
            <a:off x="500034" y="4214818"/>
            <a:ext cx="3929090" cy="1750231"/>
          </a:xfrm>
          <a:prstGeom prst="rect">
            <a:avLst/>
          </a:prstGeom>
          <a:ln>
            <a:noFill/>
          </a:ln>
          <a:effectLst>
            <a:softEdge rad="112500"/>
          </a:effectLst>
        </p:spPr>
      </p:pic>
      <p:sp>
        <p:nvSpPr>
          <p:cNvPr id="29" name="Flowchart: Process 28"/>
          <p:cNvSpPr/>
          <p:nvPr/>
        </p:nvSpPr>
        <p:spPr>
          <a:xfrm>
            <a:off x="4786282" y="1142984"/>
            <a:ext cx="4000560" cy="4929222"/>
          </a:xfrm>
          <a:prstGeom prst="flowChartProcess">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0" name="Flowchart: Process 29"/>
          <p:cNvSpPr/>
          <p:nvPr/>
        </p:nvSpPr>
        <p:spPr>
          <a:xfrm>
            <a:off x="285720" y="1142984"/>
            <a:ext cx="4357718" cy="2571768"/>
          </a:xfrm>
          <a:prstGeom prst="flowChartProcess">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ransition advTm="4244"/>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descr="http://www.liberty.edu/media/images/%5B4952-lg%5DBookstore_Big.jpg"/>
          <p:cNvPicPr>
            <a:picLocks noChangeAspect="1" noChangeArrowheads="1"/>
          </p:cNvPicPr>
          <p:nvPr/>
        </p:nvPicPr>
        <p:blipFill>
          <a:blip r:embed="rId2"/>
          <a:srcRect/>
          <a:stretch>
            <a:fillRect/>
          </a:stretch>
        </p:blipFill>
        <p:spPr bwMode="auto">
          <a:xfrm>
            <a:off x="4929190" y="2285992"/>
            <a:ext cx="2714644" cy="1809763"/>
          </a:xfrm>
          <a:prstGeom prst="rect">
            <a:avLst/>
          </a:prstGeom>
          <a:noFill/>
        </p:spPr>
      </p:pic>
      <p:sp>
        <p:nvSpPr>
          <p:cNvPr id="2" name="Title 1"/>
          <p:cNvSpPr>
            <a:spLocks noGrp="1"/>
          </p:cNvSpPr>
          <p:nvPr>
            <p:ph type="title"/>
          </p:nvPr>
        </p:nvSpPr>
        <p:spPr/>
        <p:txBody>
          <a:bodyPr>
            <a:normAutofit/>
          </a:bodyPr>
          <a:lstStyle/>
          <a:p>
            <a:pPr algn="l"/>
            <a:r>
              <a:rPr lang="en-US" sz="3600" dirty="0" smtClean="0">
                <a:latin typeface="Arial Rounded MT Bold" pitchFamily="34" charset="0"/>
              </a:rPr>
              <a:t>Merchandising Strategy</a:t>
            </a:r>
            <a:endParaRPr lang="th-TH" sz="3600" dirty="0">
              <a:latin typeface="Arial Rounded MT Bold" pitchFamily="34" charset="0"/>
            </a:endParaRPr>
          </a:p>
        </p:txBody>
      </p:sp>
      <p:sp>
        <p:nvSpPr>
          <p:cNvPr id="3" name="Content Placeholder 2"/>
          <p:cNvSpPr>
            <a:spLocks noGrp="1"/>
          </p:cNvSpPr>
          <p:nvPr>
            <p:ph idx="1"/>
          </p:nvPr>
        </p:nvSpPr>
        <p:spPr>
          <a:xfrm>
            <a:off x="628680" y="1403367"/>
            <a:ext cx="8229600" cy="4525963"/>
          </a:xfrm>
        </p:spPr>
        <p:txBody>
          <a:bodyPr/>
          <a:lstStyle/>
          <a:p>
            <a:r>
              <a:rPr lang="en-US" dirty="0" smtClean="0"/>
              <a:t>Guilt Free Vending Machines</a:t>
            </a:r>
          </a:p>
          <a:p>
            <a:r>
              <a:rPr lang="en-US" dirty="0" smtClean="0"/>
              <a:t>Available at:</a:t>
            </a:r>
          </a:p>
          <a:p>
            <a:pPr lvl="1"/>
            <a:r>
              <a:rPr lang="en-US" dirty="0" smtClean="0"/>
              <a:t>Self paid restaurants </a:t>
            </a:r>
          </a:p>
          <a:p>
            <a:pPr lvl="1"/>
            <a:r>
              <a:rPr lang="en-US" dirty="0" smtClean="0"/>
              <a:t>Bookstores</a:t>
            </a:r>
          </a:p>
          <a:p>
            <a:pPr lvl="1"/>
            <a:r>
              <a:rPr lang="en-US" dirty="0" smtClean="0"/>
              <a:t>Shopping malls</a:t>
            </a:r>
          </a:p>
          <a:p>
            <a:endParaRPr lang="th-TH" dirty="0" smtClean="0"/>
          </a:p>
        </p:txBody>
      </p:sp>
      <p:pic>
        <p:nvPicPr>
          <p:cNvPr id="4" name="Picture 3" descr="Picture 3.png"/>
          <p:cNvPicPr>
            <a:picLocks noChangeAspect="1"/>
          </p:cNvPicPr>
          <p:nvPr/>
        </p:nvPicPr>
        <p:blipFill>
          <a:blip r:embed="rId3"/>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8" descr="http://www.cookingschool.co.za/images/Logo/Nestle%20Good%20Food...Logo1%20gfgl.jpg">
            <a:hlinkClick r:id="rId4" action="ppaction://hlinksldjump"/>
          </p:cNvPr>
          <p:cNvPicPr>
            <a:picLocks noChangeAspect="1" noChangeArrowheads="1"/>
          </p:cNvPicPr>
          <p:nvPr/>
        </p:nvPicPr>
        <p:blipFill>
          <a:blip r:embed="rId5" cstate="print"/>
          <a:srcRect/>
          <a:stretch>
            <a:fillRect/>
          </a:stretch>
        </p:blipFill>
        <p:spPr bwMode="auto">
          <a:xfrm>
            <a:off x="7715272" y="1"/>
            <a:ext cx="1428728" cy="559793"/>
          </a:xfrm>
          <a:prstGeom prst="rect">
            <a:avLst/>
          </a:prstGeom>
          <a:noFill/>
        </p:spPr>
      </p:pic>
      <p:pic>
        <p:nvPicPr>
          <p:cNvPr id="37890" name="Picture 2" descr="http://www.ares-online.com/catalog/pics/Full_Line_Snack_Vending_Machine.jpg"/>
          <p:cNvPicPr>
            <a:picLocks noChangeAspect="1" noChangeArrowheads="1"/>
          </p:cNvPicPr>
          <p:nvPr/>
        </p:nvPicPr>
        <p:blipFill>
          <a:blip r:embed="rId6" cstate="print"/>
          <a:srcRect/>
          <a:stretch>
            <a:fillRect/>
          </a:stretch>
        </p:blipFill>
        <p:spPr bwMode="auto">
          <a:xfrm>
            <a:off x="7242150" y="571480"/>
            <a:ext cx="1901850" cy="3286148"/>
          </a:xfrm>
          <a:prstGeom prst="rect">
            <a:avLst/>
          </a:prstGeom>
          <a:noFill/>
        </p:spPr>
      </p:pic>
      <p:pic>
        <p:nvPicPr>
          <p:cNvPr id="37892" name="Picture 4" descr="http://images.inmagine.com/img/corbis/crb415/crb415026.jpg"/>
          <p:cNvPicPr>
            <a:picLocks noChangeAspect="1" noChangeArrowheads="1"/>
          </p:cNvPicPr>
          <p:nvPr/>
        </p:nvPicPr>
        <p:blipFill>
          <a:blip r:embed="rId7"/>
          <a:srcRect/>
          <a:stretch>
            <a:fillRect/>
          </a:stretch>
        </p:blipFill>
        <p:spPr bwMode="auto">
          <a:xfrm>
            <a:off x="6000760" y="3857628"/>
            <a:ext cx="2714644" cy="1940970"/>
          </a:xfrm>
          <a:prstGeom prst="rect">
            <a:avLst/>
          </a:prstGeom>
          <a:noFill/>
        </p:spPr>
      </p:pic>
      <p:graphicFrame>
        <p:nvGraphicFramePr>
          <p:cNvPr id="22" name="Diagram 21"/>
          <p:cNvGraphicFramePr/>
          <p:nvPr/>
        </p:nvGraphicFramePr>
        <p:xfrm>
          <a:off x="428596" y="4214818"/>
          <a:ext cx="5000660" cy="17859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advTm="66659"/>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rial Rounded MT Bold" pitchFamily="34" charset="0"/>
              </a:rPr>
              <a:t>Implementation Plan</a:t>
            </a:r>
            <a:endParaRPr lang="th-TH" sz="3600" dirty="0">
              <a:latin typeface="Arial Rounded MT Bold" pitchFamily="34" charset="0"/>
            </a:endParaRPr>
          </a:p>
        </p:txBody>
      </p:sp>
      <p:sp>
        <p:nvSpPr>
          <p:cNvPr id="3" name="Content Placeholder 2"/>
          <p:cNvSpPr>
            <a:spLocks noGrp="1"/>
          </p:cNvSpPr>
          <p:nvPr>
            <p:ph idx="1"/>
          </p:nvPr>
        </p:nvSpPr>
        <p:spPr>
          <a:xfrm>
            <a:off x="700118" y="1546243"/>
            <a:ext cx="8229600" cy="4525963"/>
          </a:xfrm>
        </p:spPr>
        <p:txBody>
          <a:bodyPr/>
          <a:lstStyle/>
          <a:p>
            <a:pPr>
              <a:buNone/>
            </a:pPr>
            <a:r>
              <a:rPr lang="en-US" dirty="0"/>
              <a:t>	</a:t>
            </a:r>
            <a:endParaRPr lang="th-TH" dirty="0" smtClean="0"/>
          </a:p>
          <a:p>
            <a:endParaRPr lang="th-TH" dirty="0"/>
          </a:p>
        </p:txBody>
      </p:sp>
      <p:pic>
        <p:nvPicPr>
          <p:cNvPr id="4" name="Picture 3" descr="Picture 3.png"/>
          <p:cNvPicPr>
            <a:picLocks noChangeAspect="1"/>
          </p:cNvPicPr>
          <p:nvPr/>
        </p:nvPicPr>
        <p:blipFill>
          <a:blip r:embed="rId2"/>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8" descr="http://www.cookingschool.co.za/images/Logo/Nestle%20Good%20Food...Logo1%20gfgl.jpg">
            <a:hlinkClick r:id="rId3" action="ppaction://hlinksldjump"/>
          </p:cNvPr>
          <p:cNvPicPr>
            <a:picLocks noChangeAspect="1" noChangeArrowheads="1"/>
          </p:cNvPicPr>
          <p:nvPr/>
        </p:nvPicPr>
        <p:blipFill>
          <a:blip r:embed="rId4" cstate="print"/>
          <a:srcRect/>
          <a:stretch>
            <a:fillRect/>
          </a:stretch>
        </p:blipFill>
        <p:spPr bwMode="auto">
          <a:xfrm>
            <a:off x="7715272" y="1"/>
            <a:ext cx="1428728" cy="559793"/>
          </a:xfrm>
          <a:prstGeom prst="rect">
            <a:avLst/>
          </a:prstGeom>
          <a:noFill/>
        </p:spPr>
      </p:pic>
      <p:sp>
        <p:nvSpPr>
          <p:cNvPr id="16" name="Rectangle 15"/>
          <p:cNvSpPr/>
          <p:nvPr/>
        </p:nvSpPr>
        <p:spPr>
          <a:xfrm>
            <a:off x="2786050" y="5367957"/>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214942" y="5367957"/>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000496" y="5367957"/>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786050" y="2367561"/>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214942" y="2367561"/>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000496" y="2367561"/>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786050" y="2867627"/>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643834" y="2367561"/>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2786050" y="3367693"/>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000496" y="2867627"/>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786050" y="4367825"/>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4000496" y="3367693"/>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2786050" y="3867759"/>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000496" y="3867759"/>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000496" y="4367825"/>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6429388" y="2367561"/>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6"/>
          <p:cNvGrpSpPr/>
          <p:nvPr/>
        </p:nvGrpSpPr>
        <p:grpSpPr>
          <a:xfrm>
            <a:off x="423658" y="1275522"/>
            <a:ext cx="8384823" cy="1015662"/>
            <a:chOff x="340533" y="555949"/>
            <a:chExt cx="8384823" cy="1015662"/>
          </a:xfrm>
        </p:grpSpPr>
        <p:sp>
          <p:nvSpPr>
            <p:cNvPr id="35" name="Rectangle 34"/>
            <p:cNvSpPr/>
            <p:nvPr/>
          </p:nvSpPr>
          <p:spPr>
            <a:xfrm>
              <a:off x="2714612" y="571480"/>
              <a:ext cx="1143008" cy="428628"/>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2009</a:t>
              </a:r>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36" name="Rectangle 35"/>
            <p:cNvSpPr/>
            <p:nvPr/>
          </p:nvSpPr>
          <p:spPr>
            <a:xfrm>
              <a:off x="3929058" y="571480"/>
              <a:ext cx="1143008" cy="428628"/>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2010</a:t>
              </a:r>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37" name="Rectangle 36"/>
            <p:cNvSpPr/>
            <p:nvPr/>
          </p:nvSpPr>
          <p:spPr>
            <a:xfrm>
              <a:off x="340533" y="1142983"/>
              <a:ext cx="2286016" cy="428628"/>
            </a:xfrm>
            <a:prstGeom prst="rect">
              <a:avLst/>
            </a:prstGeom>
            <a:solidFill>
              <a:schemeClr val="tx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itchFamily="34" charset="0"/>
                  <a:cs typeface="Arial" pitchFamily="34" charset="0"/>
                </a:rPr>
                <a:t>Minus</a:t>
              </a:r>
              <a:endParaRPr lang="en-US" sz="2400" b="1" dirty="0">
                <a:latin typeface="Arial" pitchFamily="34" charset="0"/>
                <a:cs typeface="Arial" pitchFamily="34" charset="0"/>
              </a:endParaRPr>
            </a:p>
          </p:txBody>
        </p:sp>
        <p:sp>
          <p:nvSpPr>
            <p:cNvPr id="38" name="Rectangle 37"/>
            <p:cNvSpPr/>
            <p:nvPr/>
          </p:nvSpPr>
          <p:spPr>
            <a:xfrm>
              <a:off x="5156058" y="566303"/>
              <a:ext cx="1143008" cy="428628"/>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2011</a:t>
              </a:r>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39" name="Rectangle 38"/>
            <p:cNvSpPr/>
            <p:nvPr/>
          </p:nvSpPr>
          <p:spPr>
            <a:xfrm>
              <a:off x="6355348" y="561126"/>
              <a:ext cx="1143008" cy="428628"/>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2012</a:t>
              </a:r>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40" name="Rectangle 39"/>
            <p:cNvSpPr/>
            <p:nvPr/>
          </p:nvSpPr>
          <p:spPr>
            <a:xfrm>
              <a:off x="7582348" y="555949"/>
              <a:ext cx="1143008" cy="428628"/>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2013</a:t>
              </a:r>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grpSp>
      <p:sp>
        <p:nvSpPr>
          <p:cNvPr id="41" name="Rectangle 40"/>
          <p:cNvSpPr/>
          <p:nvPr/>
        </p:nvSpPr>
        <p:spPr>
          <a:xfrm>
            <a:off x="427306" y="2367561"/>
            <a:ext cx="2286016" cy="428628"/>
          </a:xfrm>
          <a:prstGeom prst="rect">
            <a:avLst/>
          </a:prstGeom>
          <a:solidFill>
            <a:schemeClr val="accent2">
              <a:lumMod val="75000"/>
            </a:schemeClr>
          </a:solidFill>
          <a:ln>
            <a:noFill/>
          </a:ln>
          <a:effectLst>
            <a:glow rad="635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1800" dirty="0" smtClean="0">
                <a:solidFill>
                  <a:schemeClr val="bg1"/>
                </a:solidFill>
                <a:latin typeface="Arial Rounded MT Bold" pitchFamily="34" charset="0"/>
              </a:rPr>
              <a:t>Guilt Free!</a:t>
            </a:r>
            <a:endParaRPr lang="en-US" sz="1800" dirty="0">
              <a:solidFill>
                <a:schemeClr val="bg1"/>
              </a:solidFill>
              <a:latin typeface="Arial Rounded MT Bold" pitchFamily="34" charset="0"/>
            </a:endParaRPr>
          </a:p>
        </p:txBody>
      </p:sp>
      <p:sp>
        <p:nvSpPr>
          <p:cNvPr id="42" name="Rectangle 41"/>
          <p:cNvSpPr/>
          <p:nvPr/>
        </p:nvSpPr>
        <p:spPr>
          <a:xfrm>
            <a:off x="424728" y="3867759"/>
            <a:ext cx="2286016" cy="428628"/>
          </a:xfrm>
          <a:prstGeom prst="rect">
            <a:avLst/>
          </a:prstGeom>
          <a:solidFill>
            <a:schemeClr val="accent2">
              <a:lumMod val="75000"/>
            </a:schemeClr>
          </a:solidFill>
          <a:ln>
            <a:noFill/>
          </a:ln>
          <a:effectLst>
            <a:glow rad="635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1600" dirty="0" err="1" smtClean="0">
                <a:solidFill>
                  <a:schemeClr val="bg1"/>
                </a:solidFill>
                <a:latin typeface="Arial Rounded MT Bold" pitchFamily="34" charset="0"/>
              </a:rPr>
              <a:t>NespressoChocolate</a:t>
            </a:r>
            <a:endParaRPr lang="en-US" sz="1600" dirty="0">
              <a:solidFill>
                <a:schemeClr val="bg1"/>
              </a:solidFill>
              <a:latin typeface="Arial Rounded MT Bold" pitchFamily="34" charset="0"/>
            </a:endParaRPr>
          </a:p>
        </p:txBody>
      </p:sp>
      <p:sp>
        <p:nvSpPr>
          <p:cNvPr id="43" name="Rectangle 42"/>
          <p:cNvSpPr/>
          <p:nvPr/>
        </p:nvSpPr>
        <p:spPr>
          <a:xfrm>
            <a:off x="427951" y="3367693"/>
            <a:ext cx="2286016" cy="428628"/>
          </a:xfrm>
          <a:prstGeom prst="rect">
            <a:avLst/>
          </a:prstGeom>
          <a:solidFill>
            <a:schemeClr val="accent2">
              <a:lumMod val="75000"/>
            </a:schemeClr>
          </a:solidFill>
          <a:ln>
            <a:noFill/>
          </a:ln>
          <a:effectLst>
            <a:glow rad="635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1800" dirty="0" err="1" smtClean="0">
                <a:solidFill>
                  <a:schemeClr val="bg1"/>
                </a:solidFill>
                <a:latin typeface="Arial Rounded MT Bold" pitchFamily="34" charset="0"/>
              </a:rPr>
              <a:t>Fruitti</a:t>
            </a:r>
            <a:r>
              <a:rPr lang="en-US" sz="1800" dirty="0" smtClean="0">
                <a:solidFill>
                  <a:schemeClr val="bg1"/>
                </a:solidFill>
                <a:latin typeface="Arial Rounded MT Bold" pitchFamily="34" charset="0"/>
              </a:rPr>
              <a:t> Coco</a:t>
            </a:r>
            <a:endParaRPr lang="en-US" sz="1800" dirty="0">
              <a:solidFill>
                <a:schemeClr val="bg1"/>
              </a:solidFill>
              <a:latin typeface="Arial Rounded MT Bold" pitchFamily="34" charset="0"/>
            </a:endParaRPr>
          </a:p>
        </p:txBody>
      </p:sp>
      <p:sp>
        <p:nvSpPr>
          <p:cNvPr id="44" name="Rectangle 43"/>
          <p:cNvSpPr/>
          <p:nvPr/>
        </p:nvSpPr>
        <p:spPr>
          <a:xfrm>
            <a:off x="425371" y="2862689"/>
            <a:ext cx="2286016" cy="428628"/>
          </a:xfrm>
          <a:prstGeom prst="rect">
            <a:avLst/>
          </a:prstGeom>
          <a:solidFill>
            <a:schemeClr val="tx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2400" b="1" dirty="0" smtClean="0">
                <a:solidFill>
                  <a:schemeClr val="bg1"/>
                </a:solidFill>
                <a:latin typeface="Arial Rounded MT Bold" pitchFamily="34" charset="0"/>
              </a:rPr>
              <a:t>Plus</a:t>
            </a:r>
            <a:endParaRPr lang="en-US" sz="2400" b="1" dirty="0">
              <a:solidFill>
                <a:schemeClr val="bg1"/>
              </a:solidFill>
              <a:latin typeface="Arial Rounded MT Bold" pitchFamily="34" charset="0"/>
            </a:endParaRPr>
          </a:p>
        </p:txBody>
      </p:sp>
      <p:sp>
        <p:nvSpPr>
          <p:cNvPr id="45" name="Rectangle 44"/>
          <p:cNvSpPr/>
          <p:nvPr/>
        </p:nvSpPr>
        <p:spPr>
          <a:xfrm>
            <a:off x="426016" y="4832641"/>
            <a:ext cx="2286016" cy="428628"/>
          </a:xfrm>
          <a:prstGeom prst="rect">
            <a:avLst/>
          </a:prstGeom>
          <a:solidFill>
            <a:schemeClr val="accent2">
              <a:lumMod val="75000"/>
            </a:schemeClr>
          </a:solidFill>
          <a:ln>
            <a:noFill/>
          </a:ln>
          <a:effectLst>
            <a:glow rad="635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smtClean="0">
                <a:latin typeface="Arial Rounded MT Bold" pitchFamily="34" charset="0"/>
              </a:rPr>
              <a:t>EasyAccessSpots</a:t>
            </a:r>
            <a:endParaRPr lang="en-US" sz="1800" dirty="0">
              <a:latin typeface="Arial Rounded MT Bold" pitchFamily="34" charset="0"/>
            </a:endParaRPr>
          </a:p>
        </p:txBody>
      </p:sp>
      <p:sp>
        <p:nvSpPr>
          <p:cNvPr id="46" name="Rectangle 45"/>
          <p:cNvSpPr/>
          <p:nvPr/>
        </p:nvSpPr>
        <p:spPr>
          <a:xfrm>
            <a:off x="426661" y="5331406"/>
            <a:ext cx="2286016" cy="428628"/>
          </a:xfrm>
          <a:prstGeom prst="rect">
            <a:avLst/>
          </a:prstGeom>
          <a:solidFill>
            <a:schemeClr val="accent2">
              <a:lumMod val="75000"/>
            </a:schemeClr>
          </a:solidFill>
          <a:ln>
            <a:noFill/>
          </a:ln>
          <a:effectLst>
            <a:glow rad="635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latin typeface="Arial Rounded MT Bold" pitchFamily="34" charset="0"/>
              </a:rPr>
              <a:t>Vending Machines</a:t>
            </a:r>
            <a:endParaRPr lang="en-US" sz="1800" dirty="0">
              <a:latin typeface="Arial Rounded MT Bold" pitchFamily="34" charset="0"/>
            </a:endParaRPr>
          </a:p>
        </p:txBody>
      </p:sp>
      <p:sp>
        <p:nvSpPr>
          <p:cNvPr id="47" name="Rectangle 46"/>
          <p:cNvSpPr/>
          <p:nvPr/>
        </p:nvSpPr>
        <p:spPr>
          <a:xfrm>
            <a:off x="4000496" y="4867891"/>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214942" y="3867759"/>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2786050" y="4867891"/>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7643834" y="3367693"/>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7643834" y="2867627"/>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6429388" y="3367693"/>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6429388" y="2867627"/>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5214942" y="3367693"/>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5214942" y="2867627"/>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214942" y="4867891"/>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6429388" y="5367957"/>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7643834" y="5367957"/>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6429388" y="4867891"/>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7643834" y="4867891"/>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7643834" y="4367825"/>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7643834" y="3867759"/>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6429388" y="4367825"/>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5214942" y="4367825"/>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6429388" y="3867759"/>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entagon 65"/>
          <p:cNvSpPr/>
          <p:nvPr/>
        </p:nvSpPr>
        <p:spPr>
          <a:xfrm flipV="1">
            <a:off x="3424238" y="2415021"/>
            <a:ext cx="5334000" cy="304800"/>
          </a:xfrm>
          <a:prstGeom prst="homePlate">
            <a:avLst/>
          </a:prstGeom>
          <a:solidFill>
            <a:srgbClr val="FFC0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382658" y="5463021"/>
            <a:ext cx="1143000" cy="175846"/>
          </a:xfrm>
          <a:prstGeom prst="rect">
            <a:avLst/>
          </a:prstGeom>
          <a:solidFill>
            <a:srgbClr val="FFC000"/>
          </a:solidFill>
          <a:ln>
            <a:noFill/>
          </a:ln>
          <a:effectLst>
            <a:glow rad="63500">
              <a:schemeClr val="accent1">
                <a:satMod val="175000"/>
                <a:alpha val="40000"/>
              </a:schemeClr>
            </a:glow>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424238" y="3426401"/>
            <a:ext cx="500066" cy="285752"/>
          </a:xfrm>
          <a:prstGeom prst="rect">
            <a:avLst/>
          </a:prstGeom>
          <a:solidFill>
            <a:srgbClr val="FFC000"/>
          </a:solidFill>
          <a:ln>
            <a:noFill/>
          </a:ln>
          <a:effectLst>
            <a:glow rad="63500">
              <a:schemeClr val="accent1">
                <a:satMod val="175000"/>
                <a:alpha val="40000"/>
              </a:schemeClr>
            </a:glow>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786050" y="1867495"/>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000496" y="1867495"/>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5214942" y="1867495"/>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6429388" y="1867495"/>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7643834" y="1867495"/>
            <a:ext cx="1143008" cy="428628"/>
          </a:xfrm>
          <a:prstGeom prst="rect">
            <a:avLst/>
          </a:prstGeom>
          <a:solidFill>
            <a:schemeClr val="bg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3286116" y="5386821"/>
            <a:ext cx="285752" cy="285752"/>
          </a:xfrm>
          <a:prstGeom prst="rect">
            <a:avLst/>
          </a:prstGeom>
          <a:solidFill>
            <a:srgbClr val="FFC000"/>
          </a:solidFill>
          <a:ln>
            <a:noFill/>
          </a:ln>
          <a:effectLst>
            <a:glow rad="63500">
              <a:schemeClr val="accent1">
                <a:satMod val="175000"/>
                <a:alpha val="40000"/>
              </a:schemeClr>
            </a:glow>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flipV="1">
            <a:off x="4033838" y="3405621"/>
            <a:ext cx="4724400" cy="304800"/>
          </a:xfrm>
          <a:prstGeom prst="homePlate">
            <a:avLst/>
          </a:prstGeom>
          <a:solidFill>
            <a:srgbClr val="FFC0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615748" y="5463016"/>
            <a:ext cx="1143000" cy="175846"/>
          </a:xfrm>
          <a:prstGeom prst="rect">
            <a:avLst/>
          </a:prstGeom>
          <a:solidFill>
            <a:srgbClr val="FFC000"/>
          </a:solidFill>
          <a:ln>
            <a:noFill/>
          </a:ln>
          <a:effectLst>
            <a:glow rad="63500">
              <a:schemeClr val="accent1">
                <a:satMod val="175000"/>
                <a:alpha val="40000"/>
              </a:schemeClr>
            </a:glow>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606348" y="5407596"/>
            <a:ext cx="285752" cy="285752"/>
          </a:xfrm>
          <a:prstGeom prst="rect">
            <a:avLst/>
          </a:prstGeom>
          <a:solidFill>
            <a:srgbClr val="FFC000"/>
          </a:solidFill>
          <a:ln>
            <a:noFill/>
          </a:ln>
          <a:effectLst>
            <a:glow rad="63500">
              <a:schemeClr val="accent1">
                <a:satMod val="175000"/>
                <a:alpha val="40000"/>
              </a:schemeClr>
            </a:glow>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373258" y="5407601"/>
            <a:ext cx="285752" cy="285752"/>
          </a:xfrm>
          <a:prstGeom prst="rect">
            <a:avLst/>
          </a:prstGeom>
          <a:solidFill>
            <a:srgbClr val="FFC000"/>
          </a:solidFill>
          <a:ln>
            <a:noFill/>
          </a:ln>
          <a:effectLst>
            <a:glow rad="63500">
              <a:schemeClr val="accent1">
                <a:satMod val="175000"/>
                <a:alpha val="40000"/>
              </a:schemeClr>
            </a:glow>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918113" y="5463011"/>
            <a:ext cx="1143000" cy="175846"/>
          </a:xfrm>
          <a:prstGeom prst="rect">
            <a:avLst/>
          </a:prstGeom>
          <a:solidFill>
            <a:srgbClr val="FFC000"/>
          </a:solidFill>
          <a:ln>
            <a:noFill/>
          </a:ln>
          <a:effectLst>
            <a:glow rad="63500">
              <a:schemeClr val="accent1">
                <a:satMod val="175000"/>
                <a:alpha val="40000"/>
              </a:schemeClr>
            </a:glow>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a:spLocks/>
          </p:cNvSpPr>
          <p:nvPr/>
        </p:nvSpPr>
        <p:spPr>
          <a:xfrm>
            <a:off x="6943378" y="5463006"/>
            <a:ext cx="1143000" cy="175846"/>
          </a:xfrm>
          <a:prstGeom prst="rect">
            <a:avLst/>
          </a:prstGeom>
          <a:solidFill>
            <a:srgbClr val="FFC000"/>
          </a:solidFill>
          <a:ln>
            <a:noFill/>
          </a:ln>
          <a:effectLst>
            <a:glow rad="63500">
              <a:schemeClr val="accent1">
                <a:satMod val="175000"/>
                <a:alpha val="40000"/>
              </a:schemeClr>
            </a:glow>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908713" y="5407591"/>
            <a:ext cx="285752" cy="285752"/>
          </a:xfrm>
          <a:prstGeom prst="rect">
            <a:avLst/>
          </a:prstGeom>
          <a:solidFill>
            <a:srgbClr val="FFC000"/>
          </a:solidFill>
          <a:ln>
            <a:noFill/>
          </a:ln>
          <a:effectLst>
            <a:glow rad="63500">
              <a:schemeClr val="accent1">
                <a:satMod val="175000"/>
                <a:alpha val="40000"/>
              </a:schemeClr>
            </a:glow>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377238" y="5463021"/>
            <a:ext cx="457200" cy="175846"/>
          </a:xfrm>
          <a:prstGeom prst="rect">
            <a:avLst/>
          </a:prstGeom>
          <a:solidFill>
            <a:srgbClr val="FFC000"/>
          </a:solidFill>
          <a:ln>
            <a:noFill/>
          </a:ln>
          <a:effectLst>
            <a:glow rad="63500">
              <a:schemeClr val="accent1">
                <a:satMod val="175000"/>
                <a:alpha val="40000"/>
              </a:schemeClr>
            </a:glow>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079368" y="5393751"/>
            <a:ext cx="285752" cy="285752"/>
          </a:xfrm>
          <a:prstGeom prst="rect">
            <a:avLst/>
          </a:prstGeom>
          <a:solidFill>
            <a:srgbClr val="FFC000"/>
          </a:solidFill>
          <a:ln>
            <a:noFill/>
          </a:ln>
          <a:effectLst>
            <a:glow rad="63500">
              <a:schemeClr val="accent1">
                <a:satMod val="175000"/>
                <a:alpha val="40000"/>
              </a:schemeClr>
            </a:glow>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17803" y="4340846"/>
            <a:ext cx="2286016" cy="428628"/>
          </a:xfrm>
          <a:prstGeom prst="rect">
            <a:avLst/>
          </a:prstGeom>
          <a:solidFill>
            <a:schemeClr val="tx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2400" b="1" dirty="0" smtClean="0">
                <a:solidFill>
                  <a:schemeClr val="bg1"/>
                </a:solidFill>
                <a:latin typeface="Arial Rounded MT Bold" pitchFamily="34" charset="0"/>
              </a:rPr>
              <a:t>Multiply</a:t>
            </a:r>
            <a:endParaRPr lang="en-US" sz="2400" b="1" dirty="0">
              <a:solidFill>
                <a:schemeClr val="bg1"/>
              </a:solidFill>
              <a:latin typeface="Arial Rounded MT Bold" pitchFamily="34" charset="0"/>
            </a:endParaRPr>
          </a:p>
        </p:txBody>
      </p:sp>
      <p:sp>
        <p:nvSpPr>
          <p:cNvPr id="85" name="Pentagon 84"/>
          <p:cNvSpPr/>
          <p:nvPr/>
        </p:nvSpPr>
        <p:spPr>
          <a:xfrm flipV="1">
            <a:off x="4795838" y="3890531"/>
            <a:ext cx="3962400" cy="304800"/>
          </a:xfrm>
          <a:prstGeom prst="homePlate">
            <a:avLst/>
          </a:prstGeom>
          <a:solidFill>
            <a:srgbClr val="FFC0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entagon 85"/>
          <p:cNvSpPr/>
          <p:nvPr/>
        </p:nvSpPr>
        <p:spPr>
          <a:xfrm flipV="1">
            <a:off x="3576638" y="4929621"/>
            <a:ext cx="5257800" cy="304800"/>
          </a:xfrm>
          <a:prstGeom prst="homePlate">
            <a:avLst/>
          </a:prstGeom>
          <a:solidFill>
            <a:srgbClr val="FFC0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424238" y="3897456"/>
            <a:ext cx="1219200" cy="284020"/>
          </a:xfrm>
          <a:prstGeom prst="rect">
            <a:avLst/>
          </a:prstGeom>
          <a:solidFill>
            <a:srgbClr val="FFC000"/>
          </a:solidFill>
          <a:ln>
            <a:noFill/>
          </a:ln>
          <a:effectLst>
            <a:glow rad="63500">
              <a:schemeClr val="accent1">
                <a:satMod val="175000"/>
                <a:alpha val="40000"/>
              </a:schemeClr>
            </a:glow>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63727"/>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rial Rounded MT Bold" pitchFamily="34" charset="0"/>
              </a:rPr>
              <a:t>Agenda</a:t>
            </a:r>
            <a:endParaRPr lang="th-TH" sz="3600" dirty="0">
              <a:latin typeface="Arial Rounded MT Bold" pitchFamily="34" charset="0"/>
            </a:endParaRPr>
          </a:p>
        </p:txBody>
      </p:sp>
      <p:sp>
        <p:nvSpPr>
          <p:cNvPr id="3" name="Content Placeholder 2"/>
          <p:cNvSpPr>
            <a:spLocks noGrp="1"/>
          </p:cNvSpPr>
          <p:nvPr>
            <p:ph idx="1"/>
          </p:nvPr>
        </p:nvSpPr>
        <p:spPr>
          <a:xfrm>
            <a:off x="4643438" y="1500174"/>
            <a:ext cx="4214842" cy="4525963"/>
          </a:xfrm>
        </p:spPr>
        <p:txBody>
          <a:bodyPr>
            <a:noAutofit/>
          </a:bodyPr>
          <a:lstStyle/>
          <a:p>
            <a:pPr>
              <a:buNone/>
            </a:pPr>
            <a:r>
              <a:rPr lang="en-US" sz="2600" dirty="0" smtClean="0">
                <a:latin typeface="Arial Rounded MT Bold" pitchFamily="34" charset="0"/>
              </a:rPr>
              <a:t>Nestlé USA Overview</a:t>
            </a:r>
          </a:p>
          <a:p>
            <a:pPr>
              <a:buNone/>
            </a:pPr>
            <a:endParaRPr lang="en-US" sz="800" dirty="0" smtClean="0">
              <a:latin typeface="Arial Rounded MT Bold" pitchFamily="34" charset="0"/>
            </a:endParaRPr>
          </a:p>
          <a:p>
            <a:pPr>
              <a:buNone/>
            </a:pPr>
            <a:r>
              <a:rPr lang="en-US" sz="2600" dirty="0" smtClean="0">
                <a:latin typeface="Arial Rounded MT Bold" pitchFamily="34" charset="0"/>
              </a:rPr>
              <a:t>Situation Analysis</a:t>
            </a:r>
          </a:p>
          <a:p>
            <a:pPr>
              <a:buNone/>
            </a:pPr>
            <a:endParaRPr lang="en-US" sz="800" dirty="0" smtClean="0">
              <a:latin typeface="Arial Rounded MT Bold" pitchFamily="34" charset="0"/>
            </a:endParaRPr>
          </a:p>
          <a:p>
            <a:pPr>
              <a:buNone/>
            </a:pPr>
            <a:r>
              <a:rPr lang="en-US" sz="2600" dirty="0" smtClean="0">
                <a:latin typeface="Arial Rounded MT Bold" pitchFamily="34" charset="0"/>
              </a:rPr>
              <a:t>Issues &amp; Objectives</a:t>
            </a:r>
          </a:p>
          <a:p>
            <a:pPr>
              <a:buNone/>
            </a:pPr>
            <a:endParaRPr lang="en-US" sz="800" dirty="0" smtClean="0">
              <a:latin typeface="Arial Rounded MT Bold" pitchFamily="34" charset="0"/>
            </a:endParaRPr>
          </a:p>
          <a:p>
            <a:pPr>
              <a:buNone/>
            </a:pPr>
            <a:r>
              <a:rPr lang="en-US" sz="2600" dirty="0" smtClean="0">
                <a:latin typeface="Arial Rounded MT Bold" pitchFamily="34" charset="0"/>
              </a:rPr>
              <a:t>Recommendations</a:t>
            </a:r>
          </a:p>
          <a:p>
            <a:pPr>
              <a:buNone/>
            </a:pPr>
            <a:endParaRPr lang="en-US" sz="800" dirty="0" smtClean="0">
              <a:latin typeface="Arial Rounded MT Bold" pitchFamily="34" charset="0"/>
            </a:endParaRPr>
          </a:p>
          <a:p>
            <a:pPr>
              <a:buNone/>
            </a:pPr>
            <a:r>
              <a:rPr lang="en-US" sz="2600" dirty="0" smtClean="0">
                <a:latin typeface="Arial Rounded MT Bold" pitchFamily="34" charset="0"/>
              </a:rPr>
              <a:t>Financial Justification</a:t>
            </a:r>
          </a:p>
          <a:p>
            <a:pPr>
              <a:buNone/>
            </a:pPr>
            <a:endParaRPr lang="en-US" sz="800" dirty="0" smtClean="0">
              <a:latin typeface="Arial Rounded MT Bold" pitchFamily="34" charset="0"/>
            </a:endParaRPr>
          </a:p>
          <a:p>
            <a:pPr>
              <a:buNone/>
            </a:pPr>
            <a:r>
              <a:rPr lang="en-US" sz="2600" dirty="0" smtClean="0">
                <a:latin typeface="Arial Rounded MT Bold" pitchFamily="34" charset="0"/>
              </a:rPr>
              <a:t>Key Success Factors</a:t>
            </a:r>
          </a:p>
          <a:p>
            <a:pPr>
              <a:buNone/>
            </a:pPr>
            <a:endParaRPr lang="en-US" sz="800" dirty="0" smtClean="0">
              <a:latin typeface="Arial Rounded MT Bold" pitchFamily="34" charset="0"/>
            </a:endParaRPr>
          </a:p>
          <a:p>
            <a:pPr>
              <a:buNone/>
            </a:pPr>
            <a:r>
              <a:rPr lang="en-US" sz="2600" dirty="0" smtClean="0">
                <a:latin typeface="Arial Rounded MT Bold" pitchFamily="34" charset="0"/>
              </a:rPr>
              <a:t>Conclusion</a:t>
            </a:r>
            <a:endParaRPr lang="th-TH" sz="2600" dirty="0">
              <a:latin typeface="Arial Rounded MT Bold" pitchFamily="34" charset="0"/>
            </a:endParaRPr>
          </a:p>
        </p:txBody>
      </p:sp>
      <p:sp>
        <p:nvSpPr>
          <p:cNvPr id="5" name="Rectangle 4"/>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Rectangle 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Rectangle 7"/>
          <p:cNvSpPr/>
          <p:nvPr/>
        </p:nvSpPr>
        <p:spPr>
          <a:xfrm>
            <a:off x="-32" y="6500858"/>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Rectangle 8"/>
          <p:cNvSpPr/>
          <p:nvPr/>
        </p:nvSpPr>
        <p:spPr>
          <a:xfrm>
            <a:off x="1500198" y="6500858"/>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Rectangle 9"/>
          <p:cNvSpPr/>
          <p:nvPr/>
        </p:nvSpPr>
        <p:spPr>
          <a:xfrm>
            <a:off x="-32" y="6500834"/>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8438" name="Picture 6" descr="http://www.servicesaaplus.com/nestlebars.jpg"/>
          <p:cNvPicPr>
            <a:picLocks noChangeAspect="1" noChangeArrowheads="1"/>
          </p:cNvPicPr>
          <p:nvPr/>
        </p:nvPicPr>
        <p:blipFill>
          <a:blip r:embed="rId2"/>
          <a:srcRect/>
          <a:stretch>
            <a:fillRect/>
          </a:stretch>
        </p:blipFill>
        <p:spPr bwMode="auto">
          <a:xfrm>
            <a:off x="142844" y="1285859"/>
            <a:ext cx="4071966" cy="4839163"/>
          </a:xfrm>
          <a:prstGeom prst="rect">
            <a:avLst/>
          </a:prstGeom>
          <a:noFill/>
        </p:spPr>
      </p:pic>
      <p:cxnSp>
        <p:nvCxnSpPr>
          <p:cNvPr id="14" name="Straight Connector 13"/>
          <p:cNvCxnSpPr/>
          <p:nvPr/>
        </p:nvCxnSpPr>
        <p:spPr>
          <a:xfrm>
            <a:off x="4500562" y="1285860"/>
            <a:ext cx="4000528"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00562" y="5927742"/>
            <a:ext cx="4000528"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440" name="Picture 8" descr="http://www.cookingschool.co.za/images/Logo/Nestle%20Good%20Food...Logo1%20gfgl.jpg"/>
          <p:cNvPicPr>
            <a:picLocks noChangeAspect="1" noChangeArrowheads="1"/>
          </p:cNvPicPr>
          <p:nvPr/>
        </p:nvPicPr>
        <p:blipFill>
          <a:blip r:embed="rId3" cstate="print"/>
          <a:srcRect/>
          <a:stretch>
            <a:fillRect/>
          </a:stretch>
        </p:blipFill>
        <p:spPr bwMode="auto">
          <a:xfrm>
            <a:off x="7715272" y="1"/>
            <a:ext cx="1428728" cy="559793"/>
          </a:xfrm>
          <a:prstGeom prst="rect">
            <a:avLst/>
          </a:prstGeom>
          <a:noFill/>
        </p:spPr>
      </p:pic>
    </p:spTree>
  </p:cSld>
  <p:clrMapOvr>
    <a:masterClrMapping/>
  </p:clrMapOvr>
  <p:transition advTm="18907"/>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rial Rounded MT Bold" pitchFamily="34" charset="0"/>
              </a:rPr>
              <a:t>Forecasted Confectionery Sales</a:t>
            </a:r>
            <a:endParaRPr lang="th-TH" sz="3600" dirty="0">
              <a:latin typeface="Arial Rounded MT Bold" pitchFamily="34" charset="0"/>
            </a:endParaRPr>
          </a:p>
        </p:txBody>
      </p:sp>
      <p:sp>
        <p:nvSpPr>
          <p:cNvPr id="3" name="Content Placeholder 2"/>
          <p:cNvSpPr>
            <a:spLocks noGrp="1"/>
          </p:cNvSpPr>
          <p:nvPr>
            <p:ph idx="1"/>
          </p:nvPr>
        </p:nvSpPr>
        <p:spPr>
          <a:xfrm>
            <a:off x="700118" y="1546243"/>
            <a:ext cx="8229600" cy="4525963"/>
          </a:xfrm>
        </p:spPr>
        <p:txBody>
          <a:bodyPr/>
          <a:lstStyle/>
          <a:p>
            <a:pPr>
              <a:buNone/>
            </a:pPr>
            <a:r>
              <a:rPr lang="en-US" dirty="0"/>
              <a:t>	</a:t>
            </a:r>
            <a:endParaRPr lang="th-TH" dirty="0" smtClean="0"/>
          </a:p>
          <a:p>
            <a:endParaRPr lang="th-TH" dirty="0"/>
          </a:p>
        </p:txBody>
      </p:sp>
      <p:pic>
        <p:nvPicPr>
          <p:cNvPr id="4" name="Picture 3" descr="Picture 3.png"/>
          <p:cNvPicPr>
            <a:picLocks noChangeAspect="1"/>
          </p:cNvPicPr>
          <p:nvPr/>
        </p:nvPicPr>
        <p:blipFill>
          <a:blip r:embed="rId2"/>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8" descr="http://www.cookingschool.co.za/images/Logo/Nestle%20Good%20Food...Logo1%20gfgl.jpg">
            <a:hlinkClick r:id="rId3" action="ppaction://hlinksldjump"/>
          </p:cNvPr>
          <p:cNvPicPr>
            <a:picLocks noChangeAspect="1" noChangeArrowheads="1"/>
          </p:cNvPicPr>
          <p:nvPr/>
        </p:nvPicPr>
        <p:blipFill>
          <a:blip r:embed="rId4" cstate="print"/>
          <a:srcRect/>
          <a:stretch>
            <a:fillRect/>
          </a:stretch>
        </p:blipFill>
        <p:spPr bwMode="auto">
          <a:xfrm>
            <a:off x="7715272" y="1"/>
            <a:ext cx="1428728" cy="559793"/>
          </a:xfrm>
          <a:prstGeom prst="rect">
            <a:avLst/>
          </a:prstGeom>
          <a:noFill/>
        </p:spPr>
      </p:pic>
      <p:graphicFrame>
        <p:nvGraphicFramePr>
          <p:cNvPr id="88" name="Table 87"/>
          <p:cNvGraphicFramePr>
            <a:graphicFrameLocks noGrp="1"/>
          </p:cNvGraphicFramePr>
          <p:nvPr/>
        </p:nvGraphicFramePr>
        <p:xfrm>
          <a:off x="285720" y="1214422"/>
          <a:ext cx="8686797" cy="510992"/>
        </p:xfrm>
        <a:graphic>
          <a:graphicData uri="http://schemas.openxmlformats.org/drawingml/2006/table">
            <a:tbl>
              <a:tblPr/>
              <a:tblGrid>
                <a:gridCol w="2369127"/>
                <a:gridCol w="1052945"/>
                <a:gridCol w="1052945"/>
                <a:gridCol w="1140691"/>
                <a:gridCol w="1052945"/>
                <a:gridCol w="1036340"/>
                <a:gridCol w="981804"/>
              </a:tblGrid>
              <a:tr h="255496">
                <a:tc>
                  <a:txBody>
                    <a:bodyPr/>
                    <a:lstStyle/>
                    <a:p>
                      <a:pPr algn="ctr" fontAlgn="b"/>
                      <a:r>
                        <a:rPr lang="en-US" sz="1400" b="0" i="0" u="none" strike="noStrike" dirty="0">
                          <a:solidFill>
                            <a:srgbClr val="000000"/>
                          </a:solidFill>
                          <a:latin typeface="Arial" pitchFamily="34" charset="0"/>
                          <a:cs typeface="Arial" pitchFamily="34" charset="0"/>
                        </a:rPr>
                        <a:t>Year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400" b="0" i="0" u="none" strike="noStrike" dirty="0" smtClean="0">
                          <a:solidFill>
                            <a:srgbClr val="000000"/>
                          </a:solidFill>
                          <a:latin typeface="Arial" pitchFamily="34" charset="0"/>
                          <a:cs typeface="Arial" pitchFamily="34" charset="0"/>
                        </a:rPr>
                        <a:t>2008</a:t>
                      </a:r>
                      <a:endParaRPr lang="en-US" sz="14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400" b="0" i="0" u="none" strike="noStrike" dirty="0">
                          <a:solidFill>
                            <a:srgbClr val="000000"/>
                          </a:solidFill>
                          <a:latin typeface="Arial" pitchFamily="34" charset="0"/>
                          <a:cs typeface="Arial" pitchFamily="34" charset="0"/>
                        </a:rPr>
                        <a:t>2009(F)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400" b="0" i="0" u="none" strike="noStrike" dirty="0">
                          <a:solidFill>
                            <a:srgbClr val="000000"/>
                          </a:solidFill>
                          <a:latin typeface="Arial" pitchFamily="34" charset="0"/>
                          <a:cs typeface="Arial" pitchFamily="34" charset="0"/>
                        </a:rPr>
                        <a:t>2010(F)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400" b="0" i="0" u="none" strike="noStrike" dirty="0">
                          <a:solidFill>
                            <a:srgbClr val="000000"/>
                          </a:solidFill>
                          <a:latin typeface="Arial" pitchFamily="34" charset="0"/>
                          <a:cs typeface="Arial" pitchFamily="34" charset="0"/>
                        </a:rPr>
                        <a:t>2011(F)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400" b="0" i="0" u="none" strike="noStrike" dirty="0">
                          <a:solidFill>
                            <a:srgbClr val="000000"/>
                          </a:solidFill>
                          <a:latin typeface="Arial" pitchFamily="34" charset="0"/>
                          <a:cs typeface="Arial" pitchFamily="34" charset="0"/>
                        </a:rPr>
                        <a:t>2012(F)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400" b="0" i="0" u="none" strike="noStrike" dirty="0">
                          <a:solidFill>
                            <a:srgbClr val="000000"/>
                          </a:solidFill>
                          <a:latin typeface="Arial" pitchFamily="34" charset="0"/>
                          <a:cs typeface="Arial" pitchFamily="34" charset="0"/>
                        </a:rPr>
                        <a:t>2013(F)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255496">
                <a:tc>
                  <a:txBody>
                    <a:bodyPr/>
                    <a:lstStyle/>
                    <a:p>
                      <a:pPr algn="ctr" fontAlgn="b"/>
                      <a:r>
                        <a:rPr lang="en-US" sz="1400" b="0" i="0" u="none" strike="noStrike" baseline="0" dirty="0" smtClean="0">
                          <a:solidFill>
                            <a:srgbClr val="000000"/>
                          </a:solidFill>
                          <a:latin typeface="Arial" pitchFamily="34" charset="0"/>
                          <a:cs typeface="Arial" pitchFamily="34" charset="0"/>
                        </a:rPr>
                        <a:t>Sales (</a:t>
                      </a:r>
                      <a:r>
                        <a:rPr lang="en-US" sz="1400" b="0" i="0" u="none" strike="noStrike" dirty="0" smtClean="0">
                          <a:solidFill>
                            <a:srgbClr val="000000"/>
                          </a:solidFill>
                          <a:latin typeface="Arial" pitchFamily="34" charset="0"/>
                          <a:cs typeface="Arial" pitchFamily="34" charset="0"/>
                        </a:rPr>
                        <a:t>In Millions</a:t>
                      </a:r>
                      <a:r>
                        <a:rPr lang="en-US" sz="1400" b="0" i="0" u="none" strike="noStrike" baseline="0" dirty="0" smtClean="0">
                          <a:solidFill>
                            <a:srgbClr val="000000"/>
                          </a:solidFill>
                          <a:latin typeface="Arial" pitchFamily="34" charset="0"/>
                          <a:cs typeface="Arial" pitchFamily="34" charset="0"/>
                        </a:rPr>
                        <a:t> of USD</a:t>
                      </a:r>
                      <a:r>
                        <a:rPr lang="en-US" sz="1400" b="0" i="0" u="none" strike="noStrike" dirty="0" smtClean="0">
                          <a:solidFill>
                            <a:srgbClr val="000000"/>
                          </a:solidFill>
                          <a:latin typeface="Arial" pitchFamily="34" charset="0"/>
                          <a:cs typeface="Arial" pitchFamily="34" charset="0"/>
                        </a:rPr>
                        <a:t>)</a:t>
                      </a:r>
                      <a:endParaRPr lang="en-US" sz="14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Arial" pitchFamily="34" charset="0"/>
                          <a:cs typeface="Arial" pitchFamily="34" charset="0"/>
                        </a:rPr>
                        <a:t>3,250</a:t>
                      </a:r>
                      <a:endParaRPr lang="en-US" sz="14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Arial" pitchFamily="34" charset="0"/>
                          <a:cs typeface="Arial" pitchFamily="34" charset="0"/>
                        </a:rPr>
                        <a:t>3,300</a:t>
                      </a:r>
                      <a:endParaRPr lang="en-US" sz="14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Arial" pitchFamily="34" charset="0"/>
                          <a:cs typeface="Arial" pitchFamily="34" charset="0"/>
                        </a:rPr>
                        <a:t>3,400</a:t>
                      </a:r>
                      <a:endParaRPr lang="en-US" sz="14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Arial" pitchFamily="34" charset="0"/>
                          <a:cs typeface="Arial" pitchFamily="34" charset="0"/>
                        </a:rPr>
                        <a:t>3,480</a:t>
                      </a:r>
                      <a:endParaRPr lang="en-US" sz="14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Arial" pitchFamily="34" charset="0"/>
                          <a:cs typeface="Arial" pitchFamily="34" charset="0"/>
                        </a:rPr>
                        <a:t>3,550</a:t>
                      </a:r>
                      <a:endParaRPr lang="en-US" sz="14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Arial" pitchFamily="34" charset="0"/>
                          <a:cs typeface="Arial" pitchFamily="34" charset="0"/>
                        </a:rPr>
                        <a:t>3,650</a:t>
                      </a:r>
                      <a:endParaRPr lang="en-US" sz="14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9" name="Chart 88"/>
          <p:cNvGraphicFramePr>
            <a:graphicFrameLocks/>
          </p:cNvGraphicFramePr>
          <p:nvPr/>
        </p:nvGraphicFramePr>
        <p:xfrm>
          <a:off x="285720" y="2014522"/>
          <a:ext cx="8610600" cy="4343436"/>
        </p:xfrm>
        <a:graphic>
          <a:graphicData uri="http://schemas.openxmlformats.org/drawingml/2006/chart">
            <c:chart xmlns:c="http://schemas.openxmlformats.org/drawingml/2006/chart" xmlns:r="http://schemas.openxmlformats.org/officeDocument/2006/relationships" r:id="rId5"/>
          </a:graphicData>
        </a:graphic>
      </p:graphicFrame>
      <p:sp>
        <p:nvSpPr>
          <p:cNvPr id="90" name="Rounded Rectangle 89"/>
          <p:cNvSpPr/>
          <p:nvPr/>
        </p:nvSpPr>
        <p:spPr>
          <a:xfrm>
            <a:off x="3257520" y="2357422"/>
            <a:ext cx="2357454" cy="547496"/>
          </a:xfrm>
          <a:prstGeom prst="round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rgbClr val="002060"/>
                </a:solidFill>
              </a:rPr>
              <a:t>CAGR= 3.28%</a:t>
            </a:r>
            <a:endParaRPr lang="en-US" sz="2200" dirty="0">
              <a:solidFill>
                <a:srgbClr val="002060"/>
              </a:solidFill>
            </a:endParaRPr>
          </a:p>
        </p:txBody>
      </p:sp>
    </p:spTree>
  </p:cSld>
  <p:clrMapOvr>
    <a:masterClrMapping/>
  </p:clrMapOvr>
  <p:transition advTm="7293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Chart 89"/>
          <p:cNvGraphicFramePr/>
          <p:nvPr/>
        </p:nvGraphicFramePr>
        <p:xfrm>
          <a:off x="228600" y="1938358"/>
          <a:ext cx="8534400" cy="427672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pPr algn="l"/>
            <a:r>
              <a:rPr lang="en-US" sz="3600" dirty="0" smtClean="0">
                <a:latin typeface="Arial Rounded MT Bold" pitchFamily="34" charset="0"/>
              </a:rPr>
              <a:t>Forecasted Confectionery Net Income</a:t>
            </a:r>
            <a:endParaRPr lang="th-TH" sz="3600" dirty="0">
              <a:latin typeface="Arial Rounded MT Bold" pitchFamily="34" charset="0"/>
            </a:endParaRPr>
          </a:p>
        </p:txBody>
      </p:sp>
      <p:pic>
        <p:nvPicPr>
          <p:cNvPr id="4" name="Picture 3" descr="Picture 3.png"/>
          <p:cNvPicPr>
            <a:picLocks noChangeAspect="1"/>
          </p:cNvPicPr>
          <p:nvPr/>
        </p:nvPicPr>
        <p:blipFill>
          <a:blip r:embed="rId3"/>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8" descr="http://www.cookingschool.co.za/images/Logo/Nestle%20Good%20Food...Logo1%20gfgl.jpg">
            <a:hlinkClick r:id="rId4" action="ppaction://hlinksldjump"/>
          </p:cNvPr>
          <p:cNvPicPr>
            <a:picLocks noChangeAspect="1" noChangeArrowheads="1"/>
          </p:cNvPicPr>
          <p:nvPr/>
        </p:nvPicPr>
        <p:blipFill>
          <a:blip r:embed="rId5" cstate="print"/>
          <a:srcRect/>
          <a:stretch>
            <a:fillRect/>
          </a:stretch>
        </p:blipFill>
        <p:spPr bwMode="auto">
          <a:xfrm>
            <a:off x="7715272" y="1"/>
            <a:ext cx="1428728" cy="559793"/>
          </a:xfrm>
          <a:prstGeom prst="rect">
            <a:avLst/>
          </a:prstGeom>
          <a:noFill/>
        </p:spPr>
      </p:pic>
      <p:graphicFrame>
        <p:nvGraphicFramePr>
          <p:cNvPr id="89" name="Table 88"/>
          <p:cNvGraphicFramePr>
            <a:graphicFrameLocks noGrp="1"/>
          </p:cNvGraphicFramePr>
          <p:nvPr/>
        </p:nvGraphicFramePr>
        <p:xfrm>
          <a:off x="228600" y="1176358"/>
          <a:ext cx="8686797" cy="533400"/>
        </p:xfrm>
        <a:graphic>
          <a:graphicData uri="http://schemas.openxmlformats.org/drawingml/2006/table">
            <a:tbl>
              <a:tblPr/>
              <a:tblGrid>
                <a:gridCol w="2369127"/>
                <a:gridCol w="1052945"/>
                <a:gridCol w="1052945"/>
                <a:gridCol w="1140691"/>
                <a:gridCol w="1052945"/>
                <a:gridCol w="1036340"/>
                <a:gridCol w="981804"/>
              </a:tblGrid>
              <a:tr h="266700">
                <a:tc>
                  <a:txBody>
                    <a:bodyPr/>
                    <a:lstStyle/>
                    <a:p>
                      <a:pPr algn="ctr" fontAlgn="b"/>
                      <a:r>
                        <a:rPr lang="en-US" sz="1400" b="0" i="0" u="none" strike="noStrike" dirty="0">
                          <a:solidFill>
                            <a:srgbClr val="000000"/>
                          </a:solidFill>
                          <a:latin typeface="Arial" pitchFamily="34" charset="0"/>
                          <a:cs typeface="Arial" pitchFamily="34" charset="0"/>
                        </a:rPr>
                        <a:t>Year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400" b="0" i="0" u="none" strike="noStrike" dirty="0" smtClean="0">
                          <a:solidFill>
                            <a:srgbClr val="000000"/>
                          </a:solidFill>
                          <a:latin typeface="Arial" pitchFamily="34" charset="0"/>
                          <a:cs typeface="Arial" pitchFamily="34" charset="0"/>
                        </a:rPr>
                        <a:t>2008</a:t>
                      </a:r>
                      <a:endParaRPr lang="en-US" sz="14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400" b="0" i="0" u="none" strike="noStrike" dirty="0">
                          <a:solidFill>
                            <a:srgbClr val="000000"/>
                          </a:solidFill>
                          <a:latin typeface="Arial" pitchFamily="34" charset="0"/>
                          <a:cs typeface="Arial" pitchFamily="34" charset="0"/>
                        </a:rPr>
                        <a:t>2009(F)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400" b="0" i="0" u="none" strike="noStrike" dirty="0">
                          <a:solidFill>
                            <a:srgbClr val="000000"/>
                          </a:solidFill>
                          <a:latin typeface="Arial" pitchFamily="34" charset="0"/>
                          <a:cs typeface="Arial" pitchFamily="34" charset="0"/>
                        </a:rPr>
                        <a:t>2010(F)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400" b="0" i="0" u="none" strike="noStrike" dirty="0">
                          <a:solidFill>
                            <a:srgbClr val="000000"/>
                          </a:solidFill>
                          <a:latin typeface="Arial" pitchFamily="34" charset="0"/>
                          <a:cs typeface="Arial" pitchFamily="34" charset="0"/>
                        </a:rPr>
                        <a:t>2011(F)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400" b="0" i="0" u="none" strike="noStrike" dirty="0">
                          <a:solidFill>
                            <a:srgbClr val="000000"/>
                          </a:solidFill>
                          <a:latin typeface="Arial" pitchFamily="34" charset="0"/>
                          <a:cs typeface="Arial" pitchFamily="34" charset="0"/>
                        </a:rPr>
                        <a:t>2012(F)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400" b="0" i="0" u="none" strike="noStrike" dirty="0">
                          <a:solidFill>
                            <a:srgbClr val="000000"/>
                          </a:solidFill>
                          <a:latin typeface="Arial" pitchFamily="34" charset="0"/>
                          <a:cs typeface="Arial" pitchFamily="34" charset="0"/>
                        </a:rPr>
                        <a:t>2013(F)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266700">
                <a:tc>
                  <a:txBody>
                    <a:bodyPr/>
                    <a:lstStyle/>
                    <a:p>
                      <a:pPr algn="ctr" fontAlgn="b"/>
                      <a:r>
                        <a:rPr lang="en-US" sz="1400" b="0" i="0" u="none" strike="noStrike" baseline="0" dirty="0" smtClean="0">
                          <a:solidFill>
                            <a:srgbClr val="000000"/>
                          </a:solidFill>
                          <a:latin typeface="Arial" pitchFamily="34" charset="0"/>
                          <a:cs typeface="Arial" pitchFamily="34" charset="0"/>
                        </a:rPr>
                        <a:t>NI (</a:t>
                      </a:r>
                      <a:r>
                        <a:rPr lang="en-US" sz="1400" b="0" i="0" u="none" strike="noStrike" dirty="0" smtClean="0">
                          <a:solidFill>
                            <a:srgbClr val="000000"/>
                          </a:solidFill>
                          <a:latin typeface="Arial" pitchFamily="34" charset="0"/>
                          <a:cs typeface="Arial" pitchFamily="34" charset="0"/>
                        </a:rPr>
                        <a:t>In Millions</a:t>
                      </a:r>
                      <a:r>
                        <a:rPr lang="en-US" sz="1400" b="0" i="0" u="none" strike="noStrike" baseline="0" dirty="0" smtClean="0">
                          <a:solidFill>
                            <a:srgbClr val="000000"/>
                          </a:solidFill>
                          <a:latin typeface="Arial" pitchFamily="34" charset="0"/>
                          <a:cs typeface="Arial" pitchFamily="34" charset="0"/>
                        </a:rPr>
                        <a:t> of USD</a:t>
                      </a:r>
                      <a:r>
                        <a:rPr lang="en-US" sz="1400" b="0" i="0" u="none" strike="noStrike" dirty="0" smtClean="0">
                          <a:solidFill>
                            <a:srgbClr val="000000"/>
                          </a:solidFill>
                          <a:latin typeface="Arial" pitchFamily="34" charset="0"/>
                          <a:cs typeface="Arial" pitchFamily="34" charset="0"/>
                        </a:rPr>
                        <a:t>)</a:t>
                      </a:r>
                      <a:endParaRPr lang="en-US" sz="14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Arial" pitchFamily="34" charset="0"/>
                          <a:cs typeface="Arial" pitchFamily="34" charset="0"/>
                        </a:rPr>
                        <a:t>435</a:t>
                      </a:r>
                      <a:endParaRPr lang="en-US" sz="14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Arial" pitchFamily="34" charset="0"/>
                          <a:cs typeface="Arial" pitchFamily="34" charset="0"/>
                        </a:rPr>
                        <a:t>390</a:t>
                      </a:r>
                      <a:endParaRPr lang="en-US" sz="14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Arial" pitchFamily="34" charset="0"/>
                          <a:cs typeface="Arial" pitchFamily="34" charset="0"/>
                        </a:rPr>
                        <a:t>495</a:t>
                      </a:r>
                      <a:endParaRPr lang="en-US" sz="14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Arial" pitchFamily="34" charset="0"/>
                          <a:cs typeface="Arial" pitchFamily="34" charset="0"/>
                        </a:rPr>
                        <a:t>540</a:t>
                      </a:r>
                      <a:endParaRPr lang="en-US" sz="14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Arial" pitchFamily="34" charset="0"/>
                          <a:cs typeface="Arial" pitchFamily="34" charset="0"/>
                        </a:rPr>
                        <a:t>570</a:t>
                      </a:r>
                      <a:endParaRPr lang="en-US" sz="14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Arial" pitchFamily="34" charset="0"/>
                          <a:cs typeface="Arial" pitchFamily="34" charset="0"/>
                        </a:rPr>
                        <a:t>620</a:t>
                      </a:r>
                      <a:endParaRPr lang="en-US" sz="14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1" name="Rounded Rectangle 90"/>
          <p:cNvSpPr/>
          <p:nvPr/>
        </p:nvSpPr>
        <p:spPr>
          <a:xfrm>
            <a:off x="4572000" y="3919558"/>
            <a:ext cx="2357454" cy="571504"/>
          </a:xfrm>
          <a:prstGeom prst="round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rgbClr val="002060"/>
                </a:solidFill>
              </a:rPr>
              <a:t>CAGR= 2.90%</a:t>
            </a:r>
            <a:endParaRPr lang="en-US" sz="2200" dirty="0">
              <a:solidFill>
                <a:srgbClr val="002060"/>
              </a:solidFill>
            </a:endParaRPr>
          </a:p>
        </p:txBody>
      </p:sp>
    </p:spTree>
  </p:cSld>
  <p:clrMapOvr>
    <a:masterClrMapping/>
  </p:clrMapOvr>
  <p:transition advTm="72135"/>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rial Rounded MT Bold" pitchFamily="34" charset="0"/>
              </a:rPr>
              <a:t>Cost Estimation</a:t>
            </a:r>
            <a:endParaRPr lang="th-TH" sz="3600" dirty="0">
              <a:latin typeface="Arial Rounded MT Bold" pitchFamily="34" charset="0"/>
            </a:endParaRPr>
          </a:p>
        </p:txBody>
      </p:sp>
      <p:pic>
        <p:nvPicPr>
          <p:cNvPr id="4" name="Picture 3" descr="Picture 3.png"/>
          <p:cNvPicPr>
            <a:picLocks noChangeAspect="1"/>
          </p:cNvPicPr>
          <p:nvPr/>
        </p:nvPicPr>
        <p:blipFill>
          <a:blip r:embed="rId3"/>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8" descr="http://www.cookingschool.co.za/images/Logo/Nestle%20Good%20Food...Logo1%20gfgl.jpg">
            <a:hlinkClick r:id="rId4" action="ppaction://hlinksldjump"/>
          </p:cNvPr>
          <p:cNvPicPr>
            <a:picLocks noChangeAspect="1" noChangeArrowheads="1"/>
          </p:cNvPicPr>
          <p:nvPr/>
        </p:nvPicPr>
        <p:blipFill>
          <a:blip r:embed="rId5" cstate="print"/>
          <a:srcRect/>
          <a:stretch>
            <a:fillRect/>
          </a:stretch>
        </p:blipFill>
        <p:spPr bwMode="auto">
          <a:xfrm>
            <a:off x="7715272" y="1"/>
            <a:ext cx="1428728" cy="559793"/>
          </a:xfrm>
          <a:prstGeom prst="rect">
            <a:avLst/>
          </a:prstGeom>
          <a:noFill/>
        </p:spPr>
      </p:pic>
      <p:graphicFrame>
        <p:nvGraphicFramePr>
          <p:cNvPr id="89" name="Table 88"/>
          <p:cNvGraphicFramePr>
            <a:graphicFrameLocks noGrp="1"/>
          </p:cNvGraphicFramePr>
          <p:nvPr/>
        </p:nvGraphicFramePr>
        <p:xfrm>
          <a:off x="381000" y="1662128"/>
          <a:ext cx="4495800" cy="2514598"/>
        </p:xfrm>
        <a:graphic>
          <a:graphicData uri="http://schemas.openxmlformats.org/drawingml/2006/table">
            <a:tbl>
              <a:tblPr firstRow="1" lastRow="1" bandRow="1">
                <a:tableStyleId>{5C22544A-7EE6-4342-B048-85BDC9FD1C3A}</a:tableStyleId>
              </a:tblPr>
              <a:tblGrid>
                <a:gridCol w="2682978"/>
                <a:gridCol w="1812822"/>
              </a:tblGrid>
              <a:tr h="63803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rial" pitchFamily="34" charset="0"/>
                          <a:cs typeface="Arial" pitchFamily="34" charset="0"/>
                        </a:rPr>
                        <a:t>Incremental  Expenses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rial" pitchFamily="34" charset="0"/>
                          <a:cs typeface="Arial" pitchFamily="34" charset="0"/>
                        </a:rPr>
                        <a:t>(Total 5-year expenses)</a:t>
                      </a:r>
                      <a:endParaRPr lang="en-US" sz="1600" b="0" dirty="0">
                        <a:solidFill>
                          <a:schemeClr val="bg1"/>
                        </a:solidFill>
                        <a:latin typeface="Arial" pitchFamily="34" charset="0"/>
                        <a:cs typeface="Arial" pitchFamily="34" charset="0"/>
                      </a:endParaRPr>
                    </a:p>
                  </a:txBody>
                  <a:tcPr/>
                </a:tc>
                <a:tc hMerge="1">
                  <a:txBody>
                    <a:bodyPr/>
                    <a:lstStyle/>
                    <a:p>
                      <a:endParaRPr lang="en-US" dirty="0"/>
                    </a:p>
                  </a:txBody>
                  <a:tcPr/>
                </a:tc>
              </a:tr>
              <a:tr h="375313">
                <a:tc>
                  <a:txBody>
                    <a:bodyPr/>
                    <a:lstStyle/>
                    <a:p>
                      <a:r>
                        <a:rPr lang="en-US" sz="1600" dirty="0" smtClean="0">
                          <a:latin typeface="Arial" pitchFamily="34" charset="0"/>
                          <a:cs typeface="Arial" pitchFamily="34" charset="0"/>
                        </a:rPr>
                        <a:t>Renting Space</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80</a:t>
                      </a:r>
                    </a:p>
                  </a:txBody>
                  <a:tcPr/>
                </a:tc>
              </a:tr>
              <a:tr h="375313">
                <a:tc>
                  <a:txBody>
                    <a:bodyPr/>
                    <a:lstStyle/>
                    <a:p>
                      <a:r>
                        <a:rPr lang="en-US" sz="1600" dirty="0" smtClean="0">
                          <a:latin typeface="Arial" pitchFamily="34" charset="0"/>
                          <a:cs typeface="Arial" pitchFamily="34" charset="0"/>
                        </a:rPr>
                        <a:t>Distribution</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60</a:t>
                      </a:r>
                      <a:endParaRPr lang="en-US" sz="1600" dirty="0">
                        <a:latin typeface="Arial" pitchFamily="34" charset="0"/>
                        <a:cs typeface="Arial" pitchFamily="34" charset="0"/>
                      </a:endParaRPr>
                    </a:p>
                  </a:txBody>
                  <a:tcPr/>
                </a:tc>
              </a:tr>
              <a:tr h="375313">
                <a:tc>
                  <a:txBody>
                    <a:bodyPr/>
                    <a:lstStyle/>
                    <a:p>
                      <a:r>
                        <a:rPr lang="en-US" sz="1600" dirty="0" smtClean="0">
                          <a:latin typeface="Arial" pitchFamily="34" charset="0"/>
                          <a:cs typeface="Arial" pitchFamily="34" charset="0"/>
                        </a:rPr>
                        <a:t>R&amp;D</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135</a:t>
                      </a:r>
                      <a:endParaRPr lang="en-US" sz="1600" dirty="0">
                        <a:latin typeface="Arial" pitchFamily="34" charset="0"/>
                        <a:cs typeface="Arial" pitchFamily="34" charset="0"/>
                      </a:endParaRPr>
                    </a:p>
                  </a:txBody>
                  <a:tcPr/>
                </a:tc>
              </a:tr>
              <a:tr h="375313">
                <a:tc>
                  <a:txBody>
                    <a:bodyPr/>
                    <a:lstStyle/>
                    <a:p>
                      <a:r>
                        <a:rPr lang="en-US" sz="1600" dirty="0" smtClean="0">
                          <a:latin typeface="Arial" pitchFamily="34" charset="0"/>
                          <a:cs typeface="Arial" pitchFamily="34" charset="0"/>
                        </a:rPr>
                        <a:t>Advertising</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15</a:t>
                      </a:r>
                      <a:endParaRPr lang="en-US" sz="1600" dirty="0">
                        <a:latin typeface="Arial" pitchFamily="34" charset="0"/>
                        <a:cs typeface="Arial" pitchFamily="34" charset="0"/>
                      </a:endParaRPr>
                    </a:p>
                  </a:txBody>
                  <a:tcPr/>
                </a:tc>
              </a:tr>
              <a:tr h="375313">
                <a:tc>
                  <a:txBody>
                    <a:bodyPr/>
                    <a:lstStyle/>
                    <a:p>
                      <a:pPr algn="l"/>
                      <a:r>
                        <a:rPr lang="en-US" sz="1600" dirty="0" smtClean="0"/>
                        <a:t>Total Expenses</a:t>
                      </a:r>
                      <a:endParaRPr lang="en-US" sz="1600" b="0" dirty="0">
                        <a:solidFill>
                          <a:schemeClr val="tx1"/>
                        </a:solidFill>
                        <a:latin typeface="Arial" pitchFamily="34" charset="0"/>
                        <a:cs typeface="Arial" pitchFamily="34" charset="0"/>
                      </a:endParaRPr>
                    </a:p>
                  </a:txBody>
                  <a:tcPr/>
                </a:tc>
                <a:tc>
                  <a:txBody>
                    <a:bodyPr/>
                    <a:lstStyle/>
                    <a:p>
                      <a:pPr algn="ctr"/>
                      <a:r>
                        <a:rPr lang="en-US" sz="1600" b="1" dirty="0" smtClean="0">
                          <a:solidFill>
                            <a:schemeClr val="lt1"/>
                          </a:solidFill>
                          <a:latin typeface="+mn-lt"/>
                          <a:cs typeface="+mn-cs"/>
                        </a:rPr>
                        <a:t>290</a:t>
                      </a:r>
                      <a:endParaRPr lang="en-US" sz="1600" b="0" dirty="0">
                        <a:solidFill>
                          <a:schemeClr val="tx1"/>
                        </a:solidFill>
                        <a:latin typeface="Arial" pitchFamily="34" charset="0"/>
                        <a:cs typeface="Arial" pitchFamily="34" charset="0"/>
                      </a:endParaRPr>
                    </a:p>
                  </a:txBody>
                  <a:tcPr/>
                </a:tc>
              </a:tr>
            </a:tbl>
          </a:graphicData>
        </a:graphic>
      </p:graphicFrame>
      <p:sp>
        <p:nvSpPr>
          <p:cNvPr id="90" name="Rectangle 89"/>
          <p:cNvSpPr/>
          <p:nvPr/>
        </p:nvSpPr>
        <p:spPr>
          <a:xfrm>
            <a:off x="5105400" y="2133600"/>
            <a:ext cx="3500462" cy="642942"/>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Arial" pitchFamily="34" charset="0"/>
                <a:cs typeface="Arial" pitchFamily="34" charset="0"/>
              </a:rPr>
              <a:t>NPV</a:t>
            </a:r>
            <a:endParaRPr lang="th-TH" sz="2000" dirty="0">
              <a:solidFill>
                <a:schemeClr val="bg1"/>
              </a:solidFill>
              <a:latin typeface="Arial" pitchFamily="34" charset="0"/>
            </a:endParaRPr>
          </a:p>
        </p:txBody>
      </p:sp>
      <p:sp>
        <p:nvSpPr>
          <p:cNvPr id="91" name="Rectangle 90"/>
          <p:cNvSpPr/>
          <p:nvPr/>
        </p:nvSpPr>
        <p:spPr>
          <a:xfrm>
            <a:off x="5105400" y="2100274"/>
            <a:ext cx="3505200" cy="12954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002060"/>
              </a:solidFill>
            </a:endParaRPr>
          </a:p>
          <a:p>
            <a:pPr algn="ctr"/>
            <a:endParaRPr lang="en-US" sz="2400" dirty="0" smtClean="0">
              <a:solidFill>
                <a:schemeClr val="tx1"/>
              </a:solidFill>
            </a:endParaRPr>
          </a:p>
          <a:p>
            <a:pPr algn="ctr"/>
            <a:r>
              <a:rPr lang="en-US" sz="2400" dirty="0" smtClean="0">
                <a:solidFill>
                  <a:schemeClr val="tx1"/>
                </a:solidFill>
              </a:rPr>
              <a:t>USD 352.26 million</a:t>
            </a:r>
            <a:endParaRPr lang="en-US" sz="1200" dirty="0" smtClean="0">
              <a:solidFill>
                <a:schemeClr val="tx1"/>
              </a:solidFill>
            </a:endParaRPr>
          </a:p>
        </p:txBody>
      </p:sp>
      <p:graphicFrame>
        <p:nvGraphicFramePr>
          <p:cNvPr id="92" name="Table 91"/>
          <p:cNvGraphicFramePr>
            <a:graphicFrameLocks noGrp="1"/>
          </p:cNvGraphicFramePr>
          <p:nvPr/>
        </p:nvGraphicFramePr>
        <p:xfrm>
          <a:off x="381000" y="4176728"/>
          <a:ext cx="4495800" cy="1752602"/>
        </p:xfrm>
        <a:graphic>
          <a:graphicData uri="http://schemas.openxmlformats.org/drawingml/2006/table">
            <a:tbl>
              <a:tblPr firstRow="1" lastRow="1" bandRow="1">
                <a:tableStyleId>{00A15C55-8517-42AA-B614-E9B94910E393}</a:tableStyleId>
              </a:tblPr>
              <a:tblGrid>
                <a:gridCol w="2682978"/>
                <a:gridCol w="1812822"/>
              </a:tblGrid>
              <a:tr h="54768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CAPEX</a:t>
                      </a:r>
                      <a:endParaRPr lang="en-US" sz="1600" b="0" dirty="0">
                        <a:solidFill>
                          <a:schemeClr val="bg1"/>
                        </a:solidFill>
                        <a:latin typeface="Arial" pitchFamily="34" charset="0"/>
                        <a:cs typeface="Arial" pitchFamily="34" charset="0"/>
                      </a:endParaRPr>
                    </a:p>
                  </a:txBody>
                  <a:tcPr/>
                </a:tc>
                <a:tc hMerge="1">
                  <a:txBody>
                    <a:bodyPr/>
                    <a:lstStyle/>
                    <a:p>
                      <a:endParaRPr lang="en-US" dirty="0"/>
                    </a:p>
                  </a:txBody>
                  <a:tcPr/>
                </a:tc>
              </a:tr>
              <a:tr h="401638">
                <a:tc>
                  <a:txBody>
                    <a:bodyPr/>
                    <a:lstStyle/>
                    <a:p>
                      <a:r>
                        <a:rPr lang="en-US" sz="1600" dirty="0" smtClean="0">
                          <a:latin typeface="Arial" pitchFamily="34" charset="0"/>
                          <a:cs typeface="Arial" pitchFamily="34" charset="0"/>
                        </a:rPr>
                        <a:t>Vending</a:t>
                      </a:r>
                      <a:r>
                        <a:rPr lang="en-US" sz="1600" baseline="0" dirty="0" smtClean="0">
                          <a:latin typeface="Arial" pitchFamily="34" charset="0"/>
                          <a:cs typeface="Arial" pitchFamily="34" charset="0"/>
                        </a:rPr>
                        <a:t> Machine</a:t>
                      </a:r>
                      <a:endParaRPr lang="en-US" sz="1600" dirty="0">
                        <a:latin typeface="Arial" pitchFamily="34" charset="0"/>
                        <a:cs typeface="Arial" pitchFamily="34" charset="0"/>
                      </a:endParaRPr>
                    </a:p>
                  </a:txBody>
                  <a:tcPr/>
                </a:tc>
                <a:tc>
                  <a:txBody>
                    <a:bodyPr/>
                    <a:lstStyle/>
                    <a:p>
                      <a:pPr algn="ctr"/>
                      <a:r>
                        <a:rPr lang="en-US" sz="1600" dirty="0" smtClean="0"/>
                        <a:t>2.5</a:t>
                      </a:r>
                      <a:endParaRPr lang="en-US" sz="1600" dirty="0">
                        <a:latin typeface="Arial" pitchFamily="34" charset="0"/>
                        <a:cs typeface="Arial" pitchFamily="34" charset="0"/>
                      </a:endParaRPr>
                    </a:p>
                  </a:txBody>
                  <a:tcPr/>
                </a:tc>
              </a:tr>
              <a:tr h="401638">
                <a:tc>
                  <a:txBody>
                    <a:bodyPr/>
                    <a:lstStyle/>
                    <a:p>
                      <a:r>
                        <a:rPr lang="en-US" sz="1600" dirty="0" smtClean="0">
                          <a:latin typeface="Arial" pitchFamily="34" charset="0"/>
                          <a:cs typeface="Arial" pitchFamily="34" charset="0"/>
                        </a:rPr>
                        <a:t>Machinery &amp; Equipment</a:t>
                      </a:r>
                      <a:endParaRPr lang="en-US" sz="1600" dirty="0">
                        <a:latin typeface="Arial" pitchFamily="34" charset="0"/>
                        <a:cs typeface="Arial" pitchFamily="34" charset="0"/>
                      </a:endParaRPr>
                    </a:p>
                  </a:txBody>
                  <a:tcPr/>
                </a:tc>
                <a:tc>
                  <a:txBody>
                    <a:bodyPr/>
                    <a:lstStyle/>
                    <a:p>
                      <a:pPr algn="ctr"/>
                      <a:r>
                        <a:rPr lang="en-US" sz="1600" dirty="0" smtClean="0"/>
                        <a:t>50</a:t>
                      </a:r>
                      <a:endParaRPr lang="en-US" sz="1600" dirty="0">
                        <a:latin typeface="Arial" pitchFamily="34" charset="0"/>
                        <a:cs typeface="Arial" pitchFamily="34" charset="0"/>
                      </a:endParaRPr>
                    </a:p>
                  </a:txBody>
                  <a:tcPr/>
                </a:tc>
              </a:tr>
              <a:tr h="401638">
                <a:tc>
                  <a:txBody>
                    <a:bodyPr/>
                    <a:lstStyle/>
                    <a:p>
                      <a:pPr algn="l"/>
                      <a:r>
                        <a:rPr lang="en-US" sz="1600" dirty="0" smtClean="0">
                          <a:latin typeface="Arial" pitchFamily="34" charset="0"/>
                          <a:cs typeface="Arial" pitchFamily="34" charset="0"/>
                        </a:rPr>
                        <a:t>Total CAPEX</a:t>
                      </a:r>
                      <a:endParaRPr lang="en-US" sz="1600" b="0" dirty="0">
                        <a:solidFill>
                          <a:schemeClr val="tx1"/>
                        </a:solidFill>
                        <a:latin typeface="Arial" pitchFamily="34" charset="0"/>
                        <a:cs typeface="Arial" pitchFamily="34" charset="0"/>
                      </a:endParaRPr>
                    </a:p>
                  </a:txBody>
                  <a:tcPr/>
                </a:tc>
                <a:tc>
                  <a:txBody>
                    <a:bodyPr/>
                    <a:lstStyle/>
                    <a:p>
                      <a:pPr algn="ctr"/>
                      <a:r>
                        <a:rPr lang="en-US" sz="1600" dirty="0" smtClean="0"/>
                        <a:t>52.5</a:t>
                      </a:r>
                      <a:endParaRPr lang="en-US" sz="1600" b="0" dirty="0">
                        <a:solidFill>
                          <a:schemeClr val="tx1"/>
                        </a:solidFill>
                        <a:latin typeface="Arial" pitchFamily="34" charset="0"/>
                        <a:cs typeface="Arial" pitchFamily="34" charset="0"/>
                      </a:endParaRPr>
                    </a:p>
                  </a:txBody>
                  <a:tcPr/>
                </a:tc>
              </a:tr>
            </a:tbl>
          </a:graphicData>
        </a:graphic>
      </p:graphicFrame>
      <p:sp>
        <p:nvSpPr>
          <p:cNvPr id="93" name="Rectangle 92"/>
          <p:cNvSpPr/>
          <p:nvPr/>
        </p:nvSpPr>
        <p:spPr>
          <a:xfrm>
            <a:off x="5105400" y="3852874"/>
            <a:ext cx="3500462" cy="642942"/>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Arial" pitchFamily="34" charset="0"/>
                <a:cs typeface="Arial" pitchFamily="34" charset="0"/>
              </a:rPr>
              <a:t>Source of Funds</a:t>
            </a:r>
            <a:endParaRPr lang="th-TH" sz="2000" dirty="0">
              <a:solidFill>
                <a:schemeClr val="bg1"/>
              </a:solidFill>
              <a:latin typeface="Arial" pitchFamily="34" charset="0"/>
            </a:endParaRPr>
          </a:p>
        </p:txBody>
      </p:sp>
      <p:sp>
        <p:nvSpPr>
          <p:cNvPr id="94" name="Rectangle 93"/>
          <p:cNvSpPr/>
          <p:nvPr/>
        </p:nvSpPr>
        <p:spPr>
          <a:xfrm>
            <a:off x="5105400" y="3857628"/>
            <a:ext cx="3505200" cy="1143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002060"/>
              </a:solidFill>
              <a:latin typeface="Arial" pitchFamily="34" charset="0"/>
              <a:cs typeface="Arial" pitchFamily="34" charset="0"/>
            </a:endParaRPr>
          </a:p>
          <a:p>
            <a:pPr algn="ctr"/>
            <a:endParaRPr lang="en-US" sz="1200" dirty="0" smtClean="0">
              <a:solidFill>
                <a:schemeClr val="tx1"/>
              </a:solidFill>
              <a:latin typeface="Arial" pitchFamily="34" charset="0"/>
              <a:cs typeface="Arial" pitchFamily="34" charset="0"/>
            </a:endParaRPr>
          </a:p>
          <a:p>
            <a:pPr algn="ctr"/>
            <a:r>
              <a:rPr lang="en-US" sz="2400" dirty="0" smtClean="0">
                <a:solidFill>
                  <a:schemeClr val="tx1"/>
                </a:solidFill>
                <a:latin typeface="Arial" pitchFamily="34" charset="0"/>
                <a:cs typeface="Arial" pitchFamily="34" charset="0"/>
              </a:rPr>
              <a:t>Equity</a:t>
            </a:r>
            <a:endParaRPr lang="en-US" sz="2400" dirty="0">
              <a:solidFill>
                <a:schemeClr val="tx1"/>
              </a:solidFill>
              <a:latin typeface="Arial" pitchFamily="34" charset="0"/>
              <a:cs typeface="Arial" pitchFamily="34" charset="0"/>
            </a:endParaRPr>
          </a:p>
        </p:txBody>
      </p:sp>
      <p:sp>
        <p:nvSpPr>
          <p:cNvPr id="95" name="Rectangle 94"/>
          <p:cNvSpPr/>
          <p:nvPr/>
        </p:nvSpPr>
        <p:spPr>
          <a:xfrm>
            <a:off x="381000" y="1281128"/>
            <a:ext cx="4495800" cy="381000"/>
          </a:xfrm>
          <a:prstGeom prst="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bg1"/>
                </a:solidFill>
                <a:latin typeface="Arial" pitchFamily="34" charset="0"/>
                <a:cs typeface="Arial" pitchFamily="34" charset="0"/>
              </a:rPr>
              <a:t>In  Millions of USD</a:t>
            </a:r>
            <a:endParaRPr lang="th-TH" sz="1600" dirty="0">
              <a:solidFill>
                <a:schemeClr val="bg1"/>
              </a:solidFill>
              <a:latin typeface="Arial" pitchFamily="34" charset="0"/>
            </a:endParaRPr>
          </a:p>
        </p:txBody>
      </p:sp>
      <p:sp>
        <p:nvSpPr>
          <p:cNvPr id="96" name="Rectangle 95"/>
          <p:cNvSpPr/>
          <p:nvPr/>
        </p:nvSpPr>
        <p:spPr>
          <a:xfrm>
            <a:off x="214282" y="1071546"/>
            <a:ext cx="8701118" cy="5081582"/>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ustDataLst>
      <p:tags r:id="rId1"/>
    </p:custDataLst>
  </p:cSld>
  <p:clrMapOvr>
    <a:masterClrMapping/>
  </p:clrMapOvr>
  <p:transition advTm="645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3" grpId="0" animBg="1"/>
      <p:bldP spid="9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rial Rounded MT Bold" pitchFamily="34" charset="0"/>
              </a:rPr>
              <a:t>Key Success Factors</a:t>
            </a:r>
            <a:endParaRPr lang="th-TH" sz="3600" dirty="0">
              <a:latin typeface="Arial Rounded MT Bold" pitchFamily="34" charset="0"/>
            </a:endParaRPr>
          </a:p>
        </p:txBody>
      </p:sp>
      <p:sp>
        <p:nvSpPr>
          <p:cNvPr id="3" name="Content Placeholder 2"/>
          <p:cNvSpPr>
            <a:spLocks noGrp="1"/>
          </p:cNvSpPr>
          <p:nvPr>
            <p:ph idx="1"/>
          </p:nvPr>
        </p:nvSpPr>
        <p:spPr>
          <a:xfrm>
            <a:off x="628680" y="1403367"/>
            <a:ext cx="8229600" cy="4525963"/>
          </a:xfrm>
        </p:spPr>
        <p:txBody>
          <a:bodyPr/>
          <a:lstStyle/>
          <a:p>
            <a:pPr>
              <a:buNone/>
            </a:pPr>
            <a:r>
              <a:rPr lang="en-US" dirty="0"/>
              <a:t>	</a:t>
            </a:r>
            <a:endParaRPr lang="th-TH" dirty="0" smtClean="0"/>
          </a:p>
          <a:p>
            <a:endParaRPr lang="th-TH" dirty="0"/>
          </a:p>
        </p:txBody>
      </p:sp>
      <p:pic>
        <p:nvPicPr>
          <p:cNvPr id="4" name="Picture 3" descr="Picture 3.png"/>
          <p:cNvPicPr>
            <a:picLocks noChangeAspect="1"/>
          </p:cNvPicPr>
          <p:nvPr/>
        </p:nvPicPr>
        <p:blipFill>
          <a:blip r:embed="rId2"/>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8" descr="http://www.cookingschool.co.za/images/Logo/Nestle%20Good%20Food...Logo1%20gfgl.jpg">
            <a:hlinkClick r:id="rId3" action="ppaction://hlinksldjump"/>
          </p:cNvPr>
          <p:cNvPicPr>
            <a:picLocks noChangeAspect="1" noChangeArrowheads="1"/>
          </p:cNvPicPr>
          <p:nvPr/>
        </p:nvPicPr>
        <p:blipFill>
          <a:blip r:embed="rId4" cstate="print"/>
          <a:srcRect/>
          <a:stretch>
            <a:fillRect/>
          </a:stretch>
        </p:blipFill>
        <p:spPr bwMode="auto">
          <a:xfrm>
            <a:off x="7715272" y="1"/>
            <a:ext cx="1428728" cy="559793"/>
          </a:xfrm>
          <a:prstGeom prst="rect">
            <a:avLst/>
          </a:prstGeom>
          <a:noFill/>
        </p:spPr>
      </p:pic>
      <p:graphicFrame>
        <p:nvGraphicFramePr>
          <p:cNvPr id="16" name="Diagram 15"/>
          <p:cNvGraphicFramePr/>
          <p:nvPr/>
        </p:nvGraphicFramePr>
        <p:xfrm>
          <a:off x="785786" y="1214422"/>
          <a:ext cx="6405586" cy="43894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advTm="4174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rial Rounded MT Bold" pitchFamily="34" charset="0"/>
              </a:rPr>
              <a:t>Conclusion</a:t>
            </a:r>
            <a:endParaRPr lang="th-TH" sz="3600" dirty="0">
              <a:latin typeface="Arial Rounded MT Bold" pitchFamily="34" charset="0"/>
            </a:endParaRPr>
          </a:p>
        </p:txBody>
      </p:sp>
      <p:sp>
        <p:nvSpPr>
          <p:cNvPr id="3" name="Content Placeholder 2"/>
          <p:cNvSpPr>
            <a:spLocks noGrp="1"/>
          </p:cNvSpPr>
          <p:nvPr>
            <p:ph idx="1"/>
          </p:nvPr>
        </p:nvSpPr>
        <p:spPr>
          <a:xfrm>
            <a:off x="628680" y="1403367"/>
            <a:ext cx="8229600" cy="4525963"/>
          </a:xfrm>
        </p:spPr>
        <p:txBody>
          <a:bodyPr/>
          <a:lstStyle/>
          <a:p>
            <a:pPr>
              <a:buNone/>
            </a:pPr>
            <a:r>
              <a:rPr lang="en-US" dirty="0"/>
              <a:t>	</a:t>
            </a:r>
            <a:endParaRPr lang="th-TH" dirty="0" smtClean="0"/>
          </a:p>
          <a:p>
            <a:endParaRPr lang="th-TH" dirty="0"/>
          </a:p>
        </p:txBody>
      </p:sp>
      <p:pic>
        <p:nvPicPr>
          <p:cNvPr id="4" name="Picture 3" descr="Picture 3.png"/>
          <p:cNvPicPr>
            <a:picLocks noChangeAspect="1"/>
          </p:cNvPicPr>
          <p:nvPr/>
        </p:nvPicPr>
        <p:blipFill>
          <a:blip r:embed="rId2"/>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8" descr="http://www.cookingschool.co.za/images/Logo/Nestle%20Good%20Food...Logo1%20gfgl.jpg">
            <a:hlinkClick r:id="rId3" action="ppaction://hlinksldjump"/>
          </p:cNvPr>
          <p:cNvPicPr>
            <a:picLocks noChangeAspect="1" noChangeArrowheads="1"/>
          </p:cNvPicPr>
          <p:nvPr/>
        </p:nvPicPr>
        <p:blipFill>
          <a:blip r:embed="rId4" cstate="print"/>
          <a:srcRect/>
          <a:stretch>
            <a:fillRect/>
          </a:stretch>
        </p:blipFill>
        <p:spPr bwMode="auto">
          <a:xfrm>
            <a:off x="7715272" y="1"/>
            <a:ext cx="1428728" cy="559793"/>
          </a:xfrm>
          <a:prstGeom prst="rect">
            <a:avLst/>
          </a:prstGeom>
          <a:noFill/>
        </p:spPr>
      </p:pic>
      <p:graphicFrame>
        <p:nvGraphicFramePr>
          <p:cNvPr id="16" name="Diagram 15"/>
          <p:cNvGraphicFramePr/>
          <p:nvPr/>
        </p:nvGraphicFramePr>
        <p:xfrm>
          <a:off x="500034" y="1285860"/>
          <a:ext cx="8215370" cy="46434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advTm="52775"/>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2" y="-23"/>
            <a:ext cx="9144032" cy="2500329"/>
          </a:xfrm>
          <a:prstGeom prst="rect">
            <a:avLst/>
          </a:prstGeom>
          <a:solidFill>
            <a:schemeClr val="tx2">
              <a:lumMod val="60000"/>
              <a:lumOff val="40000"/>
            </a:schemeClr>
          </a:soli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bg1"/>
                </a:solidFill>
                <a:effectLst/>
                <a:uLnTx/>
                <a:uFillTx/>
                <a:latin typeface="+mj-lt"/>
                <a:ea typeface="+mj-ea"/>
                <a:cs typeface="+mj-cs"/>
              </a:rPr>
              <a:t/>
            </a:r>
            <a:br>
              <a:rPr kumimoji="0" lang="en-GB" sz="4400" b="1" i="0" u="none" strike="noStrike" kern="1200" cap="none" spc="0" normalizeH="0" baseline="0" noProof="0" dirty="0" smtClean="0">
                <a:ln>
                  <a:noFill/>
                </a:ln>
                <a:solidFill>
                  <a:schemeClr val="bg1"/>
                </a:solidFill>
                <a:effectLst/>
                <a:uLnTx/>
                <a:uFillTx/>
                <a:latin typeface="+mj-lt"/>
                <a:ea typeface="+mj-ea"/>
                <a:cs typeface="+mj-cs"/>
              </a:rPr>
            </a:br>
            <a:endParaRPr kumimoji="0" lang="th-TH" sz="44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2" name="Title 1"/>
          <p:cNvSpPr>
            <a:spLocks noGrp="1"/>
          </p:cNvSpPr>
          <p:nvPr>
            <p:ph type="ctrTitle"/>
          </p:nvPr>
        </p:nvSpPr>
        <p:spPr>
          <a:xfrm>
            <a:off x="0" y="1"/>
            <a:ext cx="7929586" cy="2500306"/>
          </a:xfrm>
          <a:solidFill>
            <a:schemeClr val="tx2"/>
          </a:solidFill>
        </p:spPr>
        <p:txBody>
          <a:bodyPr>
            <a:normAutofit fontScale="90000"/>
          </a:bodyPr>
          <a:lstStyle/>
          <a:p>
            <a:pPr algn="l"/>
            <a:r>
              <a:rPr lang="en-GB" b="1" dirty="0" smtClean="0">
                <a:solidFill>
                  <a:schemeClr val="bg1"/>
                </a:solidFill>
              </a:rPr>
              <a:t/>
            </a:r>
            <a:br>
              <a:rPr lang="en-GB" b="1" dirty="0" smtClean="0">
                <a:solidFill>
                  <a:schemeClr val="bg1"/>
                </a:solidFill>
              </a:rPr>
            </a:br>
            <a:r>
              <a:rPr lang="en-GB" b="1" dirty="0" smtClean="0">
                <a:solidFill>
                  <a:schemeClr val="bg1"/>
                </a:solidFill>
              </a:rPr>
              <a:t>     </a:t>
            </a:r>
            <a:r>
              <a:rPr lang="en-GB" sz="7200" b="1" dirty="0" smtClean="0">
                <a:solidFill>
                  <a:schemeClr val="bg1"/>
                </a:solidFill>
              </a:rPr>
              <a:t>Q &amp; A</a:t>
            </a:r>
            <a:r>
              <a:rPr lang="en-GB" b="1" dirty="0" smtClean="0">
                <a:solidFill>
                  <a:schemeClr val="bg1"/>
                </a:solidFill>
              </a:rPr>
              <a:t/>
            </a:r>
            <a:br>
              <a:rPr lang="en-GB" b="1" dirty="0" smtClean="0">
                <a:solidFill>
                  <a:schemeClr val="bg1"/>
                </a:solidFill>
              </a:rPr>
            </a:br>
            <a:endParaRPr lang="th-TH" b="1" dirty="0">
              <a:solidFill>
                <a:schemeClr val="bg1"/>
              </a:solidFill>
            </a:endParaRPr>
          </a:p>
        </p:txBody>
      </p:sp>
      <p:pic>
        <p:nvPicPr>
          <p:cNvPr id="8" name="Picture 7" descr="Picture 10.png"/>
          <p:cNvPicPr>
            <a:picLocks noChangeAspect="1"/>
          </p:cNvPicPr>
          <p:nvPr/>
        </p:nvPicPr>
        <p:blipFill>
          <a:blip r:embed="rId2"/>
          <a:stretch>
            <a:fillRect/>
          </a:stretch>
        </p:blipFill>
        <p:spPr>
          <a:xfrm>
            <a:off x="0" y="4714884"/>
            <a:ext cx="9144000" cy="1197703"/>
          </a:xfrm>
          <a:prstGeom prst="rect">
            <a:avLst/>
          </a:prstGeom>
        </p:spPr>
      </p:pic>
      <p:pic>
        <p:nvPicPr>
          <p:cNvPr id="10" name="Picture 9" descr="Picture 11.png"/>
          <p:cNvPicPr>
            <a:picLocks noChangeAspect="1"/>
          </p:cNvPicPr>
          <p:nvPr/>
        </p:nvPicPr>
        <p:blipFill>
          <a:blip r:embed="rId3"/>
          <a:stretch>
            <a:fillRect/>
          </a:stretch>
        </p:blipFill>
        <p:spPr>
          <a:xfrm>
            <a:off x="2197968" y="2714620"/>
            <a:ext cx="6946032" cy="1815873"/>
          </a:xfrm>
          <a:prstGeom prst="rect">
            <a:avLst/>
          </a:prstGeom>
        </p:spPr>
      </p:pic>
    </p:spTree>
  </p:cSld>
  <p:clrMapOvr>
    <a:masterClrMapping/>
  </p:clrMapOvr>
  <p:transition advTm="234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2" y="-23"/>
            <a:ext cx="9144032" cy="1285883"/>
          </a:xfrm>
          <a:prstGeom prst="rect">
            <a:avLst/>
          </a:prstGeom>
          <a:solidFill>
            <a:schemeClr val="tx2">
              <a:lumMod val="60000"/>
              <a:lumOff val="40000"/>
            </a:schemeClr>
          </a:solidFill>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bg1"/>
                </a:solidFill>
                <a:effectLst/>
                <a:uLnTx/>
                <a:uFillTx/>
                <a:latin typeface="+mj-lt"/>
                <a:ea typeface="+mj-ea"/>
                <a:cs typeface="+mj-cs"/>
              </a:rPr>
              <a:t/>
            </a:r>
            <a:br>
              <a:rPr kumimoji="0" lang="en-GB" sz="4400" b="1" i="0" u="none" strike="noStrike" kern="1200" cap="none" spc="0" normalizeH="0" baseline="0" noProof="0" dirty="0" smtClean="0">
                <a:ln>
                  <a:noFill/>
                </a:ln>
                <a:solidFill>
                  <a:schemeClr val="bg1"/>
                </a:solidFill>
                <a:effectLst/>
                <a:uLnTx/>
                <a:uFillTx/>
                <a:latin typeface="+mj-lt"/>
                <a:ea typeface="+mj-ea"/>
                <a:cs typeface="+mj-cs"/>
              </a:rPr>
            </a:br>
            <a:endParaRPr kumimoji="0" lang="th-TH" sz="44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2" name="Title 1"/>
          <p:cNvSpPr>
            <a:spLocks noGrp="1"/>
          </p:cNvSpPr>
          <p:nvPr>
            <p:ph type="ctrTitle"/>
          </p:nvPr>
        </p:nvSpPr>
        <p:spPr>
          <a:xfrm>
            <a:off x="0" y="1"/>
            <a:ext cx="7929586" cy="1285859"/>
          </a:xfrm>
          <a:solidFill>
            <a:schemeClr val="tx2"/>
          </a:solidFill>
        </p:spPr>
        <p:txBody>
          <a:bodyPr>
            <a:normAutofit fontScale="90000"/>
          </a:bodyPr>
          <a:lstStyle/>
          <a:p>
            <a:pPr algn="l"/>
            <a:r>
              <a:rPr lang="en-GB" sz="6600" b="1" dirty="0" smtClean="0">
                <a:solidFill>
                  <a:schemeClr val="tx2"/>
                </a:solidFill>
              </a:rPr>
              <a:t/>
            </a:r>
            <a:br>
              <a:rPr lang="en-GB" sz="6600" b="1" dirty="0" smtClean="0">
                <a:solidFill>
                  <a:schemeClr val="tx2"/>
                </a:solidFill>
              </a:rPr>
            </a:br>
            <a:r>
              <a:rPr lang="en-GB" sz="6600" b="1" dirty="0" smtClean="0">
                <a:solidFill>
                  <a:schemeClr val="bg1"/>
                </a:solidFill>
              </a:rPr>
              <a:t>Slide Navigator</a:t>
            </a:r>
            <a:r>
              <a:rPr lang="en-GB" b="1" dirty="0" smtClean="0">
                <a:solidFill>
                  <a:schemeClr val="bg1"/>
                </a:solidFill>
              </a:rPr>
              <a:t/>
            </a:r>
            <a:br>
              <a:rPr lang="en-GB" b="1" dirty="0" smtClean="0">
                <a:solidFill>
                  <a:schemeClr val="bg1"/>
                </a:solidFill>
              </a:rPr>
            </a:br>
            <a:endParaRPr lang="th-TH" b="1" dirty="0">
              <a:solidFill>
                <a:schemeClr val="bg1"/>
              </a:solidFill>
            </a:endParaRPr>
          </a:p>
        </p:txBody>
      </p:sp>
      <p:pic>
        <p:nvPicPr>
          <p:cNvPr id="4" name="Picture 5" descr="http://bigmouth.co.za/our-clients/our-clients/logos/nestle-logo.jpg"/>
          <p:cNvPicPr>
            <a:picLocks noChangeAspect="1" noChangeArrowheads="1"/>
          </p:cNvPicPr>
          <p:nvPr/>
        </p:nvPicPr>
        <p:blipFill>
          <a:blip r:embed="rId2"/>
          <a:srcRect/>
          <a:stretch>
            <a:fillRect/>
          </a:stretch>
        </p:blipFill>
        <p:spPr bwMode="auto">
          <a:xfrm>
            <a:off x="4071934" y="3214686"/>
            <a:ext cx="3714776" cy="3429025"/>
          </a:xfrm>
          <a:prstGeom prst="rect">
            <a:avLst/>
          </a:prstGeom>
          <a:noFill/>
        </p:spPr>
      </p:pic>
      <p:sp>
        <p:nvSpPr>
          <p:cNvPr id="8" name="Subtitle 7"/>
          <p:cNvSpPr>
            <a:spLocks noGrp="1"/>
          </p:cNvSpPr>
          <p:nvPr>
            <p:ph type="subTitle" idx="1"/>
          </p:nvPr>
        </p:nvSpPr>
        <p:spPr>
          <a:xfrm>
            <a:off x="142844" y="1428736"/>
            <a:ext cx="6929486" cy="5214974"/>
          </a:xfrm>
        </p:spPr>
        <p:txBody>
          <a:bodyPr>
            <a:normAutofit fontScale="47500" lnSpcReduction="20000"/>
          </a:bodyPr>
          <a:lstStyle/>
          <a:p>
            <a:pPr algn="l"/>
            <a:r>
              <a:rPr lang="en-US" u="sng" dirty="0" smtClean="0"/>
              <a:t>Main Presentation:</a:t>
            </a:r>
          </a:p>
          <a:p>
            <a:pPr algn="l"/>
            <a:r>
              <a:rPr lang="en-US" dirty="0" smtClean="0">
                <a:hlinkClick r:id="rId3" action="ppaction://hlinksldjump"/>
              </a:rPr>
              <a:t>Introduction</a:t>
            </a:r>
            <a:endParaRPr lang="en-US" dirty="0" smtClean="0"/>
          </a:p>
          <a:p>
            <a:pPr algn="l"/>
            <a:r>
              <a:rPr lang="en-US" dirty="0" smtClean="0">
                <a:hlinkClick r:id="rId4" action="ppaction://hlinksldjump"/>
              </a:rPr>
              <a:t>Nestlé’s Vision</a:t>
            </a:r>
            <a:endParaRPr lang="en-US" dirty="0" smtClean="0"/>
          </a:p>
          <a:p>
            <a:pPr algn="l"/>
            <a:r>
              <a:rPr lang="en-US" dirty="0" smtClean="0">
                <a:hlinkClick r:id="rId5" action="ppaction://hlinksldjump"/>
              </a:rPr>
              <a:t>Situational Analysis</a:t>
            </a:r>
            <a:endParaRPr lang="en-US" dirty="0" smtClean="0"/>
          </a:p>
          <a:p>
            <a:pPr algn="l"/>
            <a:r>
              <a:rPr lang="en-US" dirty="0" smtClean="0"/>
              <a:t>	</a:t>
            </a:r>
            <a:r>
              <a:rPr lang="en-US" dirty="0" smtClean="0">
                <a:hlinkClick r:id="rId5" action="ppaction://hlinksldjump"/>
              </a:rPr>
              <a:t>Unmet Consumer Needs</a:t>
            </a:r>
            <a:endParaRPr lang="en-US" dirty="0" smtClean="0"/>
          </a:p>
          <a:p>
            <a:pPr algn="l"/>
            <a:r>
              <a:rPr lang="en-US" dirty="0" smtClean="0"/>
              <a:t>	</a:t>
            </a:r>
            <a:r>
              <a:rPr lang="en-US" dirty="0" smtClean="0">
                <a:hlinkClick r:id="rId6" action="ppaction://hlinksldjump"/>
              </a:rPr>
              <a:t>Low Market Share</a:t>
            </a:r>
            <a:endParaRPr lang="en-US" dirty="0" smtClean="0"/>
          </a:p>
          <a:p>
            <a:pPr algn="l"/>
            <a:r>
              <a:rPr lang="en-US" dirty="0" smtClean="0"/>
              <a:t>	</a:t>
            </a:r>
            <a:r>
              <a:rPr lang="en-US" dirty="0" smtClean="0">
                <a:hlinkClick r:id="rId7" action="ppaction://hlinksldjump"/>
              </a:rPr>
              <a:t>Lack of Impulse Demand Drivers</a:t>
            </a:r>
            <a:endParaRPr lang="en-US" dirty="0" smtClean="0"/>
          </a:p>
          <a:p>
            <a:pPr algn="l"/>
            <a:r>
              <a:rPr lang="en-US" dirty="0" smtClean="0">
                <a:hlinkClick r:id="rId8" action="ppaction://hlinksldjump"/>
              </a:rPr>
              <a:t>Issues &amp; Objectives</a:t>
            </a:r>
            <a:endParaRPr lang="en-US" dirty="0" smtClean="0"/>
          </a:p>
          <a:p>
            <a:pPr algn="l"/>
            <a:r>
              <a:rPr lang="en-US" dirty="0" smtClean="0">
                <a:hlinkClick r:id="rId9" action="ppaction://hlinksldjump"/>
              </a:rPr>
              <a:t>Strategy Overview</a:t>
            </a:r>
            <a:endParaRPr lang="en-US" dirty="0" smtClean="0"/>
          </a:p>
          <a:p>
            <a:pPr algn="l"/>
            <a:r>
              <a:rPr lang="en-US" dirty="0" smtClean="0"/>
              <a:t>	</a:t>
            </a:r>
            <a:r>
              <a:rPr lang="en-US" dirty="0" smtClean="0">
                <a:hlinkClick r:id="rId10" action="ppaction://hlinksldjump"/>
              </a:rPr>
              <a:t>Guilt Free Strategy</a:t>
            </a:r>
            <a:endParaRPr lang="en-US" dirty="0" smtClean="0"/>
          </a:p>
          <a:p>
            <a:pPr algn="l"/>
            <a:r>
              <a:rPr lang="en-US" dirty="0" smtClean="0"/>
              <a:t>	</a:t>
            </a:r>
            <a:r>
              <a:rPr lang="en-US" dirty="0" err="1" smtClean="0">
                <a:hlinkClick r:id="rId11" action="ppaction://hlinksldjump"/>
              </a:rPr>
              <a:t>Fruitti</a:t>
            </a:r>
            <a:r>
              <a:rPr lang="en-US" dirty="0" smtClean="0">
                <a:hlinkClick r:id="rId11" action="ppaction://hlinksldjump"/>
              </a:rPr>
              <a:t> Coco</a:t>
            </a:r>
            <a:endParaRPr lang="en-US" dirty="0" smtClean="0"/>
          </a:p>
          <a:p>
            <a:pPr algn="l"/>
            <a:r>
              <a:rPr lang="en-US" dirty="0" smtClean="0"/>
              <a:t>	</a:t>
            </a:r>
            <a:r>
              <a:rPr lang="en-US" dirty="0" smtClean="0">
                <a:hlinkClick r:id="rId12" action="ppaction://hlinksldjump"/>
              </a:rPr>
              <a:t>Taste the Lifestyle</a:t>
            </a:r>
            <a:endParaRPr lang="en-US" dirty="0" smtClean="0"/>
          </a:p>
          <a:p>
            <a:pPr algn="l"/>
            <a:r>
              <a:rPr lang="en-US" dirty="0" smtClean="0"/>
              <a:t>	</a:t>
            </a:r>
            <a:r>
              <a:rPr lang="en-US" dirty="0" smtClean="0">
                <a:hlinkClick r:id="rId13" action="ppaction://hlinksldjump"/>
              </a:rPr>
              <a:t>Merchandising Strategy</a:t>
            </a:r>
            <a:endParaRPr lang="en-US" dirty="0" smtClean="0"/>
          </a:p>
          <a:p>
            <a:pPr algn="l"/>
            <a:r>
              <a:rPr lang="en-US" dirty="0" smtClean="0">
                <a:hlinkClick r:id="rId14" action="ppaction://hlinksldjump"/>
              </a:rPr>
              <a:t>Implementation Plan</a:t>
            </a:r>
            <a:endParaRPr lang="en-US" dirty="0" smtClean="0"/>
          </a:p>
          <a:p>
            <a:pPr algn="l"/>
            <a:r>
              <a:rPr lang="en-US" dirty="0" smtClean="0">
                <a:hlinkClick r:id="rId15" action="ppaction://hlinksldjump"/>
              </a:rPr>
              <a:t>Forecasted Sales</a:t>
            </a:r>
            <a:endParaRPr lang="en-US" dirty="0" smtClean="0"/>
          </a:p>
          <a:p>
            <a:pPr algn="l"/>
            <a:r>
              <a:rPr lang="en-US" dirty="0" smtClean="0">
                <a:hlinkClick r:id="rId16" action="ppaction://hlinksldjump"/>
              </a:rPr>
              <a:t>Forecasted Net Income</a:t>
            </a:r>
            <a:endParaRPr lang="en-US" dirty="0" smtClean="0"/>
          </a:p>
          <a:p>
            <a:pPr algn="l"/>
            <a:r>
              <a:rPr lang="en-US" dirty="0" smtClean="0">
                <a:hlinkClick r:id="rId17" action="ppaction://hlinksldjump"/>
              </a:rPr>
              <a:t>Cost Estimation</a:t>
            </a:r>
            <a:endParaRPr lang="en-US" dirty="0" smtClean="0"/>
          </a:p>
          <a:p>
            <a:pPr algn="l"/>
            <a:r>
              <a:rPr lang="en-US" dirty="0" smtClean="0">
                <a:hlinkClick r:id="rId18" action="ppaction://hlinksldjump"/>
              </a:rPr>
              <a:t>Key Success Factors</a:t>
            </a:r>
            <a:endParaRPr lang="en-US" dirty="0" smtClean="0"/>
          </a:p>
          <a:p>
            <a:pPr algn="l"/>
            <a:r>
              <a:rPr lang="en-US" dirty="0" smtClean="0">
                <a:hlinkClick r:id="rId19" action="ppaction://hlinksldjump"/>
              </a:rPr>
              <a:t>Conclusion</a:t>
            </a:r>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th-TH" dirty="0"/>
          </a:p>
        </p:txBody>
      </p:sp>
      <p:sp>
        <p:nvSpPr>
          <p:cNvPr id="10" name="TextBox 9"/>
          <p:cNvSpPr txBox="1"/>
          <p:nvPr/>
        </p:nvSpPr>
        <p:spPr>
          <a:xfrm>
            <a:off x="3929058" y="1428736"/>
            <a:ext cx="2428892" cy="4724370"/>
          </a:xfrm>
          <a:prstGeom prst="rect">
            <a:avLst/>
          </a:prstGeom>
          <a:noFill/>
        </p:spPr>
        <p:txBody>
          <a:bodyPr wrap="square" rtlCol="0">
            <a:spAutoFit/>
          </a:bodyPr>
          <a:lstStyle/>
          <a:p>
            <a:r>
              <a:rPr lang="en-US" sz="1500" u="sng" dirty="0" smtClean="0">
                <a:solidFill>
                  <a:schemeClr val="bg1">
                    <a:lumMod val="50000"/>
                  </a:schemeClr>
                </a:solidFill>
              </a:rPr>
              <a:t>BACK UP</a:t>
            </a:r>
          </a:p>
          <a:p>
            <a:r>
              <a:rPr lang="en-US" sz="1500" dirty="0" smtClean="0">
                <a:hlinkClick r:id="rId20" action="ppaction://hlinksldjump"/>
              </a:rPr>
              <a:t>Confectionary = obesity?</a:t>
            </a:r>
            <a:endParaRPr lang="en-US" sz="1500" dirty="0" smtClean="0"/>
          </a:p>
          <a:p>
            <a:r>
              <a:rPr lang="en-US" sz="1500" dirty="0" smtClean="0">
                <a:hlinkClick r:id="rId21" action="ppaction://hlinksldjump"/>
              </a:rPr>
              <a:t>Why Nespresso?</a:t>
            </a:r>
            <a:endParaRPr lang="en-US" sz="1500" dirty="0" smtClean="0"/>
          </a:p>
          <a:p>
            <a:r>
              <a:rPr lang="en-US" sz="1500" dirty="0" smtClean="0">
                <a:hlinkClick r:id="rId22" action="ppaction://hlinksldjump"/>
              </a:rPr>
              <a:t>High end ?</a:t>
            </a:r>
            <a:endParaRPr lang="en-US" sz="1500" dirty="0" smtClean="0"/>
          </a:p>
          <a:p>
            <a:r>
              <a:rPr lang="en-US" sz="1500" dirty="0" smtClean="0">
                <a:hlinkClick r:id="rId23" action="ppaction://hlinksldjump"/>
              </a:rPr>
              <a:t>Why not nuts?</a:t>
            </a:r>
            <a:endParaRPr lang="en-US" sz="1500" dirty="0" smtClean="0"/>
          </a:p>
          <a:p>
            <a:r>
              <a:rPr lang="en-US" sz="1500" dirty="0" smtClean="0">
                <a:hlinkClick r:id="rId24" action="ppaction://hlinksldjump"/>
              </a:rPr>
              <a:t>Sugar free safe?</a:t>
            </a:r>
            <a:endParaRPr lang="en-US" sz="1500" dirty="0" smtClean="0"/>
          </a:p>
          <a:p>
            <a:r>
              <a:rPr lang="en-US" sz="1500" dirty="0" smtClean="0">
                <a:hlinkClick r:id="rId25" action="ppaction://hlinksldjump"/>
              </a:rPr>
              <a:t>Candy ?</a:t>
            </a:r>
            <a:endParaRPr lang="en-US" sz="15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9" name="Rectangle 8"/>
          <p:cNvSpPr/>
          <p:nvPr/>
        </p:nvSpPr>
        <p:spPr>
          <a:xfrm>
            <a:off x="6429388" y="1682439"/>
            <a:ext cx="4572000" cy="1477328"/>
          </a:xfrm>
          <a:prstGeom prst="rect">
            <a:avLst/>
          </a:prstGeom>
        </p:spPr>
        <p:txBody>
          <a:bodyPr>
            <a:spAutoFit/>
          </a:bodyPr>
          <a:lstStyle/>
          <a:p>
            <a:r>
              <a:rPr lang="en-US" sz="1500" dirty="0" smtClean="0">
                <a:hlinkClick r:id="rId26" action="ppaction://hlinksldjump"/>
              </a:rPr>
              <a:t>Fruit successful?</a:t>
            </a:r>
            <a:endParaRPr lang="en-US" sz="1500" dirty="0" smtClean="0">
              <a:hlinkClick r:id="rId27" action="ppaction://hlinksldjump"/>
            </a:endParaRPr>
          </a:p>
          <a:p>
            <a:r>
              <a:rPr lang="en-US" sz="1500" dirty="0" smtClean="0">
                <a:hlinkClick r:id="rId27" action="ppaction://hlinksldjump"/>
              </a:rPr>
              <a:t>Nestle at Restaurant?</a:t>
            </a:r>
            <a:endParaRPr lang="en-US" sz="1500" dirty="0" smtClean="0"/>
          </a:p>
          <a:p>
            <a:r>
              <a:rPr lang="en-US" sz="1500" dirty="0" smtClean="0">
                <a:hlinkClick r:id="rId28" action="ppaction://hlinksldjump"/>
              </a:rPr>
              <a:t>Forecasted Sales</a:t>
            </a:r>
            <a:endParaRPr lang="en-US" sz="1500" dirty="0" smtClean="0"/>
          </a:p>
          <a:p>
            <a:r>
              <a:rPr lang="en-US" sz="1500" dirty="0" smtClean="0">
                <a:hlinkClick r:id="rId29" action="ppaction://hlinksldjump"/>
              </a:rPr>
              <a:t>Forecasted NI</a:t>
            </a:r>
            <a:endParaRPr lang="en-US" sz="1500" dirty="0" smtClean="0"/>
          </a:p>
          <a:p>
            <a:r>
              <a:rPr lang="en-US" sz="1500" dirty="0" smtClean="0">
                <a:hlinkClick r:id="rId30" action="ppaction://hlinksldjump"/>
              </a:rPr>
              <a:t>Cost Estimation</a:t>
            </a:r>
            <a:endParaRPr lang="en-US" sz="1500" dirty="0" smtClean="0"/>
          </a:p>
          <a:p>
            <a:r>
              <a:rPr lang="en-US" sz="1500" dirty="0" smtClean="0">
                <a:hlinkClick r:id="rId31" action="ppaction://hlinksldjump"/>
              </a:rPr>
              <a:t>Share Dilution</a:t>
            </a:r>
            <a:endParaRPr lang="en-US" sz="1500" dirty="0" smtClean="0"/>
          </a:p>
        </p:txBody>
      </p:sp>
    </p:spTree>
  </p:cSld>
  <p:clrMapOvr>
    <a:masterClrMapping/>
  </p:clrMapOvr>
  <p:transition advTm="35616"/>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Why are people blaming confectionery for the increase in obesity? </a:t>
            </a:r>
            <a:br>
              <a:rPr lang="en-US" dirty="0" smtClean="0"/>
            </a:br>
            <a:endParaRPr lang="en-US" dirty="0" smtClean="0"/>
          </a:p>
          <a:p>
            <a:r>
              <a:rPr lang="en-US" dirty="0" smtClean="0"/>
              <a:t>When people consume more calories than they expend in terms of activity they will gain weight. This could occur with a whole range of foods. It is unfair to single out confectionery to blame. The most recent nutrition survey clearly shows confectionery represents only a small proportion of the daily kilojoule intake (2% in adults; 4% in children), hence it clearly cannot be a major contributor to overweight.</a:t>
            </a:r>
          </a:p>
          <a:p>
            <a:endParaRPr lang="en-US" dirty="0"/>
          </a:p>
        </p:txBody>
      </p:sp>
      <p:pic>
        <p:nvPicPr>
          <p:cNvPr id="4" name="Picture 8" descr="http://www.cookingschool.co.za/images/Logo/Nestle%20Good%20Food...Logo1%20gfgl.jpg">
            <a:hlinkClick r:id="rId2" action="ppaction://hlinksldjump"/>
          </p:cNvPr>
          <p:cNvPicPr>
            <a:picLocks noChangeAspect="1" noChangeArrowheads="1"/>
          </p:cNvPicPr>
          <p:nvPr/>
        </p:nvPicPr>
        <p:blipFill>
          <a:blip r:embed="rId3" cstate="print"/>
          <a:srcRect/>
          <a:stretch>
            <a:fillRect/>
          </a:stretch>
        </p:blipFill>
        <p:spPr bwMode="auto">
          <a:xfrm>
            <a:off x="7715272" y="-24"/>
            <a:ext cx="1428728" cy="559793"/>
          </a:xfrm>
          <a:prstGeom prst="rect">
            <a:avLst/>
          </a:prstGeom>
          <a:noFill/>
        </p:spPr>
      </p:pic>
      <p:sp>
        <p:nvSpPr>
          <p:cNvPr id="5" name="Rectangle 4"/>
          <p:cNvSpPr/>
          <p:nvPr/>
        </p:nvSpPr>
        <p:spPr>
          <a:xfrm>
            <a:off x="0" y="-71462"/>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p:cNvSpPr/>
          <p:nvPr/>
        </p:nvSpPr>
        <p:spPr>
          <a:xfrm>
            <a:off x="-32" y="6500858"/>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choosing Nespresso? </a:t>
            </a:r>
            <a:endParaRPr lang="en-US" dirty="0"/>
          </a:p>
        </p:txBody>
      </p:sp>
      <p:sp>
        <p:nvSpPr>
          <p:cNvPr id="3" name="Content Placeholder 2"/>
          <p:cNvSpPr>
            <a:spLocks noGrp="1"/>
          </p:cNvSpPr>
          <p:nvPr>
            <p:ph idx="1"/>
          </p:nvPr>
        </p:nvSpPr>
        <p:spPr/>
        <p:txBody>
          <a:bodyPr/>
          <a:lstStyle/>
          <a:p>
            <a:r>
              <a:rPr lang="en-US" dirty="0" smtClean="0"/>
              <a:t>Not an impulsive buy</a:t>
            </a:r>
          </a:p>
          <a:p>
            <a:r>
              <a:rPr lang="en-US" dirty="0" smtClean="0"/>
              <a:t>Product line extension</a:t>
            </a:r>
          </a:p>
          <a:p>
            <a:r>
              <a:rPr lang="en-US" dirty="0" smtClean="0"/>
              <a:t>High end market</a:t>
            </a:r>
          </a:p>
          <a:p>
            <a:r>
              <a:rPr lang="en-US" dirty="0" smtClean="0"/>
              <a:t>Enjoy the flavor at any time of the day</a:t>
            </a:r>
          </a:p>
          <a:p>
            <a:r>
              <a:rPr lang="en-US" dirty="0" smtClean="0"/>
              <a:t>Meet existing customer need</a:t>
            </a:r>
          </a:p>
          <a:p>
            <a:r>
              <a:rPr lang="en-US" dirty="0" smtClean="0"/>
              <a:t>All 12 flavors</a:t>
            </a:r>
          </a:p>
          <a:p>
            <a:r>
              <a:rPr lang="en-US" dirty="0" smtClean="0"/>
              <a:t>Pull strategy</a:t>
            </a:r>
          </a:p>
          <a:p>
            <a:pPr>
              <a:buNone/>
            </a:pPr>
            <a:endParaRPr lang="en-US" dirty="0"/>
          </a:p>
        </p:txBody>
      </p:sp>
      <p:pic>
        <p:nvPicPr>
          <p:cNvPr id="4" name="Picture 8" descr="http://www.cookingschool.co.za/images/Logo/Nestle%20Good%20Food...Logo1%20gfgl.jpg">
            <a:hlinkClick r:id="rId2" action="ppaction://hlinksldjump"/>
          </p:cNvPr>
          <p:cNvPicPr>
            <a:picLocks noChangeAspect="1" noChangeArrowheads="1"/>
          </p:cNvPicPr>
          <p:nvPr/>
        </p:nvPicPr>
        <p:blipFill>
          <a:blip r:embed="rId3" cstate="print"/>
          <a:srcRect/>
          <a:stretch>
            <a:fillRect/>
          </a:stretch>
        </p:blipFill>
        <p:spPr bwMode="auto">
          <a:xfrm>
            <a:off x="7715272" y="1"/>
            <a:ext cx="1428728" cy="559793"/>
          </a:xfrm>
          <a:prstGeom prst="rect">
            <a:avLst/>
          </a:prstGeom>
          <a:noFill/>
        </p:spPr>
      </p:pic>
      <p:sp>
        <p:nvSpPr>
          <p:cNvPr id="5" name="Rectangle 4"/>
          <p:cNvSpPr/>
          <p:nvPr/>
        </p:nvSpPr>
        <p:spPr>
          <a:xfrm>
            <a:off x="0" y="-24"/>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p:cNvSpPr/>
          <p:nvPr/>
        </p:nvSpPr>
        <p:spPr>
          <a:xfrm>
            <a:off x="-32" y="6500834"/>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High end market - Nespresso</a:t>
            </a:r>
          </a:p>
          <a:p>
            <a:pPr>
              <a:buNone/>
            </a:pPr>
            <a:r>
              <a:rPr lang="en-US" dirty="0" smtClean="0"/>
              <a:t>	Benefit from a profiting product </a:t>
            </a:r>
          </a:p>
          <a:p>
            <a:pPr>
              <a:buNone/>
            </a:pPr>
            <a:r>
              <a:rPr lang="en-US" dirty="0" smtClean="0"/>
              <a:t>	Increase satisfaction of current customer</a:t>
            </a:r>
          </a:p>
          <a:p>
            <a:pPr>
              <a:buNone/>
            </a:pPr>
            <a:endParaRPr lang="en-US" dirty="0" smtClean="0"/>
          </a:p>
          <a:p>
            <a:pPr>
              <a:buNone/>
            </a:pPr>
            <a:r>
              <a:rPr lang="en-US" dirty="0" smtClean="0"/>
              <a:t>Fruit chocolates </a:t>
            </a:r>
          </a:p>
          <a:p>
            <a:pPr>
              <a:buNone/>
            </a:pPr>
            <a:r>
              <a:rPr lang="en-US" dirty="0" smtClean="0"/>
              <a:t>	Mass market appeal </a:t>
            </a:r>
          </a:p>
          <a:p>
            <a:pPr>
              <a:buNone/>
            </a:pPr>
            <a:r>
              <a:rPr lang="en-US" dirty="0" smtClean="0"/>
              <a:t>	Healthy snack for all ages</a:t>
            </a:r>
          </a:p>
          <a:p>
            <a:pPr>
              <a:buNone/>
            </a:pPr>
            <a:r>
              <a:rPr lang="en-US" dirty="0" smtClean="0"/>
              <a:t>	</a:t>
            </a:r>
          </a:p>
          <a:p>
            <a:pPr>
              <a:buNone/>
            </a:pPr>
            <a:endParaRPr lang="en-US" dirty="0"/>
          </a:p>
        </p:txBody>
      </p:sp>
      <p:pic>
        <p:nvPicPr>
          <p:cNvPr id="4" name="Picture 8" descr="http://www.cookingschool.co.za/images/Logo/Nestle%20Good%20Food...Logo1%20gfgl.jpg">
            <a:hlinkClick r:id="rId2" action="ppaction://hlinksldjump"/>
          </p:cNvPr>
          <p:cNvPicPr>
            <a:picLocks noChangeAspect="1" noChangeArrowheads="1"/>
          </p:cNvPicPr>
          <p:nvPr/>
        </p:nvPicPr>
        <p:blipFill>
          <a:blip r:embed="rId3" cstate="print"/>
          <a:srcRect/>
          <a:stretch>
            <a:fillRect/>
          </a:stretch>
        </p:blipFill>
        <p:spPr bwMode="auto">
          <a:xfrm>
            <a:off x="7715272" y="1"/>
            <a:ext cx="1428728" cy="559793"/>
          </a:xfrm>
          <a:prstGeom prst="rect">
            <a:avLst/>
          </a:prstGeom>
          <a:noFill/>
        </p:spPr>
      </p:pic>
      <p:sp>
        <p:nvSpPr>
          <p:cNvPr id="5" name="Rectangle 4"/>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p:cNvSpPr/>
          <p:nvPr/>
        </p:nvSpPr>
        <p:spPr>
          <a:xfrm>
            <a:off x="-32" y="6500858"/>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rial Rounded MT Bold" pitchFamily="34" charset="0"/>
              </a:rPr>
              <a:t>Nestlé USA</a:t>
            </a:r>
            <a:endParaRPr lang="th-TH" sz="3600" dirty="0">
              <a:latin typeface="Arial Rounded MT Bold" pitchFamily="34" charset="0"/>
            </a:endParaRPr>
          </a:p>
        </p:txBody>
      </p:sp>
      <p:sp>
        <p:nvSpPr>
          <p:cNvPr id="3" name="Content Placeholder 2"/>
          <p:cNvSpPr>
            <a:spLocks noGrp="1"/>
          </p:cNvSpPr>
          <p:nvPr>
            <p:ph idx="1"/>
          </p:nvPr>
        </p:nvSpPr>
        <p:spPr>
          <a:xfrm>
            <a:off x="428596" y="1357299"/>
            <a:ext cx="8372476" cy="3286148"/>
          </a:xfrm>
          <a:ln w="28575">
            <a:solidFill>
              <a:schemeClr val="tx2"/>
            </a:solidFill>
          </a:ln>
        </p:spPr>
        <p:txBody>
          <a:bodyPr>
            <a:normAutofit fontScale="92500" lnSpcReduction="10000"/>
          </a:bodyPr>
          <a:lstStyle/>
          <a:p>
            <a:pPr>
              <a:buNone/>
            </a:pPr>
            <a:endParaRPr lang="en-US" sz="800" dirty="0" smtClean="0"/>
          </a:p>
          <a:p>
            <a:r>
              <a:rPr lang="en-US" dirty="0" smtClean="0"/>
              <a:t>Subsidiary of Nestlé S.A. – </a:t>
            </a:r>
            <a:r>
              <a:rPr lang="en-US" sz="2200" dirty="0" smtClean="0"/>
              <a:t>the world's largest food company </a:t>
            </a:r>
          </a:p>
          <a:p>
            <a:r>
              <a:rPr lang="en-US" dirty="0" smtClean="0"/>
              <a:t>$8.25 billion in sales in 2007 -</a:t>
            </a:r>
            <a:r>
              <a:rPr lang="en-US" sz="2200" dirty="0" smtClean="0"/>
              <a:t> accounted for 24% of total global volume</a:t>
            </a:r>
          </a:p>
          <a:p>
            <a:r>
              <a:rPr lang="en-US" dirty="0" smtClean="0"/>
              <a:t>Offer wide range of products </a:t>
            </a:r>
          </a:p>
          <a:p>
            <a:pPr lvl="1"/>
            <a:r>
              <a:rPr lang="en-US" dirty="0" smtClean="0"/>
              <a:t>Chocolate and confections, beverages, infant formula, juices, mile products, pet food, prepared food, sports nutrition</a:t>
            </a:r>
          </a:p>
          <a:p>
            <a:endParaRPr lang="th-TH" dirty="0"/>
          </a:p>
        </p:txBody>
      </p:sp>
      <p:pic>
        <p:nvPicPr>
          <p:cNvPr id="4" name="Picture 3" descr="Picture 3.png"/>
          <p:cNvPicPr>
            <a:picLocks noChangeAspect="1"/>
          </p:cNvPicPr>
          <p:nvPr/>
        </p:nvPicPr>
        <p:blipFill>
          <a:blip r:embed="rId3"/>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0" name="Picture 19" descr="Picture 6.png"/>
          <p:cNvPicPr>
            <a:picLocks noChangeAspect="1"/>
          </p:cNvPicPr>
          <p:nvPr/>
        </p:nvPicPr>
        <p:blipFill>
          <a:blip r:embed="rId4"/>
          <a:stretch>
            <a:fillRect/>
          </a:stretch>
        </p:blipFill>
        <p:spPr>
          <a:xfrm>
            <a:off x="1142" y="4572008"/>
            <a:ext cx="9142858" cy="1358730"/>
          </a:xfrm>
          <a:prstGeom prst="rect">
            <a:avLst/>
          </a:prstGeom>
        </p:spPr>
      </p:pic>
      <p:pic>
        <p:nvPicPr>
          <p:cNvPr id="22" name="Picture 8" descr="http://www.cookingschool.co.za/images/Logo/Nestle%20Good%20Food...Logo1%20gfgl.jpg">
            <a:hlinkClick r:id="rId5" action="ppaction://hlinksldjump"/>
          </p:cNvPr>
          <p:cNvPicPr>
            <a:picLocks noChangeAspect="1" noChangeArrowheads="1"/>
          </p:cNvPicPr>
          <p:nvPr/>
        </p:nvPicPr>
        <p:blipFill>
          <a:blip r:embed="rId6" cstate="print"/>
          <a:srcRect/>
          <a:stretch>
            <a:fillRect/>
          </a:stretch>
        </p:blipFill>
        <p:spPr bwMode="auto">
          <a:xfrm>
            <a:off x="7715272" y="1"/>
            <a:ext cx="1428728" cy="559793"/>
          </a:xfrm>
          <a:prstGeom prst="rect">
            <a:avLst/>
          </a:prstGeom>
          <a:noFill/>
        </p:spPr>
      </p:pic>
    </p:spTree>
  </p:cSld>
  <p:clrMapOvr>
    <a:masterClrMapping/>
  </p:clrMapOvr>
  <p:transition advTm="4995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nuts?</a:t>
            </a:r>
            <a:endParaRPr lang="th-TH" dirty="0"/>
          </a:p>
        </p:txBody>
      </p:sp>
      <p:sp>
        <p:nvSpPr>
          <p:cNvPr id="3" name="Content Placeholder 2"/>
          <p:cNvSpPr>
            <a:spLocks noGrp="1"/>
          </p:cNvSpPr>
          <p:nvPr>
            <p:ph idx="1"/>
          </p:nvPr>
        </p:nvSpPr>
        <p:spPr/>
        <p:txBody>
          <a:bodyPr/>
          <a:lstStyle/>
          <a:p>
            <a:r>
              <a:rPr lang="en-US" dirty="0" smtClean="0"/>
              <a:t>Intense competition </a:t>
            </a:r>
          </a:p>
          <a:p>
            <a:r>
              <a:rPr lang="en-US" dirty="0" smtClean="0"/>
              <a:t>High fat </a:t>
            </a:r>
          </a:p>
          <a:p>
            <a:r>
              <a:rPr lang="en-US" dirty="0" err="1" smtClean="0"/>
              <a:t>Recongnized</a:t>
            </a:r>
            <a:r>
              <a:rPr lang="en-US" dirty="0" smtClean="0"/>
              <a:t> brands exist </a:t>
            </a:r>
          </a:p>
          <a:p>
            <a:r>
              <a:rPr lang="en-US" dirty="0" smtClean="0"/>
              <a:t>Not innovative</a:t>
            </a:r>
          </a:p>
          <a:p>
            <a:pPr>
              <a:buNone/>
            </a:pPr>
            <a:endParaRPr lang="en-US" dirty="0" smtClean="0"/>
          </a:p>
          <a:p>
            <a:pPr>
              <a:buNone/>
            </a:pPr>
            <a:endParaRPr lang="en-US" dirty="0" smtClean="0"/>
          </a:p>
          <a:p>
            <a:pPr>
              <a:buNone/>
            </a:pPr>
            <a:endParaRPr lang="th-TH" dirty="0"/>
          </a:p>
        </p:txBody>
      </p:sp>
      <p:pic>
        <p:nvPicPr>
          <p:cNvPr id="4" name="Picture 8" descr="http://www.cookingschool.co.za/images/Logo/Nestle%20Good%20Food...Logo1%20gfgl.jpg">
            <a:hlinkClick r:id="rId2" action="ppaction://hlinksldjump"/>
          </p:cNvPr>
          <p:cNvPicPr>
            <a:picLocks noChangeAspect="1" noChangeArrowheads="1"/>
          </p:cNvPicPr>
          <p:nvPr/>
        </p:nvPicPr>
        <p:blipFill>
          <a:blip r:embed="rId3" cstate="print"/>
          <a:srcRect/>
          <a:stretch>
            <a:fillRect/>
          </a:stretch>
        </p:blipFill>
        <p:spPr bwMode="auto">
          <a:xfrm>
            <a:off x="7715272" y="1"/>
            <a:ext cx="1428728" cy="559793"/>
          </a:xfrm>
          <a:prstGeom prst="rect">
            <a:avLst/>
          </a:prstGeom>
          <a:noFill/>
        </p:spPr>
      </p:pic>
      <p:sp>
        <p:nvSpPr>
          <p:cNvPr id="5" name="Rectangle 4"/>
          <p:cNvSpPr/>
          <p:nvPr/>
        </p:nvSpPr>
        <p:spPr>
          <a:xfrm>
            <a:off x="0" y="-71462"/>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p:cNvSpPr/>
          <p:nvPr/>
        </p:nvSpPr>
        <p:spPr>
          <a:xfrm>
            <a:off x="-32" y="6429396"/>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18"/>
            <a:ext cx="8229600" cy="1143000"/>
          </a:xfrm>
        </p:spPr>
        <p:txBody>
          <a:bodyPr>
            <a:normAutofit fontScale="90000"/>
          </a:bodyPr>
          <a:lstStyle/>
          <a:p>
            <a:r>
              <a:rPr lang="en-US" dirty="0" smtClean="0"/>
              <a:t>Sugar-free products are made with chemicals is it safe?</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err="1" smtClean="0"/>
              <a:t>Sugarfree</a:t>
            </a:r>
            <a:r>
              <a:rPr lang="en-US" dirty="0" smtClean="0"/>
              <a:t> products are made with ingredients that have been vigorously tested and approved by Food Standards. </a:t>
            </a:r>
          </a:p>
          <a:p>
            <a:pPr>
              <a:buNone/>
            </a:pPr>
            <a:r>
              <a:rPr lang="en-US" dirty="0" smtClean="0"/>
              <a:t>Non-sugar sweeteners are absolutely safe to consume. Foods with added aspartame and aspartame-</a:t>
            </a:r>
            <a:r>
              <a:rPr lang="en-US" dirty="0" err="1" smtClean="0"/>
              <a:t>acesulphame</a:t>
            </a:r>
            <a:r>
              <a:rPr lang="en-US" dirty="0" smtClean="0"/>
              <a:t> salt come with a warning alert to the one in 10,000 people with </a:t>
            </a:r>
            <a:r>
              <a:rPr lang="en-US" dirty="0" err="1" smtClean="0"/>
              <a:t>phenylketonuria</a:t>
            </a:r>
            <a:r>
              <a:rPr lang="en-US" dirty="0" smtClean="0"/>
              <a:t> (PKU) who have difficulty </a:t>
            </a:r>
            <a:r>
              <a:rPr lang="en-US" dirty="0" err="1" smtClean="0"/>
              <a:t>metabolising</a:t>
            </a:r>
            <a:r>
              <a:rPr lang="en-US" dirty="0" smtClean="0"/>
              <a:t> aspartame. </a:t>
            </a:r>
          </a:p>
          <a:p>
            <a:pPr>
              <a:buNone/>
            </a:pPr>
            <a:r>
              <a:rPr lang="en-US" dirty="0" smtClean="0"/>
              <a:t>Non-sugar sweeteners offer consumers particular benefits compared to their regular counterpart, for example, </a:t>
            </a:r>
            <a:r>
              <a:rPr lang="en-US" dirty="0" err="1" smtClean="0"/>
              <a:t>kilojoule</a:t>
            </a:r>
            <a:r>
              <a:rPr lang="en-US" dirty="0" smtClean="0"/>
              <a:t> reduction.</a:t>
            </a:r>
          </a:p>
          <a:p>
            <a:endParaRPr lang="en-US" dirty="0"/>
          </a:p>
        </p:txBody>
      </p:sp>
      <p:pic>
        <p:nvPicPr>
          <p:cNvPr id="4" name="Picture 8" descr="http://www.cookingschool.co.za/images/Logo/Nestle%20Good%20Food...Logo1%20gfgl.jpg">
            <a:hlinkClick r:id="rId2" action="ppaction://hlinksldjump"/>
          </p:cNvPr>
          <p:cNvPicPr>
            <a:picLocks noChangeAspect="1" noChangeArrowheads="1"/>
          </p:cNvPicPr>
          <p:nvPr/>
        </p:nvPicPr>
        <p:blipFill>
          <a:blip r:embed="rId3" cstate="print"/>
          <a:srcRect/>
          <a:stretch>
            <a:fillRect/>
          </a:stretch>
        </p:blipFill>
        <p:spPr bwMode="auto">
          <a:xfrm>
            <a:off x="7715272" y="1"/>
            <a:ext cx="1428728" cy="559793"/>
          </a:xfrm>
          <a:prstGeom prst="rect">
            <a:avLst/>
          </a:prstGeom>
          <a:noFill/>
        </p:spPr>
      </p:pic>
      <p:sp>
        <p:nvSpPr>
          <p:cNvPr id="5" name="Rectangle 4"/>
          <p:cNvSpPr/>
          <p:nvPr/>
        </p:nvSpPr>
        <p:spPr>
          <a:xfrm>
            <a:off x="0" y="-71462"/>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p:cNvSpPr/>
          <p:nvPr/>
        </p:nvSpPr>
        <p:spPr>
          <a:xfrm>
            <a:off x="-32" y="6429396"/>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Rectangle 6"/>
          <p:cNvSpPr/>
          <p:nvPr/>
        </p:nvSpPr>
        <p:spPr>
          <a:xfrm>
            <a:off x="1500198" y="6429396"/>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CANDY </a:t>
            </a:r>
            <a:endParaRPr lang="en-US" dirty="0"/>
          </a:p>
        </p:txBody>
      </p:sp>
      <p:sp>
        <p:nvSpPr>
          <p:cNvPr id="3" name="Content Placeholder 2"/>
          <p:cNvSpPr>
            <a:spLocks noGrp="1"/>
          </p:cNvSpPr>
          <p:nvPr>
            <p:ph idx="1"/>
          </p:nvPr>
        </p:nvSpPr>
        <p:spPr/>
        <p:txBody>
          <a:bodyPr/>
          <a:lstStyle/>
          <a:p>
            <a:r>
              <a:rPr lang="en-US" dirty="0" smtClean="0"/>
              <a:t>REDUCED SUGAR</a:t>
            </a:r>
          </a:p>
          <a:p>
            <a:r>
              <a:rPr lang="en-US" dirty="0" smtClean="0"/>
              <a:t>Use real juice –vitamin C </a:t>
            </a:r>
          </a:p>
          <a:p>
            <a:r>
              <a:rPr lang="en-US" dirty="0" smtClean="0"/>
              <a:t>Nerds, goober etc </a:t>
            </a:r>
          </a:p>
          <a:p>
            <a:endParaRPr lang="en-US" dirty="0"/>
          </a:p>
        </p:txBody>
      </p:sp>
      <p:pic>
        <p:nvPicPr>
          <p:cNvPr id="4" name="Picture 8" descr="http://www.cookingschool.co.za/images/Logo/Nestle%20Good%20Food...Logo1%20gfgl.jpg">
            <a:hlinkClick r:id="rId2" action="ppaction://hlinksldjump"/>
          </p:cNvPr>
          <p:cNvPicPr>
            <a:picLocks noChangeAspect="1" noChangeArrowheads="1"/>
          </p:cNvPicPr>
          <p:nvPr/>
        </p:nvPicPr>
        <p:blipFill>
          <a:blip r:embed="rId3" cstate="print"/>
          <a:srcRect/>
          <a:stretch>
            <a:fillRect/>
          </a:stretch>
        </p:blipFill>
        <p:spPr bwMode="auto">
          <a:xfrm>
            <a:off x="7715272" y="1"/>
            <a:ext cx="1428728" cy="559793"/>
          </a:xfrm>
          <a:prstGeom prst="rect">
            <a:avLst/>
          </a:prstGeom>
          <a:noFill/>
        </p:spPr>
      </p:pic>
      <p:sp>
        <p:nvSpPr>
          <p:cNvPr id="5" name="Rectangle 4"/>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p:cNvSpPr/>
          <p:nvPr/>
        </p:nvSpPr>
        <p:spPr>
          <a:xfrm>
            <a:off x="-32" y="6500858"/>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Rectangle 6"/>
          <p:cNvSpPr/>
          <p:nvPr/>
        </p:nvSpPr>
        <p:spPr>
          <a:xfrm>
            <a:off x="1500198" y="6500858"/>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FRUITS in chocolate</a:t>
            </a:r>
            <a:endParaRPr lang="en-US" dirty="0"/>
          </a:p>
        </p:txBody>
      </p:sp>
      <p:sp>
        <p:nvSpPr>
          <p:cNvPr id="3" name="Content Placeholder 2"/>
          <p:cNvSpPr>
            <a:spLocks noGrp="1"/>
          </p:cNvSpPr>
          <p:nvPr>
            <p:ph idx="1"/>
          </p:nvPr>
        </p:nvSpPr>
        <p:spPr/>
        <p:txBody>
          <a:bodyPr>
            <a:normAutofit lnSpcReduction="10000"/>
          </a:bodyPr>
          <a:lstStyle/>
          <a:p>
            <a:r>
              <a:rPr lang="en-US" dirty="0" smtClean="0"/>
              <a:t>40% interested in real milk products</a:t>
            </a:r>
          </a:p>
          <a:p>
            <a:r>
              <a:rPr lang="en-US" dirty="0" smtClean="0"/>
              <a:t>29% interested in antioxidants</a:t>
            </a:r>
          </a:p>
          <a:p>
            <a:r>
              <a:rPr lang="en-US" dirty="0" smtClean="0"/>
              <a:t>27% interested in REAL FRUIT</a:t>
            </a:r>
          </a:p>
          <a:p>
            <a:r>
              <a:rPr lang="en-US" dirty="0" smtClean="0"/>
              <a:t>FRUITS is the most common snack </a:t>
            </a:r>
          </a:p>
          <a:p>
            <a:pPr lvl="1">
              <a:buNone/>
            </a:pPr>
            <a:endParaRPr lang="en-US" dirty="0" smtClean="0"/>
          </a:p>
          <a:p>
            <a:pPr>
              <a:buNone/>
            </a:pPr>
            <a:endParaRPr lang="en-US" dirty="0" smtClean="0"/>
          </a:p>
          <a:p>
            <a:pPr>
              <a:buNone/>
            </a:pPr>
            <a:endParaRPr lang="en-US" dirty="0"/>
          </a:p>
          <a:p>
            <a:pPr>
              <a:buNone/>
            </a:pPr>
            <a:r>
              <a:rPr lang="en-US" dirty="0" smtClean="0"/>
              <a:t>Nestle custom consumer survey, 2007</a:t>
            </a:r>
            <a:endParaRPr lang="en-US" dirty="0"/>
          </a:p>
        </p:txBody>
      </p:sp>
      <p:pic>
        <p:nvPicPr>
          <p:cNvPr id="4" name="Picture 8" descr="http://www.cookingschool.co.za/images/Logo/Nestle%20Good%20Food...Logo1%20gfgl.jpg">
            <a:hlinkClick r:id="rId2" action="ppaction://hlinksldjump"/>
          </p:cNvPr>
          <p:cNvPicPr>
            <a:picLocks noChangeAspect="1" noChangeArrowheads="1"/>
          </p:cNvPicPr>
          <p:nvPr/>
        </p:nvPicPr>
        <p:blipFill>
          <a:blip r:embed="rId3" cstate="print"/>
          <a:srcRect/>
          <a:stretch>
            <a:fillRect/>
          </a:stretch>
        </p:blipFill>
        <p:spPr bwMode="auto">
          <a:xfrm>
            <a:off x="7715272" y="1"/>
            <a:ext cx="1428728" cy="559793"/>
          </a:xfrm>
          <a:prstGeom prst="rect">
            <a:avLst/>
          </a:prstGeom>
          <a:noFill/>
        </p:spPr>
      </p:pic>
      <p:sp>
        <p:nvSpPr>
          <p:cNvPr id="5" name="Rectangle 4"/>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p:cNvSpPr/>
          <p:nvPr/>
        </p:nvSpPr>
        <p:spPr>
          <a:xfrm>
            <a:off x="-32" y="6500858"/>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Rectangle 6"/>
          <p:cNvSpPr/>
          <p:nvPr/>
        </p:nvSpPr>
        <p:spPr>
          <a:xfrm>
            <a:off x="1500198" y="6500858"/>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Nestle + Restaurants</a:t>
            </a:r>
            <a:endParaRPr lang="en-US" dirty="0"/>
          </a:p>
        </p:txBody>
      </p:sp>
      <p:sp>
        <p:nvSpPr>
          <p:cNvPr id="3" name="Content Placeholder 2"/>
          <p:cNvSpPr>
            <a:spLocks noGrp="1"/>
          </p:cNvSpPr>
          <p:nvPr>
            <p:ph idx="1"/>
          </p:nvPr>
        </p:nvSpPr>
        <p:spPr/>
        <p:txBody>
          <a:bodyPr/>
          <a:lstStyle/>
          <a:p>
            <a:r>
              <a:rPr lang="en-US" dirty="0" smtClean="0"/>
              <a:t>Do not offer deserts </a:t>
            </a:r>
          </a:p>
          <a:p>
            <a:r>
              <a:rPr lang="en-US" dirty="0" smtClean="0"/>
              <a:t>Pay rent </a:t>
            </a:r>
          </a:p>
          <a:p>
            <a:r>
              <a:rPr lang="en-US" dirty="0" smtClean="0"/>
              <a:t>Pay royalties</a:t>
            </a:r>
          </a:p>
          <a:p>
            <a:r>
              <a:rPr lang="en-US" dirty="0" smtClean="0"/>
              <a:t>Only snack available </a:t>
            </a:r>
          </a:p>
          <a:p>
            <a:r>
              <a:rPr lang="en-US" dirty="0" smtClean="0"/>
              <a:t>Long shelf life</a:t>
            </a:r>
            <a:endParaRPr lang="en-US" dirty="0"/>
          </a:p>
        </p:txBody>
      </p:sp>
      <p:pic>
        <p:nvPicPr>
          <p:cNvPr id="4" name="Picture 8" descr="http://www.cookingschool.co.za/images/Logo/Nestle%20Good%20Food...Logo1%20gfgl.jpg">
            <a:hlinkClick r:id="rId2" action="ppaction://hlinksldjump"/>
          </p:cNvPr>
          <p:cNvPicPr>
            <a:picLocks noChangeAspect="1" noChangeArrowheads="1"/>
          </p:cNvPicPr>
          <p:nvPr/>
        </p:nvPicPr>
        <p:blipFill>
          <a:blip r:embed="rId3" cstate="print"/>
          <a:srcRect/>
          <a:stretch>
            <a:fillRect/>
          </a:stretch>
        </p:blipFill>
        <p:spPr bwMode="auto">
          <a:xfrm>
            <a:off x="7715272" y="1"/>
            <a:ext cx="1428728" cy="559793"/>
          </a:xfrm>
          <a:prstGeom prst="rect">
            <a:avLst/>
          </a:prstGeom>
          <a:noFill/>
        </p:spPr>
      </p:pic>
      <p:sp>
        <p:nvSpPr>
          <p:cNvPr id="5" name="Rectangle 4"/>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p:cNvSpPr/>
          <p:nvPr/>
        </p:nvSpPr>
        <p:spPr>
          <a:xfrm>
            <a:off x="-32" y="6500858"/>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Rectangle 6"/>
          <p:cNvSpPr/>
          <p:nvPr/>
        </p:nvSpPr>
        <p:spPr>
          <a:xfrm>
            <a:off x="1500198" y="6500858"/>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cookingschool.co.za/images/Logo/Nestle%20Good%20Food...Logo1%20gfgl.jpg">
            <a:hlinkClick r:id="rId2" action="ppaction://hlinksldjump"/>
          </p:cNvPr>
          <p:cNvPicPr>
            <a:picLocks noChangeAspect="1" noChangeArrowheads="1"/>
          </p:cNvPicPr>
          <p:nvPr/>
        </p:nvPicPr>
        <p:blipFill>
          <a:blip r:embed="rId3" cstate="print"/>
          <a:srcRect/>
          <a:stretch>
            <a:fillRect/>
          </a:stretch>
        </p:blipFill>
        <p:spPr bwMode="auto">
          <a:xfrm>
            <a:off x="7715272" y="1"/>
            <a:ext cx="1428728" cy="559793"/>
          </a:xfrm>
          <a:prstGeom prst="rect">
            <a:avLst/>
          </a:prstGeom>
          <a:noFill/>
        </p:spPr>
      </p:pic>
      <p:sp>
        <p:nvSpPr>
          <p:cNvPr id="5" name="Rectangle 4"/>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p:cNvSpPr/>
          <p:nvPr/>
        </p:nvSpPr>
        <p:spPr>
          <a:xfrm>
            <a:off x="-32" y="6500858"/>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Rectangle 6"/>
          <p:cNvSpPr/>
          <p:nvPr/>
        </p:nvSpPr>
        <p:spPr>
          <a:xfrm>
            <a:off x="1500198" y="6500858"/>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Title 1"/>
          <p:cNvSpPr>
            <a:spLocks noGrp="1"/>
          </p:cNvSpPr>
          <p:nvPr>
            <p:ph type="title"/>
          </p:nvPr>
        </p:nvSpPr>
        <p:spPr/>
        <p:txBody>
          <a:bodyPr/>
          <a:lstStyle/>
          <a:p>
            <a:r>
              <a:rPr lang="en-US" dirty="0" smtClean="0"/>
              <a:t>Forecasted Sales</a:t>
            </a:r>
            <a:endParaRPr lang="en-US" dirty="0"/>
          </a:p>
        </p:txBody>
      </p:sp>
      <p:sp>
        <p:nvSpPr>
          <p:cNvPr id="9" name="Content Placeholder 2"/>
          <p:cNvSpPr>
            <a:spLocks noGrp="1"/>
          </p:cNvSpPr>
          <p:nvPr>
            <p:ph idx="1"/>
          </p:nvPr>
        </p:nvSpPr>
        <p:spPr/>
        <p:txBody>
          <a:bodyPr>
            <a:normAutofit fontScale="92500" lnSpcReduction="20000"/>
          </a:bodyPr>
          <a:lstStyle/>
          <a:p>
            <a:r>
              <a:rPr lang="en-US" dirty="0" smtClean="0"/>
              <a:t>Existing = 0.08% of last year sales</a:t>
            </a:r>
          </a:p>
          <a:p>
            <a:r>
              <a:rPr lang="en-US" dirty="0" smtClean="0"/>
              <a:t>Guilt Free = 40% of health and wellness confections (dark chocolate = 44%  from case pg11)</a:t>
            </a:r>
          </a:p>
          <a:p>
            <a:r>
              <a:rPr lang="en-US" dirty="0" err="1" smtClean="0"/>
              <a:t>Fruitti</a:t>
            </a:r>
            <a:r>
              <a:rPr lang="en-US" dirty="0" smtClean="0"/>
              <a:t> Coco = 20% of health and wellness confections ( chocolate raisin=16%)</a:t>
            </a:r>
          </a:p>
          <a:p>
            <a:r>
              <a:rPr lang="en-US" dirty="0" smtClean="0"/>
              <a:t>New channels = 0.04% of existing sales</a:t>
            </a:r>
          </a:p>
          <a:p>
            <a:r>
              <a:rPr lang="en-US" dirty="0" smtClean="0"/>
              <a:t>Nestle Confection’s growth rate = 0.99%</a:t>
            </a:r>
          </a:p>
          <a:p>
            <a:r>
              <a:rPr lang="en-US" dirty="0" smtClean="0"/>
              <a:t>Industry growth rate= 0.8%</a:t>
            </a:r>
          </a:p>
          <a:p>
            <a:r>
              <a:rPr lang="en-US" dirty="0" smtClean="0"/>
              <a:t>Hershey’s CAGR = 3.7%</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Forecasted Net Income</a:t>
            </a:r>
            <a:endParaRPr lang="en-US" dirty="0"/>
          </a:p>
        </p:txBody>
      </p:sp>
      <p:pic>
        <p:nvPicPr>
          <p:cNvPr id="4" name="Picture 8" descr="http://www.cookingschool.co.za/images/Logo/Nestle%20Good%20Food...Logo1%20gfgl.jpg">
            <a:hlinkClick r:id="rId2" action="ppaction://hlinksldjump"/>
          </p:cNvPr>
          <p:cNvPicPr>
            <a:picLocks noChangeAspect="1" noChangeArrowheads="1"/>
          </p:cNvPicPr>
          <p:nvPr/>
        </p:nvPicPr>
        <p:blipFill>
          <a:blip r:embed="rId3" cstate="print"/>
          <a:srcRect/>
          <a:stretch>
            <a:fillRect/>
          </a:stretch>
        </p:blipFill>
        <p:spPr bwMode="auto">
          <a:xfrm>
            <a:off x="7715272" y="1"/>
            <a:ext cx="1428728" cy="559793"/>
          </a:xfrm>
          <a:prstGeom prst="rect">
            <a:avLst/>
          </a:prstGeom>
          <a:noFill/>
        </p:spPr>
      </p:pic>
      <p:sp>
        <p:nvSpPr>
          <p:cNvPr id="5" name="Rectangle 4"/>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p:cNvSpPr/>
          <p:nvPr/>
        </p:nvSpPr>
        <p:spPr>
          <a:xfrm>
            <a:off x="-32" y="6500858"/>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Rectangle 6"/>
          <p:cNvSpPr/>
          <p:nvPr/>
        </p:nvSpPr>
        <p:spPr>
          <a:xfrm>
            <a:off x="1500198" y="6500858"/>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Content Placeholder 2"/>
          <p:cNvSpPr>
            <a:spLocks noGrp="1"/>
          </p:cNvSpPr>
          <p:nvPr>
            <p:ph idx="1"/>
          </p:nvPr>
        </p:nvSpPr>
        <p:spPr/>
        <p:txBody>
          <a:bodyPr/>
          <a:lstStyle/>
          <a:p>
            <a:r>
              <a:rPr lang="en-US" dirty="0" smtClean="0"/>
              <a:t>Existing profit = 13.1%</a:t>
            </a:r>
          </a:p>
          <a:p>
            <a:r>
              <a:rPr lang="en-US" dirty="0" smtClean="0"/>
              <a:t>With implemented strategies, the profits increase as shown in the line graph</a:t>
            </a:r>
          </a:p>
          <a:p>
            <a:r>
              <a:rPr lang="en-US" dirty="0" smtClean="0"/>
              <a:t>Net income’s CAGR = 2.9% compared with 0.08% over the past 5-year period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cookingschool.co.za/images/Logo/Nestle%20Good%20Food...Logo1%20gfgl.jpg">
            <a:hlinkClick r:id="rId2" action="ppaction://hlinksldjump"/>
          </p:cNvPr>
          <p:cNvPicPr>
            <a:picLocks noChangeAspect="1" noChangeArrowheads="1"/>
          </p:cNvPicPr>
          <p:nvPr/>
        </p:nvPicPr>
        <p:blipFill>
          <a:blip r:embed="rId3" cstate="print"/>
          <a:srcRect/>
          <a:stretch>
            <a:fillRect/>
          </a:stretch>
        </p:blipFill>
        <p:spPr bwMode="auto">
          <a:xfrm>
            <a:off x="7715272" y="1"/>
            <a:ext cx="1428728" cy="559793"/>
          </a:xfrm>
          <a:prstGeom prst="rect">
            <a:avLst/>
          </a:prstGeom>
          <a:noFill/>
        </p:spPr>
      </p:pic>
      <p:sp>
        <p:nvSpPr>
          <p:cNvPr id="5" name="Rectangle 4"/>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p:cNvSpPr/>
          <p:nvPr/>
        </p:nvSpPr>
        <p:spPr>
          <a:xfrm>
            <a:off x="-32" y="6500858"/>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Rectangle 6"/>
          <p:cNvSpPr/>
          <p:nvPr/>
        </p:nvSpPr>
        <p:spPr>
          <a:xfrm>
            <a:off x="1500198" y="6500858"/>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Title 1"/>
          <p:cNvSpPr>
            <a:spLocks noGrp="1"/>
          </p:cNvSpPr>
          <p:nvPr>
            <p:ph type="title"/>
          </p:nvPr>
        </p:nvSpPr>
        <p:spPr/>
        <p:txBody>
          <a:bodyPr/>
          <a:lstStyle/>
          <a:p>
            <a:r>
              <a:rPr lang="en-US" dirty="0" smtClean="0"/>
              <a:t>Cost Estimation</a:t>
            </a:r>
            <a:endParaRPr lang="en-US" dirty="0"/>
          </a:p>
        </p:txBody>
      </p:sp>
      <p:sp>
        <p:nvSpPr>
          <p:cNvPr id="9" name="Content Placeholder 2"/>
          <p:cNvSpPr>
            <a:spLocks noGrp="1"/>
          </p:cNvSpPr>
          <p:nvPr>
            <p:ph idx="1"/>
          </p:nvPr>
        </p:nvSpPr>
        <p:spPr/>
        <p:txBody>
          <a:bodyPr>
            <a:normAutofit fontScale="85000" lnSpcReduction="20000"/>
          </a:bodyPr>
          <a:lstStyle/>
          <a:p>
            <a:r>
              <a:rPr lang="en-US" dirty="0" smtClean="0"/>
              <a:t>Renting space = 8 USD per day</a:t>
            </a:r>
          </a:p>
          <a:p>
            <a:r>
              <a:rPr lang="en-US" dirty="0" smtClean="0"/>
              <a:t>Distribution = 8% of increased sales</a:t>
            </a:r>
          </a:p>
          <a:p>
            <a:r>
              <a:rPr lang="en-US" dirty="0" smtClean="0"/>
              <a:t> R&amp;D = 1.8% of increased sales</a:t>
            </a:r>
          </a:p>
          <a:p>
            <a:r>
              <a:rPr lang="en-US" dirty="0" smtClean="0"/>
              <a:t>Advertising = 15% of increased sales (from 33%)</a:t>
            </a:r>
          </a:p>
          <a:p>
            <a:r>
              <a:rPr lang="en-US" dirty="0" smtClean="0"/>
              <a:t>Vending machines = 1200*2000</a:t>
            </a:r>
          </a:p>
          <a:p>
            <a:r>
              <a:rPr lang="en-US" dirty="0" smtClean="0"/>
              <a:t>PPE =50 </a:t>
            </a:r>
          </a:p>
          <a:p>
            <a:pPr>
              <a:buNone/>
            </a:pPr>
            <a:endParaRPr lang="en-US" dirty="0" smtClean="0"/>
          </a:p>
          <a:p>
            <a:pPr>
              <a:buNone/>
            </a:pPr>
            <a:endParaRPr lang="en-US" dirty="0" smtClean="0"/>
          </a:p>
          <a:p>
            <a:pPr>
              <a:buNone/>
            </a:pPr>
            <a:r>
              <a:rPr lang="en-US" dirty="0" smtClean="0"/>
              <a:t>* Discount rate = 5% (interest rate)</a:t>
            </a:r>
          </a:p>
          <a:p>
            <a:pPr>
              <a:buNone/>
            </a:pPr>
            <a:r>
              <a:rPr lang="en-US" dirty="0" smtClean="0"/>
              <a:t>* Sales approach from F/S 2008</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cookingschool.co.za/images/Logo/Nestle%20Good%20Food...Logo1%20gfgl.jpg">
            <a:hlinkClick r:id="rId2" action="ppaction://hlinksldjump"/>
          </p:cNvPr>
          <p:cNvPicPr>
            <a:picLocks noChangeAspect="1" noChangeArrowheads="1"/>
          </p:cNvPicPr>
          <p:nvPr/>
        </p:nvPicPr>
        <p:blipFill>
          <a:blip r:embed="rId3" cstate="print"/>
          <a:srcRect/>
          <a:stretch>
            <a:fillRect/>
          </a:stretch>
        </p:blipFill>
        <p:spPr bwMode="auto">
          <a:xfrm>
            <a:off x="7715272" y="1"/>
            <a:ext cx="1428728" cy="559793"/>
          </a:xfrm>
          <a:prstGeom prst="rect">
            <a:avLst/>
          </a:prstGeom>
          <a:noFill/>
        </p:spPr>
      </p:pic>
      <p:sp>
        <p:nvSpPr>
          <p:cNvPr id="5" name="Rectangle 4"/>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p:cNvSpPr/>
          <p:nvPr/>
        </p:nvSpPr>
        <p:spPr>
          <a:xfrm>
            <a:off x="-32" y="6500858"/>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Rectangle 6"/>
          <p:cNvSpPr/>
          <p:nvPr/>
        </p:nvSpPr>
        <p:spPr>
          <a:xfrm>
            <a:off x="1500198" y="6500858"/>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Title 1"/>
          <p:cNvSpPr>
            <a:spLocks noGrp="1"/>
          </p:cNvSpPr>
          <p:nvPr>
            <p:ph type="title"/>
          </p:nvPr>
        </p:nvSpPr>
        <p:spPr/>
        <p:txBody>
          <a:bodyPr/>
          <a:lstStyle/>
          <a:p>
            <a:r>
              <a:rPr lang="en-US" dirty="0" smtClean="0"/>
              <a:t>Dilute shares</a:t>
            </a:r>
            <a:endParaRPr lang="en-US" dirty="0"/>
          </a:p>
        </p:txBody>
      </p:sp>
      <p:sp>
        <p:nvSpPr>
          <p:cNvPr id="9" name="Content Placeholder 2"/>
          <p:cNvSpPr>
            <a:spLocks noGrp="1"/>
          </p:cNvSpPr>
          <p:nvPr>
            <p:ph idx="1"/>
          </p:nvPr>
        </p:nvSpPr>
        <p:spPr/>
        <p:txBody>
          <a:bodyPr/>
          <a:lstStyle/>
          <a:p>
            <a:r>
              <a:rPr lang="en-US" dirty="0" smtClean="0"/>
              <a:t>Stock price 20/02/09 = 33.5USD</a:t>
            </a:r>
          </a:p>
          <a:p>
            <a:r>
              <a:rPr lang="en-US" dirty="0" smtClean="0"/>
              <a:t>70 Million </a:t>
            </a:r>
          </a:p>
          <a:p>
            <a:r>
              <a:rPr lang="en-US" dirty="0" smtClean="0"/>
              <a:t>No. of shares = 2M out of 383 M =&gt; insignificant amount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rial Rounded MT Bold" pitchFamily="34" charset="0"/>
              </a:rPr>
              <a:t>Nestlé USA</a:t>
            </a:r>
            <a:endParaRPr lang="th-TH" sz="3600" dirty="0">
              <a:latin typeface="Arial Rounded MT Bold" pitchFamily="34" charset="0"/>
            </a:endParaRPr>
          </a:p>
        </p:txBody>
      </p:sp>
      <p:sp>
        <p:nvSpPr>
          <p:cNvPr id="3" name="Content Placeholder 2"/>
          <p:cNvSpPr>
            <a:spLocks noGrp="1"/>
          </p:cNvSpPr>
          <p:nvPr>
            <p:ph idx="1"/>
          </p:nvPr>
        </p:nvSpPr>
        <p:spPr>
          <a:xfrm>
            <a:off x="628680" y="1403367"/>
            <a:ext cx="8229600" cy="4525963"/>
          </a:xfrm>
        </p:spPr>
        <p:txBody>
          <a:bodyPr/>
          <a:lstStyle/>
          <a:p>
            <a:pPr>
              <a:buNone/>
            </a:pPr>
            <a:r>
              <a:rPr lang="en-US" dirty="0"/>
              <a:t>	</a:t>
            </a:r>
            <a:endParaRPr lang="th-TH" dirty="0" smtClean="0"/>
          </a:p>
          <a:p>
            <a:endParaRPr lang="th-TH" dirty="0"/>
          </a:p>
        </p:txBody>
      </p:sp>
      <p:pic>
        <p:nvPicPr>
          <p:cNvPr id="4" name="Picture 3" descr="Picture 3.png"/>
          <p:cNvPicPr>
            <a:picLocks noChangeAspect="1"/>
          </p:cNvPicPr>
          <p:nvPr/>
        </p:nvPicPr>
        <p:blipFill>
          <a:blip r:embed="rId2"/>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1" name="TextBox 20"/>
          <p:cNvSpPr txBox="1"/>
          <p:nvPr/>
        </p:nvSpPr>
        <p:spPr>
          <a:xfrm>
            <a:off x="4572000" y="1491808"/>
            <a:ext cx="3929090" cy="4151769"/>
          </a:xfrm>
          <a:prstGeom prst="flowChartAlternateProcess">
            <a:avLst/>
          </a:prstGeom>
          <a:solidFill>
            <a:schemeClr val="tx2"/>
          </a:solidFill>
          <a:ln>
            <a:noFill/>
          </a:ln>
          <a:effectLst>
            <a:outerShdw blurRad="107950" dist="12700" dir="5400000" algn="ctr">
              <a:srgbClr val="000000"/>
            </a:outerShdw>
          </a:effectLst>
        </p:spPr>
        <p:txBody>
          <a:bodyPr wrap="square" rtlCol="0">
            <a:spAutoFit/>
          </a:bodyPr>
          <a:lstStyle/>
          <a:p>
            <a:pPr algn="ctr"/>
            <a:endParaRPr lang="en-US" sz="800" dirty="0" smtClean="0">
              <a:solidFill>
                <a:schemeClr val="bg1"/>
              </a:solidFill>
            </a:endParaRPr>
          </a:p>
          <a:p>
            <a:pPr algn="ctr"/>
            <a:r>
              <a:rPr lang="en-US" dirty="0" smtClean="0">
                <a:solidFill>
                  <a:schemeClr val="bg1"/>
                </a:solidFill>
              </a:rPr>
              <a:t>To develop a vision, strategy and tactics to grow the Nestlé </a:t>
            </a:r>
            <a:r>
              <a:rPr lang="en-US" b="1" i="1" dirty="0" smtClean="0">
                <a:solidFill>
                  <a:schemeClr val="bg1"/>
                </a:solidFill>
              </a:rPr>
              <a:t>nutrition, health and wellness</a:t>
            </a:r>
            <a:r>
              <a:rPr lang="en-US" dirty="0" smtClean="0">
                <a:solidFill>
                  <a:schemeClr val="bg1"/>
                </a:solidFill>
              </a:rPr>
              <a:t> presence in the </a:t>
            </a:r>
            <a:r>
              <a:rPr lang="en-US" b="1" i="1" u="sng" dirty="0" smtClean="0">
                <a:solidFill>
                  <a:schemeClr val="bg1"/>
                </a:solidFill>
              </a:rPr>
              <a:t>confections space</a:t>
            </a:r>
            <a:r>
              <a:rPr lang="en-US" dirty="0" smtClean="0">
                <a:solidFill>
                  <a:schemeClr val="bg1"/>
                </a:solidFill>
              </a:rPr>
              <a:t> using existing Nestle USA brands </a:t>
            </a:r>
          </a:p>
          <a:p>
            <a:pPr algn="ctr"/>
            <a:endParaRPr lang="en-US" sz="800" dirty="0" smtClean="0">
              <a:solidFill>
                <a:schemeClr val="bg1"/>
              </a:solidFill>
            </a:endParaRPr>
          </a:p>
        </p:txBody>
      </p:sp>
      <p:pic>
        <p:nvPicPr>
          <p:cNvPr id="23" name="Picture 8" descr="http://www.cookingschool.co.za/images/Logo/Nestle%20Good%20Food...Logo1%20gfgl.jpg">
            <a:hlinkClick r:id="rId3" action="ppaction://hlinksldjump"/>
          </p:cNvPr>
          <p:cNvPicPr>
            <a:picLocks noChangeAspect="1" noChangeArrowheads="1"/>
          </p:cNvPicPr>
          <p:nvPr/>
        </p:nvPicPr>
        <p:blipFill>
          <a:blip r:embed="rId4" cstate="print"/>
          <a:srcRect/>
          <a:stretch>
            <a:fillRect/>
          </a:stretch>
        </p:blipFill>
        <p:spPr bwMode="auto">
          <a:xfrm>
            <a:off x="7715272" y="1"/>
            <a:ext cx="1428728" cy="559793"/>
          </a:xfrm>
          <a:prstGeom prst="rect">
            <a:avLst/>
          </a:prstGeom>
          <a:noFill/>
        </p:spPr>
      </p:pic>
      <p:pic>
        <p:nvPicPr>
          <p:cNvPr id="24" name="Picture 23" descr="Picture 12.png"/>
          <p:cNvPicPr>
            <a:picLocks noChangeAspect="1"/>
          </p:cNvPicPr>
          <p:nvPr/>
        </p:nvPicPr>
        <p:blipFill>
          <a:blip r:embed="rId5"/>
          <a:stretch>
            <a:fillRect/>
          </a:stretch>
        </p:blipFill>
        <p:spPr>
          <a:xfrm>
            <a:off x="500033" y="1357298"/>
            <a:ext cx="3540211" cy="4572032"/>
          </a:xfrm>
          <a:prstGeom prst="rect">
            <a:avLst/>
          </a:prstGeom>
          <a:ln>
            <a:noFill/>
          </a:ln>
          <a:effectLst>
            <a:softEdge rad="112500"/>
          </a:effectLst>
        </p:spPr>
      </p:pic>
    </p:spTree>
  </p:cSld>
  <p:clrMapOvr>
    <a:masterClrMapping/>
  </p:clrMapOvr>
  <p:transition advTm="2895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85720" y="1214422"/>
            <a:ext cx="8643998" cy="5214974"/>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itle 1"/>
          <p:cNvSpPr>
            <a:spLocks noGrp="1"/>
          </p:cNvSpPr>
          <p:nvPr>
            <p:ph type="title"/>
          </p:nvPr>
        </p:nvSpPr>
        <p:spPr/>
        <p:txBody>
          <a:bodyPr>
            <a:normAutofit/>
          </a:bodyPr>
          <a:lstStyle/>
          <a:p>
            <a:pPr algn="l"/>
            <a:r>
              <a:rPr lang="en-US" sz="3600" dirty="0" smtClean="0">
                <a:latin typeface="Arial Rounded MT Bold" pitchFamily="34" charset="0"/>
              </a:rPr>
              <a:t>Situation Analysis</a:t>
            </a:r>
            <a:endParaRPr lang="th-TH" sz="3600" dirty="0">
              <a:latin typeface="Arial Rounded MT Bold" pitchFamily="34" charset="0"/>
            </a:endParaRPr>
          </a:p>
        </p:txBody>
      </p:sp>
      <p:sp>
        <p:nvSpPr>
          <p:cNvPr id="3" name="Content Placeholder 2"/>
          <p:cNvSpPr>
            <a:spLocks noGrp="1"/>
          </p:cNvSpPr>
          <p:nvPr>
            <p:ph idx="1"/>
          </p:nvPr>
        </p:nvSpPr>
        <p:spPr>
          <a:xfrm>
            <a:off x="628680" y="1403367"/>
            <a:ext cx="8229600" cy="4525963"/>
          </a:xfrm>
        </p:spPr>
        <p:txBody>
          <a:bodyPr/>
          <a:lstStyle/>
          <a:p>
            <a:pPr>
              <a:buNone/>
            </a:pPr>
            <a:r>
              <a:rPr lang="en-US" dirty="0"/>
              <a:t>	</a:t>
            </a:r>
            <a:endParaRPr lang="th-TH" dirty="0" smtClean="0"/>
          </a:p>
          <a:p>
            <a:endParaRPr lang="th-TH" dirty="0"/>
          </a:p>
        </p:txBody>
      </p:sp>
      <p:pic>
        <p:nvPicPr>
          <p:cNvPr id="4" name="Picture 3" descr="Picture 3.png"/>
          <p:cNvPicPr>
            <a:picLocks noChangeAspect="1"/>
          </p:cNvPicPr>
          <p:nvPr/>
        </p:nvPicPr>
        <p:blipFill>
          <a:blip r:embed="rId3"/>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8" descr="http://www.cookingschool.co.za/images/Logo/Nestle%20Good%20Food...Logo1%20gfgl.jpg">
            <a:hlinkClick r:id="rId4" action="ppaction://hlinksldjump"/>
          </p:cNvPr>
          <p:cNvPicPr>
            <a:picLocks noChangeAspect="1" noChangeArrowheads="1"/>
          </p:cNvPicPr>
          <p:nvPr/>
        </p:nvPicPr>
        <p:blipFill>
          <a:blip r:embed="rId5" cstate="print"/>
          <a:srcRect/>
          <a:stretch>
            <a:fillRect/>
          </a:stretch>
        </p:blipFill>
        <p:spPr bwMode="auto">
          <a:xfrm>
            <a:off x="7715272" y="1"/>
            <a:ext cx="1428728" cy="559793"/>
          </a:xfrm>
          <a:prstGeom prst="rect">
            <a:avLst/>
          </a:prstGeom>
          <a:noFill/>
        </p:spPr>
      </p:pic>
      <p:sp>
        <p:nvSpPr>
          <p:cNvPr id="16" name="Rectangle 5"/>
          <p:cNvSpPr>
            <a:spLocks noChangeArrowheads="1"/>
          </p:cNvSpPr>
          <p:nvPr/>
        </p:nvSpPr>
        <p:spPr bwMode="auto">
          <a:xfrm>
            <a:off x="287368" y="1214422"/>
            <a:ext cx="8642350" cy="576263"/>
          </a:xfrm>
          <a:prstGeom prst="rect">
            <a:avLst/>
          </a:prstGeom>
          <a:solidFill>
            <a:srgbClr val="99CCFF"/>
          </a:solidFill>
          <a:ln w="9525">
            <a:solidFill>
              <a:srgbClr val="99CCFF"/>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marL="342900" indent="-342900" algn="ctr" eaLnBrk="1" hangingPunct="1">
              <a:lnSpc>
                <a:spcPct val="90000"/>
              </a:lnSpc>
              <a:spcBef>
                <a:spcPct val="20000"/>
              </a:spcBef>
            </a:pPr>
            <a:r>
              <a:rPr lang="en-US" sz="2600" dirty="0" smtClean="0">
                <a:latin typeface="Arial Rounded MT Bold" pitchFamily="34" charset="0"/>
              </a:rPr>
              <a:t>Change in Consumer Needs</a:t>
            </a:r>
            <a:endParaRPr lang="en-US" sz="2600" dirty="0">
              <a:latin typeface="Arial Rounded MT Bold" pitchFamily="34" charset="0"/>
            </a:endParaRPr>
          </a:p>
        </p:txBody>
      </p:sp>
      <p:sp>
        <p:nvSpPr>
          <p:cNvPr id="18" name="Text Box 4"/>
          <p:cNvSpPr txBox="1">
            <a:spLocks noChangeArrowheads="1"/>
          </p:cNvSpPr>
          <p:nvPr/>
        </p:nvSpPr>
        <p:spPr bwMode="auto">
          <a:xfrm>
            <a:off x="357158" y="1785926"/>
            <a:ext cx="8064500" cy="1569660"/>
          </a:xfrm>
          <a:prstGeom prst="rect">
            <a:avLst/>
          </a:prstGeom>
          <a:noFill/>
          <a:ln w="9525">
            <a:noFill/>
            <a:miter lim="800000"/>
            <a:headEnd/>
            <a:tailEnd/>
          </a:ln>
        </p:spPr>
        <p:txBody>
          <a:bodyPr wrap="square">
            <a:spAutoFit/>
          </a:bodyPr>
          <a:lstStyle/>
          <a:p>
            <a:pPr>
              <a:buFontTx/>
              <a:buChar char="•"/>
            </a:pPr>
            <a:r>
              <a:rPr lang="en-US" sz="2400" dirty="0" smtClean="0"/>
              <a:t> Increase in people’s health consciousness</a:t>
            </a:r>
            <a:endParaRPr lang="en-US" sz="2400" dirty="0"/>
          </a:p>
          <a:p>
            <a:pPr>
              <a:buFontTx/>
              <a:buChar char="•"/>
            </a:pPr>
            <a:r>
              <a:rPr lang="en-US" sz="2400" dirty="0" smtClean="0"/>
              <a:t> Confectionary is perceived to be unhealthy </a:t>
            </a:r>
          </a:p>
          <a:p>
            <a:pPr>
              <a:buFontTx/>
              <a:buChar char="•"/>
            </a:pPr>
            <a:endParaRPr lang="en-US" sz="2400" dirty="0"/>
          </a:p>
          <a:p>
            <a:pPr>
              <a:buFontTx/>
              <a:buChar char="•"/>
            </a:pPr>
            <a:endParaRPr lang="en-US" sz="2400" dirty="0"/>
          </a:p>
        </p:txBody>
      </p:sp>
      <p:sp>
        <p:nvSpPr>
          <p:cNvPr id="20" name="Text Box 8"/>
          <p:cNvSpPr txBox="1">
            <a:spLocks noChangeArrowheads="1"/>
          </p:cNvSpPr>
          <p:nvPr/>
        </p:nvSpPr>
        <p:spPr bwMode="auto">
          <a:xfrm>
            <a:off x="1204938" y="5643578"/>
            <a:ext cx="7010400" cy="415498"/>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100" dirty="0" smtClean="0">
                <a:ln>
                  <a:solidFill>
                    <a:schemeClr val="bg1"/>
                  </a:solidFill>
                </a:ln>
                <a:solidFill>
                  <a:schemeClr val="bg1"/>
                </a:solidFill>
                <a:latin typeface="Arial Rounded MT Bold" pitchFamily="34" charset="0"/>
              </a:rPr>
              <a:t>Unmet Consumer </a:t>
            </a:r>
            <a:r>
              <a:rPr lang="en-US" sz="2100" dirty="0">
                <a:ln>
                  <a:solidFill>
                    <a:schemeClr val="bg1"/>
                  </a:solidFill>
                </a:ln>
                <a:solidFill>
                  <a:schemeClr val="bg1"/>
                </a:solidFill>
                <a:latin typeface="Arial Rounded MT Bold" pitchFamily="34" charset="0"/>
              </a:rPr>
              <a:t>N</a:t>
            </a:r>
            <a:r>
              <a:rPr lang="en-US" sz="2100" dirty="0" smtClean="0">
                <a:ln>
                  <a:solidFill>
                    <a:schemeClr val="bg1"/>
                  </a:solidFill>
                </a:ln>
                <a:solidFill>
                  <a:schemeClr val="bg1"/>
                </a:solidFill>
                <a:latin typeface="Arial Rounded MT Bold" pitchFamily="34" charset="0"/>
              </a:rPr>
              <a:t>eeds in Confectionary </a:t>
            </a:r>
            <a:r>
              <a:rPr lang="en-US" sz="2100" dirty="0">
                <a:ln>
                  <a:solidFill>
                    <a:schemeClr val="bg1"/>
                  </a:solidFill>
                </a:ln>
                <a:solidFill>
                  <a:schemeClr val="bg1"/>
                </a:solidFill>
                <a:latin typeface="Arial Rounded MT Bold" pitchFamily="34" charset="0"/>
              </a:rPr>
              <a:t>P</a:t>
            </a:r>
            <a:r>
              <a:rPr lang="en-US" sz="2100" dirty="0" smtClean="0">
                <a:ln>
                  <a:solidFill>
                    <a:schemeClr val="bg1"/>
                  </a:solidFill>
                </a:ln>
                <a:solidFill>
                  <a:schemeClr val="bg1"/>
                </a:solidFill>
                <a:latin typeface="Arial Rounded MT Bold" pitchFamily="34" charset="0"/>
              </a:rPr>
              <a:t>roducts </a:t>
            </a:r>
            <a:r>
              <a:rPr lang="en-US" sz="2100" u="sng" dirty="0" smtClean="0">
                <a:ln>
                  <a:solidFill>
                    <a:schemeClr val="bg1"/>
                  </a:solidFill>
                </a:ln>
                <a:solidFill>
                  <a:schemeClr val="bg1"/>
                </a:solidFill>
                <a:latin typeface="Arial Rounded MT Bold" pitchFamily="34" charset="0"/>
              </a:rPr>
              <a:t> </a:t>
            </a:r>
            <a:endParaRPr lang="en-US" sz="2100" u="sng" dirty="0">
              <a:ln>
                <a:solidFill>
                  <a:schemeClr val="bg1"/>
                </a:solidFill>
              </a:ln>
              <a:solidFill>
                <a:schemeClr val="bg1"/>
              </a:solidFill>
              <a:latin typeface="Arial Rounded MT Bold" pitchFamily="34" charset="0"/>
            </a:endParaRPr>
          </a:p>
        </p:txBody>
      </p:sp>
      <p:graphicFrame>
        <p:nvGraphicFramePr>
          <p:cNvPr id="22" name="Chart 21"/>
          <p:cNvGraphicFramePr/>
          <p:nvPr/>
        </p:nvGraphicFramePr>
        <p:xfrm>
          <a:off x="928662" y="2643182"/>
          <a:ext cx="7358114" cy="2786082"/>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p:cNvSpPr txBox="1"/>
          <p:nvPr/>
        </p:nvSpPr>
        <p:spPr>
          <a:xfrm>
            <a:off x="1219200" y="5407239"/>
            <a:ext cx="1291187" cy="307777"/>
          </a:xfrm>
          <a:prstGeom prst="rect">
            <a:avLst/>
          </a:prstGeom>
          <a:noFill/>
        </p:spPr>
        <p:txBody>
          <a:bodyPr wrap="none" rtlCol="0">
            <a:spAutoFit/>
          </a:bodyPr>
          <a:lstStyle/>
          <a:p>
            <a:r>
              <a:rPr lang="en-US" sz="1400" i="1" dirty="0" smtClean="0"/>
              <a:t>Source: Nielsen</a:t>
            </a:r>
            <a:endParaRPr lang="en-US" sz="1400" i="1" dirty="0"/>
          </a:p>
        </p:txBody>
      </p:sp>
      <p:sp>
        <p:nvSpPr>
          <p:cNvPr id="24" name="TextBox 23"/>
          <p:cNvSpPr txBox="1"/>
          <p:nvPr/>
        </p:nvSpPr>
        <p:spPr>
          <a:xfrm>
            <a:off x="1357290" y="2782669"/>
            <a:ext cx="6429420" cy="646331"/>
          </a:xfrm>
          <a:prstGeom prst="rect">
            <a:avLst/>
          </a:prstGeom>
          <a:noFill/>
        </p:spPr>
        <p:txBody>
          <a:bodyPr wrap="square" rtlCol="0">
            <a:spAutoFit/>
          </a:bodyPr>
          <a:lstStyle/>
          <a:p>
            <a:r>
              <a:rPr lang="en-US" sz="1800" dirty="0" smtClean="0"/>
              <a:t>Declining Sales Growth Rate of Unhealthy Confection Products </a:t>
            </a:r>
          </a:p>
          <a:p>
            <a:pPr algn="ctr"/>
            <a:r>
              <a:rPr lang="en-US" sz="1800" dirty="0" smtClean="0"/>
              <a:t>Between 2006-07</a:t>
            </a:r>
            <a:endParaRPr lang="en-US" sz="1800" dirty="0"/>
          </a:p>
        </p:txBody>
      </p:sp>
      <p:sp>
        <p:nvSpPr>
          <p:cNvPr id="21" name="AutoShape 7"/>
          <p:cNvSpPr>
            <a:spLocks noChangeArrowheads="1"/>
          </p:cNvSpPr>
          <p:nvPr/>
        </p:nvSpPr>
        <p:spPr bwMode="auto">
          <a:xfrm rot="10800000">
            <a:off x="3643307" y="5143512"/>
            <a:ext cx="1785942" cy="354014"/>
          </a:xfrm>
          <a:prstGeom prst="triangle">
            <a:avLst>
              <a:gd name="adj" fmla="val 50000"/>
            </a:avLst>
          </a:prstGeom>
          <a:solidFill>
            <a:schemeClr val="tx1"/>
          </a:solidFill>
          <a:ln w="9525">
            <a:noFill/>
            <a:miter lim="800000"/>
            <a:headEnd/>
            <a:tailEnd/>
          </a:ln>
        </p:spPr>
        <p:txBody>
          <a:bodyPr rot="10800000" wrap="none" anchor="ctr"/>
          <a:lstStyle/>
          <a:p>
            <a:endParaRPr lang="th-TH"/>
          </a:p>
        </p:txBody>
      </p:sp>
    </p:spTree>
    <p:custDataLst>
      <p:tags r:id="rId1"/>
    </p:custDataLst>
  </p:cSld>
  <p:clrMapOvr>
    <a:masterClrMapping/>
  </p:clrMapOvr>
  <p:transition advTm="10817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nvGraphicFramePr>
        <p:xfrm>
          <a:off x="2143108" y="3000372"/>
          <a:ext cx="45720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214282" y="1214422"/>
            <a:ext cx="8643998" cy="5214974"/>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itle 1"/>
          <p:cNvSpPr>
            <a:spLocks noGrp="1"/>
          </p:cNvSpPr>
          <p:nvPr>
            <p:ph type="title"/>
          </p:nvPr>
        </p:nvSpPr>
        <p:spPr/>
        <p:txBody>
          <a:bodyPr>
            <a:normAutofit/>
          </a:bodyPr>
          <a:lstStyle/>
          <a:p>
            <a:pPr algn="l"/>
            <a:r>
              <a:rPr lang="en-US" sz="3600" dirty="0" smtClean="0">
                <a:latin typeface="Arial Rounded MT Bold" pitchFamily="34" charset="0"/>
              </a:rPr>
              <a:t>Situation Analysis</a:t>
            </a:r>
            <a:endParaRPr lang="th-TH" sz="3600" dirty="0">
              <a:latin typeface="Arial Rounded MT Bold" pitchFamily="34" charset="0"/>
            </a:endParaRPr>
          </a:p>
        </p:txBody>
      </p:sp>
      <p:sp>
        <p:nvSpPr>
          <p:cNvPr id="3" name="Content Placeholder 2"/>
          <p:cNvSpPr>
            <a:spLocks noGrp="1"/>
          </p:cNvSpPr>
          <p:nvPr>
            <p:ph idx="1"/>
          </p:nvPr>
        </p:nvSpPr>
        <p:spPr>
          <a:xfrm>
            <a:off x="628680" y="1403367"/>
            <a:ext cx="8229600" cy="4525963"/>
          </a:xfrm>
        </p:spPr>
        <p:txBody>
          <a:bodyPr/>
          <a:lstStyle/>
          <a:p>
            <a:pPr>
              <a:buNone/>
            </a:pPr>
            <a:r>
              <a:rPr lang="en-US" dirty="0"/>
              <a:t>	</a:t>
            </a:r>
            <a:endParaRPr lang="th-TH" dirty="0" smtClean="0"/>
          </a:p>
          <a:p>
            <a:endParaRPr lang="th-TH" dirty="0"/>
          </a:p>
        </p:txBody>
      </p:sp>
      <p:pic>
        <p:nvPicPr>
          <p:cNvPr id="4" name="Picture 3" descr="Picture 3.png"/>
          <p:cNvPicPr>
            <a:picLocks noChangeAspect="1"/>
          </p:cNvPicPr>
          <p:nvPr/>
        </p:nvPicPr>
        <p:blipFill>
          <a:blip r:embed="rId4"/>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8" descr="http://www.cookingschool.co.za/images/Logo/Nestle%20Good%20Food...Logo1%20gfgl.jpg">
            <a:hlinkClick r:id="rId5" action="ppaction://hlinksldjump"/>
          </p:cNvPr>
          <p:cNvPicPr>
            <a:picLocks noChangeAspect="1" noChangeArrowheads="1"/>
          </p:cNvPicPr>
          <p:nvPr/>
        </p:nvPicPr>
        <p:blipFill>
          <a:blip r:embed="rId6" cstate="print"/>
          <a:srcRect/>
          <a:stretch>
            <a:fillRect/>
          </a:stretch>
        </p:blipFill>
        <p:spPr bwMode="auto">
          <a:xfrm>
            <a:off x="7715272" y="1"/>
            <a:ext cx="1428728" cy="559793"/>
          </a:xfrm>
          <a:prstGeom prst="rect">
            <a:avLst/>
          </a:prstGeom>
          <a:noFill/>
        </p:spPr>
      </p:pic>
      <p:sp>
        <p:nvSpPr>
          <p:cNvPr id="16" name="Rectangle 5"/>
          <p:cNvSpPr>
            <a:spLocks noChangeArrowheads="1"/>
          </p:cNvSpPr>
          <p:nvPr/>
        </p:nvSpPr>
        <p:spPr bwMode="auto">
          <a:xfrm>
            <a:off x="228600" y="1209663"/>
            <a:ext cx="8642350" cy="576263"/>
          </a:xfrm>
          <a:prstGeom prst="rect">
            <a:avLst/>
          </a:prstGeom>
          <a:solidFill>
            <a:srgbClr val="99CCFF"/>
          </a:solidFill>
          <a:ln w="9525">
            <a:solidFill>
              <a:srgbClr val="99CCFF"/>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marL="342900" indent="-342900" algn="ctr" eaLnBrk="1" hangingPunct="1">
              <a:lnSpc>
                <a:spcPct val="90000"/>
              </a:lnSpc>
              <a:spcBef>
                <a:spcPct val="20000"/>
              </a:spcBef>
            </a:pPr>
            <a:r>
              <a:rPr lang="en-US" sz="2600" dirty="0" smtClean="0">
                <a:latin typeface="Arial Rounded MT Bold" pitchFamily="34" charset="0"/>
              </a:rPr>
              <a:t>Competitive Industry</a:t>
            </a:r>
            <a:endParaRPr lang="en-US" sz="2600" dirty="0">
              <a:latin typeface="Arial Rounded MT Bold" pitchFamily="34" charset="0"/>
            </a:endParaRPr>
          </a:p>
        </p:txBody>
      </p:sp>
      <p:sp>
        <p:nvSpPr>
          <p:cNvPr id="18" name="Text Box 4"/>
          <p:cNvSpPr txBox="1">
            <a:spLocks noChangeArrowheads="1"/>
          </p:cNvSpPr>
          <p:nvPr/>
        </p:nvSpPr>
        <p:spPr bwMode="auto">
          <a:xfrm>
            <a:off x="381000" y="1800043"/>
            <a:ext cx="8534400" cy="1200329"/>
          </a:xfrm>
          <a:prstGeom prst="rect">
            <a:avLst/>
          </a:prstGeom>
          <a:noFill/>
          <a:ln w="9525">
            <a:noFill/>
            <a:miter lim="800000"/>
            <a:headEnd/>
            <a:tailEnd/>
          </a:ln>
        </p:spPr>
        <p:txBody>
          <a:bodyPr wrap="square">
            <a:spAutoFit/>
          </a:bodyPr>
          <a:lstStyle/>
          <a:p>
            <a:pPr>
              <a:buFontTx/>
              <a:buChar char="•"/>
            </a:pPr>
            <a:r>
              <a:rPr lang="en-US" sz="2400" dirty="0" smtClean="0"/>
              <a:t> 5-year average industry revenue increased by 0.8% only</a:t>
            </a:r>
          </a:p>
          <a:p>
            <a:pPr>
              <a:buFontTx/>
              <a:buChar char="•"/>
            </a:pPr>
            <a:r>
              <a:rPr lang="en-US" sz="2400" dirty="0"/>
              <a:t> </a:t>
            </a:r>
            <a:r>
              <a:rPr lang="en-US" sz="2400" dirty="0" smtClean="0"/>
              <a:t>The industry is in the mature stage of the life cycle</a:t>
            </a:r>
          </a:p>
          <a:p>
            <a:pPr>
              <a:buFontTx/>
              <a:buChar char="•"/>
            </a:pPr>
            <a:r>
              <a:rPr lang="en-US" sz="2400" dirty="0"/>
              <a:t> </a:t>
            </a:r>
            <a:r>
              <a:rPr lang="en-US" sz="2400" dirty="0" smtClean="0"/>
              <a:t>Acquisition of  Wringley by Mars, leading to concentrated market  </a:t>
            </a:r>
            <a:endParaRPr lang="en-US" sz="2400" dirty="0"/>
          </a:p>
        </p:txBody>
      </p:sp>
      <p:sp>
        <p:nvSpPr>
          <p:cNvPr id="21" name="AutoShape 7"/>
          <p:cNvSpPr>
            <a:spLocks noChangeArrowheads="1"/>
          </p:cNvSpPr>
          <p:nvPr/>
        </p:nvSpPr>
        <p:spPr bwMode="auto">
          <a:xfrm rot="10800000">
            <a:off x="3714752" y="5289563"/>
            <a:ext cx="1785942" cy="354014"/>
          </a:xfrm>
          <a:prstGeom prst="triangle">
            <a:avLst>
              <a:gd name="adj" fmla="val 50000"/>
            </a:avLst>
          </a:prstGeom>
          <a:solidFill>
            <a:schemeClr val="tx1"/>
          </a:solidFill>
          <a:ln w="9525">
            <a:noFill/>
            <a:miter lim="800000"/>
            <a:headEnd/>
            <a:tailEnd/>
          </a:ln>
        </p:spPr>
        <p:txBody>
          <a:bodyPr rot="10800000" wrap="none" anchor="ctr"/>
          <a:lstStyle/>
          <a:p>
            <a:endParaRPr lang="th-TH"/>
          </a:p>
        </p:txBody>
      </p:sp>
      <p:sp>
        <p:nvSpPr>
          <p:cNvPr id="23" name="TextBox 22"/>
          <p:cNvSpPr txBox="1"/>
          <p:nvPr/>
        </p:nvSpPr>
        <p:spPr>
          <a:xfrm>
            <a:off x="2133600" y="5334000"/>
            <a:ext cx="2602572" cy="307777"/>
          </a:xfrm>
          <a:prstGeom prst="rect">
            <a:avLst/>
          </a:prstGeom>
          <a:noFill/>
        </p:spPr>
        <p:txBody>
          <a:bodyPr wrap="none" rtlCol="0">
            <a:spAutoFit/>
          </a:bodyPr>
          <a:lstStyle/>
          <a:p>
            <a:r>
              <a:rPr lang="en-US" sz="1400" i="1" dirty="0" smtClean="0"/>
              <a:t>Source: MICC2009 case materials</a:t>
            </a:r>
            <a:endParaRPr lang="en-US" sz="1400" i="1" dirty="0"/>
          </a:p>
        </p:txBody>
      </p:sp>
      <p:sp>
        <p:nvSpPr>
          <p:cNvPr id="20" name="Text Box 8"/>
          <p:cNvSpPr txBox="1">
            <a:spLocks noChangeArrowheads="1"/>
          </p:cNvSpPr>
          <p:nvPr/>
        </p:nvSpPr>
        <p:spPr bwMode="auto">
          <a:xfrm>
            <a:off x="1357290" y="5728146"/>
            <a:ext cx="6572296" cy="415498"/>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100" dirty="0" smtClean="0">
                <a:ln>
                  <a:solidFill>
                    <a:schemeClr val="bg1"/>
                  </a:solidFill>
                </a:ln>
                <a:solidFill>
                  <a:schemeClr val="bg1"/>
                </a:solidFill>
                <a:latin typeface="Arial Rounded MT Bold" pitchFamily="34" charset="0"/>
              </a:rPr>
              <a:t>Low </a:t>
            </a:r>
            <a:r>
              <a:rPr lang="en-US" sz="2100" dirty="0">
                <a:ln>
                  <a:solidFill>
                    <a:schemeClr val="bg1"/>
                  </a:solidFill>
                </a:ln>
                <a:solidFill>
                  <a:schemeClr val="bg1"/>
                </a:solidFill>
                <a:latin typeface="Arial Rounded MT Bold" pitchFamily="34" charset="0"/>
              </a:rPr>
              <a:t>M</a:t>
            </a:r>
            <a:r>
              <a:rPr lang="en-US" sz="2100" dirty="0" smtClean="0">
                <a:ln>
                  <a:solidFill>
                    <a:schemeClr val="bg1"/>
                  </a:solidFill>
                </a:ln>
                <a:solidFill>
                  <a:schemeClr val="bg1"/>
                </a:solidFill>
                <a:latin typeface="Arial Rounded MT Bold" pitchFamily="34" charset="0"/>
              </a:rPr>
              <a:t>arket Share</a:t>
            </a:r>
            <a:endParaRPr lang="en-US" sz="2100" u="sng" dirty="0">
              <a:ln>
                <a:solidFill>
                  <a:schemeClr val="bg1"/>
                </a:solidFill>
              </a:ln>
              <a:solidFill>
                <a:schemeClr val="bg1"/>
              </a:solidFill>
              <a:latin typeface="Arial Rounded MT Bold" pitchFamily="34" charset="0"/>
            </a:endParaRPr>
          </a:p>
        </p:txBody>
      </p:sp>
    </p:spTree>
    <p:custDataLst>
      <p:tags r:id="rId1"/>
    </p:custDataLst>
  </p:cSld>
  <p:clrMapOvr>
    <a:masterClrMapping/>
  </p:clrMapOvr>
  <p:transition advTm="7935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14282" y="1285860"/>
            <a:ext cx="8643998" cy="5214974"/>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itle 1"/>
          <p:cNvSpPr>
            <a:spLocks noGrp="1"/>
          </p:cNvSpPr>
          <p:nvPr>
            <p:ph type="title"/>
          </p:nvPr>
        </p:nvSpPr>
        <p:spPr/>
        <p:txBody>
          <a:bodyPr>
            <a:normAutofit/>
          </a:bodyPr>
          <a:lstStyle/>
          <a:p>
            <a:pPr algn="l"/>
            <a:r>
              <a:rPr lang="en-US" sz="3600" dirty="0" smtClean="0">
                <a:latin typeface="Arial Rounded MT Bold" pitchFamily="34" charset="0"/>
              </a:rPr>
              <a:t>Situation Analysis</a:t>
            </a:r>
            <a:endParaRPr lang="th-TH" sz="3600" dirty="0">
              <a:latin typeface="Arial Rounded MT Bold" pitchFamily="34" charset="0"/>
            </a:endParaRPr>
          </a:p>
        </p:txBody>
      </p:sp>
      <p:sp>
        <p:nvSpPr>
          <p:cNvPr id="3" name="Content Placeholder 2"/>
          <p:cNvSpPr>
            <a:spLocks noGrp="1"/>
          </p:cNvSpPr>
          <p:nvPr>
            <p:ph idx="1"/>
          </p:nvPr>
        </p:nvSpPr>
        <p:spPr>
          <a:xfrm>
            <a:off x="628680" y="1403367"/>
            <a:ext cx="8229600" cy="4525963"/>
          </a:xfrm>
        </p:spPr>
        <p:txBody>
          <a:bodyPr/>
          <a:lstStyle/>
          <a:p>
            <a:pPr>
              <a:buNone/>
            </a:pPr>
            <a:r>
              <a:rPr lang="en-US" dirty="0"/>
              <a:t>	</a:t>
            </a:r>
            <a:endParaRPr lang="th-TH" dirty="0" smtClean="0"/>
          </a:p>
          <a:p>
            <a:endParaRPr lang="th-TH" dirty="0"/>
          </a:p>
        </p:txBody>
      </p:sp>
      <p:pic>
        <p:nvPicPr>
          <p:cNvPr id="4" name="Picture 3" descr="Picture 3.png"/>
          <p:cNvPicPr>
            <a:picLocks noChangeAspect="1"/>
          </p:cNvPicPr>
          <p:nvPr/>
        </p:nvPicPr>
        <p:blipFill>
          <a:blip r:embed="rId3"/>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8" descr="http://www.cookingschool.co.za/images/Logo/Nestle%20Good%20Food...Logo1%20gfgl.jpg">
            <a:hlinkClick r:id="rId4" action="ppaction://hlinksldjump"/>
          </p:cNvPr>
          <p:cNvPicPr>
            <a:picLocks noChangeAspect="1" noChangeArrowheads="1"/>
          </p:cNvPicPr>
          <p:nvPr/>
        </p:nvPicPr>
        <p:blipFill>
          <a:blip r:embed="rId5" cstate="print"/>
          <a:srcRect/>
          <a:stretch>
            <a:fillRect/>
          </a:stretch>
        </p:blipFill>
        <p:spPr bwMode="auto">
          <a:xfrm>
            <a:off x="7715272" y="1"/>
            <a:ext cx="1428728" cy="559793"/>
          </a:xfrm>
          <a:prstGeom prst="rect">
            <a:avLst/>
          </a:prstGeom>
          <a:noFill/>
        </p:spPr>
      </p:pic>
      <p:sp>
        <p:nvSpPr>
          <p:cNvPr id="16" name="Rectangle 5"/>
          <p:cNvSpPr>
            <a:spLocks noChangeArrowheads="1"/>
          </p:cNvSpPr>
          <p:nvPr/>
        </p:nvSpPr>
        <p:spPr bwMode="auto">
          <a:xfrm>
            <a:off x="228600" y="1275196"/>
            <a:ext cx="8642350" cy="576263"/>
          </a:xfrm>
          <a:prstGeom prst="rect">
            <a:avLst/>
          </a:prstGeom>
          <a:solidFill>
            <a:srgbClr val="99CCFF"/>
          </a:solidFill>
          <a:ln w="9525">
            <a:solidFill>
              <a:srgbClr val="99CCFF"/>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marL="342900" indent="-342900" algn="ctr" eaLnBrk="1" hangingPunct="1">
              <a:lnSpc>
                <a:spcPct val="90000"/>
              </a:lnSpc>
              <a:spcBef>
                <a:spcPct val="20000"/>
              </a:spcBef>
            </a:pPr>
            <a:r>
              <a:rPr lang="en-US" sz="2600" dirty="0" smtClean="0">
                <a:latin typeface="Arial Rounded MT Bold" pitchFamily="34" charset="0"/>
              </a:rPr>
              <a:t>Impulse Segment</a:t>
            </a:r>
            <a:endParaRPr lang="en-US" sz="2600" dirty="0">
              <a:latin typeface="Arial Rounded MT Bold" pitchFamily="34" charset="0"/>
            </a:endParaRPr>
          </a:p>
        </p:txBody>
      </p:sp>
      <p:sp>
        <p:nvSpPr>
          <p:cNvPr id="18" name="Text Box 4"/>
          <p:cNvSpPr txBox="1">
            <a:spLocks noChangeArrowheads="1"/>
          </p:cNvSpPr>
          <p:nvPr/>
        </p:nvSpPr>
        <p:spPr bwMode="auto">
          <a:xfrm>
            <a:off x="381000" y="1960996"/>
            <a:ext cx="8534400" cy="1569660"/>
          </a:xfrm>
          <a:prstGeom prst="rect">
            <a:avLst/>
          </a:prstGeom>
          <a:noFill/>
          <a:ln w="9525">
            <a:noFill/>
            <a:miter lim="800000"/>
            <a:headEnd/>
            <a:tailEnd/>
          </a:ln>
        </p:spPr>
        <p:txBody>
          <a:bodyPr wrap="square">
            <a:spAutoFit/>
          </a:bodyPr>
          <a:lstStyle/>
          <a:p>
            <a:pPr>
              <a:buFontTx/>
              <a:buChar char="•"/>
            </a:pPr>
            <a:r>
              <a:rPr lang="en-US" sz="2400" dirty="0" smtClean="0"/>
              <a:t> 70% unplanned impulse purchasing</a:t>
            </a:r>
          </a:p>
          <a:p>
            <a:pPr>
              <a:buFontTx/>
              <a:buChar char="•"/>
            </a:pPr>
            <a:r>
              <a:rPr lang="en-US" sz="2400" dirty="0" smtClean="0"/>
              <a:t> Retail presence and the prevalence of convenience stores drive demand</a:t>
            </a:r>
          </a:p>
          <a:p>
            <a:pPr>
              <a:buFontTx/>
              <a:buChar char="•"/>
            </a:pPr>
            <a:r>
              <a:rPr lang="en-US" sz="2400" dirty="0" smtClean="0"/>
              <a:t> Sales are seasonal</a:t>
            </a:r>
            <a:endParaRPr lang="en-US" sz="2400" dirty="0"/>
          </a:p>
        </p:txBody>
      </p:sp>
      <p:sp>
        <p:nvSpPr>
          <p:cNvPr id="20" name="Text Box 8"/>
          <p:cNvSpPr txBox="1">
            <a:spLocks noChangeArrowheads="1"/>
          </p:cNvSpPr>
          <p:nvPr/>
        </p:nvSpPr>
        <p:spPr bwMode="auto">
          <a:xfrm>
            <a:off x="1371600" y="4442262"/>
            <a:ext cx="6572296" cy="415498"/>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100" dirty="0" smtClean="0">
                <a:ln>
                  <a:solidFill>
                    <a:schemeClr val="bg1"/>
                  </a:solidFill>
                </a:ln>
                <a:solidFill>
                  <a:schemeClr val="bg1"/>
                </a:solidFill>
                <a:latin typeface="Arial Rounded MT Bold" pitchFamily="34" charset="0"/>
              </a:rPr>
              <a:t>Lack of Impulse Demand Drivers</a:t>
            </a:r>
            <a:endParaRPr lang="en-US" sz="2100" dirty="0">
              <a:ln>
                <a:solidFill>
                  <a:schemeClr val="bg1"/>
                </a:solidFill>
              </a:ln>
              <a:solidFill>
                <a:schemeClr val="bg1"/>
              </a:solidFill>
              <a:latin typeface="Arial Rounded MT Bold" pitchFamily="34" charset="0"/>
            </a:endParaRPr>
          </a:p>
        </p:txBody>
      </p:sp>
      <p:sp>
        <p:nvSpPr>
          <p:cNvPr id="21" name="AutoShape 7"/>
          <p:cNvSpPr>
            <a:spLocks noChangeArrowheads="1"/>
          </p:cNvSpPr>
          <p:nvPr/>
        </p:nvSpPr>
        <p:spPr bwMode="auto">
          <a:xfrm rot="10800000">
            <a:off x="3657600" y="4003679"/>
            <a:ext cx="1785942" cy="354014"/>
          </a:xfrm>
          <a:prstGeom prst="triangle">
            <a:avLst>
              <a:gd name="adj" fmla="val 50000"/>
            </a:avLst>
          </a:prstGeom>
          <a:solidFill>
            <a:schemeClr val="tx1"/>
          </a:solidFill>
          <a:ln w="9525">
            <a:noFill/>
            <a:miter lim="800000"/>
            <a:headEnd/>
            <a:tailEnd/>
          </a:ln>
        </p:spPr>
        <p:txBody>
          <a:bodyPr rot="10800000" wrap="none" anchor="ctr"/>
          <a:lstStyle/>
          <a:p>
            <a:endParaRPr lang="th-TH"/>
          </a:p>
        </p:txBody>
      </p:sp>
    </p:spTree>
    <p:custDataLst>
      <p:tags r:id="rId1"/>
    </p:custDataLst>
  </p:cSld>
  <p:clrMapOvr>
    <a:masterClrMapping/>
  </p:clrMapOvr>
  <p:transition advTm="392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rial Rounded MT Bold" pitchFamily="34" charset="0"/>
              </a:rPr>
              <a:t>Issues &amp; Objectives</a:t>
            </a:r>
            <a:endParaRPr lang="th-TH" sz="3600" dirty="0">
              <a:latin typeface="Arial Rounded MT Bold" pitchFamily="34" charset="0"/>
            </a:endParaRPr>
          </a:p>
        </p:txBody>
      </p:sp>
      <p:pic>
        <p:nvPicPr>
          <p:cNvPr id="4" name="Picture 3" descr="Picture 3.png"/>
          <p:cNvPicPr>
            <a:picLocks noChangeAspect="1"/>
          </p:cNvPicPr>
          <p:nvPr/>
        </p:nvPicPr>
        <p:blipFill>
          <a:blip r:embed="rId3"/>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8" descr="http://www.cookingschool.co.za/images/Logo/Nestle%20Good%20Food...Logo1%20gfgl.jpg">
            <a:hlinkClick r:id="rId4" action="ppaction://hlinksldjump"/>
          </p:cNvPr>
          <p:cNvPicPr>
            <a:picLocks noChangeAspect="1" noChangeArrowheads="1"/>
          </p:cNvPicPr>
          <p:nvPr/>
        </p:nvPicPr>
        <p:blipFill>
          <a:blip r:embed="rId5" cstate="print"/>
          <a:srcRect/>
          <a:stretch>
            <a:fillRect/>
          </a:stretch>
        </p:blipFill>
        <p:spPr bwMode="auto">
          <a:xfrm>
            <a:off x="7715272" y="1"/>
            <a:ext cx="1428728" cy="559793"/>
          </a:xfrm>
          <a:prstGeom prst="rect">
            <a:avLst/>
          </a:prstGeom>
          <a:noFill/>
        </p:spPr>
      </p:pic>
      <p:sp>
        <p:nvSpPr>
          <p:cNvPr id="32" name="Rectangle 1042"/>
          <p:cNvSpPr>
            <a:spLocks noChangeArrowheads="1"/>
          </p:cNvSpPr>
          <p:nvPr/>
        </p:nvSpPr>
        <p:spPr bwMode="auto">
          <a:xfrm>
            <a:off x="214282" y="1176358"/>
            <a:ext cx="3286148" cy="381000"/>
          </a:xfrm>
          <a:prstGeom prst="rect">
            <a:avLst/>
          </a:prstGeom>
          <a:gradFill rotWithShape="0">
            <a:gsLst>
              <a:gs pos="0">
                <a:srgbClr val="F3FF8A"/>
              </a:gs>
              <a:gs pos="100000">
                <a:srgbClr val="FFDF65"/>
              </a:gs>
            </a:gsLst>
            <a:path path="shape">
              <a:fillToRect l="50000" t="50000" r="50000" b="50000"/>
            </a:path>
          </a:gra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r>
              <a:rPr lang="en-US" sz="2000" dirty="0"/>
              <a:t>Where </a:t>
            </a:r>
            <a:r>
              <a:rPr lang="en-US" sz="2000" dirty="0" smtClean="0"/>
              <a:t>are we today</a:t>
            </a:r>
            <a:endParaRPr lang="en-US" dirty="0"/>
          </a:p>
        </p:txBody>
      </p:sp>
      <p:sp>
        <p:nvSpPr>
          <p:cNvPr id="33" name="Rectangle 1044"/>
          <p:cNvSpPr>
            <a:spLocks noChangeArrowheads="1"/>
          </p:cNvSpPr>
          <p:nvPr/>
        </p:nvSpPr>
        <p:spPr bwMode="auto">
          <a:xfrm>
            <a:off x="214282" y="1557358"/>
            <a:ext cx="3286148" cy="1371576"/>
          </a:xfrm>
          <a:prstGeom prst="rect">
            <a:avLst/>
          </a:prstGeom>
          <a:gradFill rotWithShape="0">
            <a:gsLst>
              <a:gs pos="0">
                <a:srgbClr val="4CFFB8"/>
              </a:gs>
              <a:gs pos="100000">
                <a:srgbClr val="1EEAD4"/>
              </a:gs>
            </a:gsLst>
            <a:path path="shape">
              <a:fillToRect l="50000" t="50000" r="50000" b="50000"/>
            </a:path>
          </a:gradFill>
          <a:ln w="9525">
            <a:solidFill>
              <a:schemeClr val="tx1"/>
            </a:solidFill>
            <a:miter lim="800000"/>
            <a:headEnd/>
            <a:tailEnd/>
          </a:ln>
        </p:spPr>
        <p:txBody>
          <a:bodyPr wrap="none" anchor="ctr"/>
          <a:lstStyle/>
          <a:p>
            <a:r>
              <a:rPr lang="en-US" sz="1800" dirty="0" smtClean="0"/>
              <a:t>Nestle USA confection division </a:t>
            </a:r>
          </a:p>
          <a:p>
            <a:r>
              <a:rPr lang="en-US" sz="1800" dirty="0" smtClean="0"/>
              <a:t>is under the turn around period </a:t>
            </a:r>
          </a:p>
          <a:p>
            <a:r>
              <a:rPr lang="en-US" sz="1800" dirty="0" smtClean="0"/>
              <a:t>where health and nutrition have </a:t>
            </a:r>
          </a:p>
          <a:p>
            <a:r>
              <a:rPr lang="en-US" sz="1800" dirty="0" smtClean="0"/>
              <a:t>become important determinants. </a:t>
            </a:r>
          </a:p>
          <a:p>
            <a:r>
              <a:rPr lang="en-US" sz="1800" dirty="0" smtClean="0"/>
              <a:t>Has sales of  US$ 3,250 million.</a:t>
            </a:r>
          </a:p>
        </p:txBody>
      </p:sp>
      <p:sp>
        <p:nvSpPr>
          <p:cNvPr id="34" name="Rectangle 1046"/>
          <p:cNvSpPr>
            <a:spLocks noChangeArrowheads="1"/>
          </p:cNvSpPr>
          <p:nvPr/>
        </p:nvSpPr>
        <p:spPr bwMode="auto">
          <a:xfrm>
            <a:off x="4710082" y="1176358"/>
            <a:ext cx="4191000" cy="381000"/>
          </a:xfrm>
          <a:prstGeom prst="rect">
            <a:avLst/>
          </a:prstGeom>
          <a:gradFill rotWithShape="0">
            <a:gsLst>
              <a:gs pos="0">
                <a:srgbClr val="F3FF8A"/>
              </a:gs>
              <a:gs pos="100000">
                <a:srgbClr val="FFDF65"/>
              </a:gs>
            </a:gsLst>
            <a:path path="shape">
              <a:fillToRect l="50000" t="50000" r="50000" b="50000"/>
            </a:path>
          </a:gra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r>
              <a:rPr lang="en-US" sz="2000" dirty="0" smtClean="0"/>
              <a:t>Nestle in five years</a:t>
            </a:r>
            <a:endParaRPr lang="en-US" dirty="0"/>
          </a:p>
        </p:txBody>
      </p:sp>
      <p:sp>
        <p:nvSpPr>
          <p:cNvPr id="35" name="Rectangle 1047"/>
          <p:cNvSpPr>
            <a:spLocks noChangeArrowheads="1"/>
          </p:cNvSpPr>
          <p:nvPr/>
        </p:nvSpPr>
        <p:spPr bwMode="auto">
          <a:xfrm>
            <a:off x="4710082" y="1557358"/>
            <a:ext cx="4191000" cy="1371576"/>
          </a:xfrm>
          <a:prstGeom prst="rect">
            <a:avLst/>
          </a:prstGeom>
          <a:gradFill rotWithShape="0">
            <a:gsLst>
              <a:gs pos="0">
                <a:srgbClr val="4CFFB8"/>
              </a:gs>
              <a:gs pos="100000">
                <a:srgbClr val="1EEAD4"/>
              </a:gs>
            </a:gsLst>
            <a:path path="shape">
              <a:fillToRect l="50000" t="50000" r="50000" b="50000"/>
            </a:path>
          </a:gradFill>
          <a:ln w="9525">
            <a:solidFill>
              <a:schemeClr val="tx1"/>
            </a:solidFill>
            <a:miter lim="800000"/>
            <a:headEnd/>
            <a:tailEnd/>
          </a:ln>
        </p:spPr>
        <p:txBody>
          <a:bodyPr wrap="none" anchor="ctr"/>
          <a:lstStyle/>
          <a:p>
            <a:r>
              <a:rPr lang="en-US" sz="1800" dirty="0" smtClean="0"/>
              <a:t>To expand Nestlé’s Nutrition, Health and </a:t>
            </a:r>
          </a:p>
          <a:p>
            <a:r>
              <a:rPr lang="en-US" sz="1800" dirty="0" smtClean="0"/>
              <a:t>Wellness presence within its USA </a:t>
            </a:r>
          </a:p>
          <a:p>
            <a:r>
              <a:rPr lang="en-US" sz="1800" dirty="0" smtClean="0"/>
              <a:t>confection division and achieve sales of</a:t>
            </a:r>
          </a:p>
          <a:p>
            <a:r>
              <a:rPr lang="en-US" sz="1800" dirty="0" smtClean="0"/>
              <a:t>US$ 3,650 million.</a:t>
            </a:r>
          </a:p>
        </p:txBody>
      </p:sp>
      <p:cxnSp>
        <p:nvCxnSpPr>
          <p:cNvPr id="49" name="Straight Arrow Connector 48"/>
          <p:cNvCxnSpPr/>
          <p:nvPr/>
        </p:nvCxnSpPr>
        <p:spPr>
          <a:xfrm>
            <a:off x="3500430" y="2071678"/>
            <a:ext cx="1209652" cy="1588"/>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14282" y="3357562"/>
            <a:ext cx="857256" cy="2714644"/>
          </a:xfrm>
          <a:prstGeom prst="rect">
            <a:avLst/>
          </a:prstGeom>
          <a:solidFill>
            <a:schemeClr val="tx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Issues at hand</a:t>
            </a:r>
            <a:endParaRPr lang="th-TH" dirty="0"/>
          </a:p>
        </p:txBody>
      </p:sp>
      <p:cxnSp>
        <p:nvCxnSpPr>
          <p:cNvPr id="52" name="Straight Connector 51"/>
          <p:cNvCxnSpPr>
            <a:stCxn id="50" idx="0"/>
          </p:cNvCxnSpPr>
          <p:nvPr/>
        </p:nvCxnSpPr>
        <p:spPr>
          <a:xfrm rot="5400000" flipH="1" flipV="1">
            <a:off x="535753" y="3250405"/>
            <a:ext cx="214314" cy="158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642910" y="3143248"/>
            <a:ext cx="3500462" cy="158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8" name="Straight Connector 57"/>
          <p:cNvCxnSpPr/>
          <p:nvPr/>
        </p:nvCxnSpPr>
        <p:spPr>
          <a:xfrm rot="5400000" flipH="1" flipV="1">
            <a:off x="3606793" y="2607463"/>
            <a:ext cx="1072364" cy="79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0" name="Rectangle 59"/>
          <p:cNvSpPr/>
          <p:nvPr/>
        </p:nvSpPr>
        <p:spPr>
          <a:xfrm>
            <a:off x="1214414" y="3357562"/>
            <a:ext cx="2928958" cy="857256"/>
          </a:xfrm>
          <a:prstGeom prst="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How to meet changes in consumer demand?</a:t>
            </a:r>
          </a:p>
        </p:txBody>
      </p:sp>
      <p:sp>
        <p:nvSpPr>
          <p:cNvPr id="61" name="Rectangle 60"/>
          <p:cNvSpPr/>
          <p:nvPr/>
        </p:nvSpPr>
        <p:spPr>
          <a:xfrm>
            <a:off x="1214414" y="4286256"/>
            <a:ext cx="2928958" cy="857256"/>
          </a:xfrm>
          <a:prstGeom prst="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How to capture more market share?</a:t>
            </a:r>
          </a:p>
        </p:txBody>
      </p:sp>
      <p:sp>
        <p:nvSpPr>
          <p:cNvPr id="62" name="Rectangle 61"/>
          <p:cNvSpPr/>
          <p:nvPr/>
        </p:nvSpPr>
        <p:spPr>
          <a:xfrm>
            <a:off x="1214414" y="5214950"/>
            <a:ext cx="2928958" cy="857256"/>
          </a:xfrm>
          <a:prstGeom prst="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How to increase demand driver?</a:t>
            </a:r>
          </a:p>
        </p:txBody>
      </p:sp>
      <p:sp>
        <p:nvSpPr>
          <p:cNvPr id="63" name="Rectangle 62"/>
          <p:cNvSpPr/>
          <p:nvPr/>
        </p:nvSpPr>
        <p:spPr>
          <a:xfrm>
            <a:off x="4214810" y="3357562"/>
            <a:ext cx="4714908" cy="857256"/>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To break away from unhealthy image and re-establish Nestle confectionary as a healthy source of goodness that will enable Nestle to best satisfy consumer needs</a:t>
            </a:r>
          </a:p>
        </p:txBody>
      </p:sp>
      <p:sp>
        <p:nvSpPr>
          <p:cNvPr id="64" name="Rectangle 63"/>
          <p:cNvSpPr/>
          <p:nvPr/>
        </p:nvSpPr>
        <p:spPr>
          <a:xfrm>
            <a:off x="4214810" y="4286256"/>
            <a:ext cx="4714908" cy="857256"/>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To aggressively develop product innovation platforms</a:t>
            </a:r>
          </a:p>
        </p:txBody>
      </p:sp>
      <p:sp>
        <p:nvSpPr>
          <p:cNvPr id="65" name="Rectangle 64"/>
          <p:cNvSpPr/>
          <p:nvPr/>
        </p:nvSpPr>
        <p:spPr>
          <a:xfrm>
            <a:off x="4214810" y="5214950"/>
            <a:ext cx="4714908" cy="857256"/>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600" dirty="0" smtClean="0"/>
              <a:t>To raise brand presence and awareness through more efficient and productive consumer communication and merchandising strategy</a:t>
            </a:r>
            <a:endParaRPr lang="en-US" sz="1600" dirty="0"/>
          </a:p>
        </p:txBody>
      </p:sp>
    </p:spTree>
    <p:custDataLst>
      <p:tags r:id="rId1"/>
    </p:custDataLst>
  </p:cSld>
  <p:clrMapOvr>
    <a:masterClrMapping/>
  </p:clrMapOvr>
  <p:transition advTm="762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0" grpId="0" animBg="1"/>
      <p:bldP spid="61" grpId="0" animBg="1"/>
      <p:bldP spid="62" grpId="0" animBg="1"/>
      <p:bldP spid="63" grpId="0" animBg="1"/>
      <p:bldP spid="64"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2" descr="jigsaw.jpg"/>
          <p:cNvPicPr>
            <a:picLocks noChangeAspect="1"/>
          </p:cNvPicPr>
          <p:nvPr/>
        </p:nvPicPr>
        <p:blipFill>
          <a:blip r:embed="rId2"/>
          <a:srcRect/>
          <a:stretch>
            <a:fillRect/>
          </a:stretch>
        </p:blipFill>
        <p:spPr bwMode="auto">
          <a:xfrm>
            <a:off x="642910" y="1483231"/>
            <a:ext cx="3571900" cy="2302959"/>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l"/>
            <a:r>
              <a:rPr lang="en-US" sz="3600" dirty="0" smtClean="0">
                <a:latin typeface="Arial Rounded MT Bold" pitchFamily="34" charset="0"/>
              </a:rPr>
              <a:t>Strategy Overview</a:t>
            </a:r>
            <a:endParaRPr lang="th-TH" sz="3600" dirty="0">
              <a:latin typeface="Arial Rounded MT Bold" pitchFamily="34" charset="0"/>
            </a:endParaRPr>
          </a:p>
        </p:txBody>
      </p:sp>
      <p:sp>
        <p:nvSpPr>
          <p:cNvPr id="3" name="Content Placeholder 2"/>
          <p:cNvSpPr>
            <a:spLocks noGrp="1"/>
          </p:cNvSpPr>
          <p:nvPr>
            <p:ph idx="1"/>
          </p:nvPr>
        </p:nvSpPr>
        <p:spPr>
          <a:xfrm>
            <a:off x="628680" y="1403367"/>
            <a:ext cx="8229600" cy="4525963"/>
          </a:xfrm>
        </p:spPr>
        <p:txBody>
          <a:bodyPr/>
          <a:lstStyle/>
          <a:p>
            <a:pPr>
              <a:buNone/>
            </a:pPr>
            <a:r>
              <a:rPr lang="en-US" dirty="0"/>
              <a:t>	</a:t>
            </a:r>
            <a:endParaRPr lang="th-TH" dirty="0" smtClean="0"/>
          </a:p>
          <a:p>
            <a:endParaRPr lang="th-TH" dirty="0"/>
          </a:p>
        </p:txBody>
      </p:sp>
      <p:pic>
        <p:nvPicPr>
          <p:cNvPr id="4" name="Picture 3" descr="Picture 3.png"/>
          <p:cNvPicPr>
            <a:picLocks noChangeAspect="1"/>
          </p:cNvPicPr>
          <p:nvPr/>
        </p:nvPicPr>
        <p:blipFill>
          <a:blip r:embed="rId3"/>
          <a:stretch>
            <a:fillRect/>
          </a:stretch>
        </p:blipFill>
        <p:spPr>
          <a:xfrm>
            <a:off x="0" y="6509487"/>
            <a:ext cx="9144000" cy="419975"/>
          </a:xfrm>
          <a:prstGeom prst="rect">
            <a:avLst/>
          </a:prstGeom>
          <a:ln>
            <a:noFill/>
          </a:ln>
          <a:effectLst>
            <a:softEdge rad="112500"/>
          </a:effectLst>
        </p:spPr>
      </p:pic>
      <p:sp>
        <p:nvSpPr>
          <p:cNvPr id="5" name="Round Diagonal Corner Rectangle 4"/>
          <p:cNvSpPr/>
          <p:nvPr/>
        </p:nvSpPr>
        <p:spPr>
          <a:xfrm>
            <a:off x="6297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Nestlé Overview</a:t>
            </a:r>
            <a:endParaRPr lang="th-TH" sz="1200" dirty="0">
              <a:latin typeface="Arial Rounded MT Bold" pitchFamily="34" charset="0"/>
            </a:endParaRPr>
          </a:p>
        </p:txBody>
      </p:sp>
      <p:sp>
        <p:nvSpPr>
          <p:cNvPr id="6" name="Round Diagonal Corner Rectangle 5"/>
          <p:cNvSpPr/>
          <p:nvPr/>
        </p:nvSpPr>
        <p:spPr>
          <a:xfrm>
            <a:off x="1357290"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Situation Analysis</a:t>
            </a:r>
            <a:endParaRPr lang="th-TH" sz="1200" dirty="0">
              <a:latin typeface="Arial Rounded MT Bold" pitchFamily="34" charset="0"/>
            </a:endParaRPr>
          </a:p>
        </p:txBody>
      </p:sp>
      <p:sp>
        <p:nvSpPr>
          <p:cNvPr id="7" name="Round Diagonal Corner Rectangle 6"/>
          <p:cNvSpPr/>
          <p:nvPr/>
        </p:nvSpPr>
        <p:spPr>
          <a:xfrm>
            <a:off x="2643174"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Rounded MT Bold" pitchFamily="34" charset="0"/>
              </a:rPr>
              <a:t>I</a:t>
            </a:r>
            <a:r>
              <a:rPr lang="en-US" sz="1200" dirty="0" smtClean="0">
                <a:latin typeface="Arial Rounded MT Bold" pitchFamily="34" charset="0"/>
              </a:rPr>
              <a:t>ssues &amp; Objectives</a:t>
            </a:r>
            <a:endParaRPr lang="th-TH" sz="1200" dirty="0">
              <a:latin typeface="Arial Rounded MT Bold" pitchFamily="34" charset="0"/>
            </a:endParaRPr>
          </a:p>
        </p:txBody>
      </p:sp>
      <p:sp>
        <p:nvSpPr>
          <p:cNvPr id="8" name="Round Diagonal Corner Rectangle 7"/>
          <p:cNvSpPr/>
          <p:nvPr/>
        </p:nvSpPr>
        <p:spPr>
          <a:xfrm>
            <a:off x="3929058" y="6286520"/>
            <a:ext cx="1224000" cy="504000"/>
          </a:xfrm>
          <a:prstGeom prst="round2DiagRect">
            <a:avLst/>
          </a:prstGeom>
          <a:solidFill>
            <a:schemeClr val="tx2"/>
          </a:solidFill>
          <a:ln w="57150">
            <a:solidFill>
              <a:srgbClr val="FFC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Recommendations</a:t>
            </a:r>
            <a:endParaRPr lang="th-TH" sz="1200" dirty="0">
              <a:latin typeface="Arial Rounded MT Bold" pitchFamily="34" charset="0"/>
            </a:endParaRPr>
          </a:p>
        </p:txBody>
      </p:sp>
      <p:sp>
        <p:nvSpPr>
          <p:cNvPr id="9" name="Round Diagonal Corner Rectangle 8"/>
          <p:cNvSpPr/>
          <p:nvPr/>
        </p:nvSpPr>
        <p:spPr>
          <a:xfrm>
            <a:off x="5214942"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Financial Justification</a:t>
            </a:r>
            <a:endParaRPr lang="th-TH" sz="1200" dirty="0">
              <a:latin typeface="Arial Rounded MT Bold" pitchFamily="34" charset="0"/>
            </a:endParaRPr>
          </a:p>
        </p:txBody>
      </p:sp>
      <p:sp>
        <p:nvSpPr>
          <p:cNvPr id="10" name="Round Diagonal Corner Rectangle 9"/>
          <p:cNvSpPr/>
          <p:nvPr/>
        </p:nvSpPr>
        <p:spPr>
          <a:xfrm>
            <a:off x="650082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Key Success Factors</a:t>
            </a:r>
            <a:endParaRPr lang="th-TH" sz="1200" dirty="0">
              <a:latin typeface="Arial Rounded MT Bold" pitchFamily="34" charset="0"/>
            </a:endParaRPr>
          </a:p>
        </p:txBody>
      </p:sp>
      <p:sp>
        <p:nvSpPr>
          <p:cNvPr id="11" name="Round Diagonal Corner Rectangle 10"/>
          <p:cNvSpPr/>
          <p:nvPr/>
        </p:nvSpPr>
        <p:spPr>
          <a:xfrm>
            <a:off x="7777156" y="6286520"/>
            <a:ext cx="1224000" cy="504000"/>
          </a:xfrm>
          <a:prstGeom prst="round2DiagRect">
            <a:avLst/>
          </a:prstGeom>
          <a:solidFill>
            <a:schemeClr val="bg1">
              <a:lumMod val="75000"/>
            </a:schemeClr>
          </a:solidFill>
          <a:ln w="57150">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Rounded MT Bold" pitchFamily="34" charset="0"/>
              </a:rPr>
              <a:t>Conclusion</a:t>
            </a:r>
            <a:endParaRPr lang="th-TH" sz="1200" dirty="0">
              <a:latin typeface="Arial Rounded MT Bold" pitchFamily="34" charset="0"/>
            </a:endParaRPr>
          </a:p>
        </p:txBody>
      </p:sp>
      <p:sp>
        <p:nvSpPr>
          <p:cNvPr id="12" name="Rectangle 11"/>
          <p:cNvSpPr/>
          <p:nvPr/>
        </p:nvSpPr>
        <p:spPr>
          <a:xfrm>
            <a:off x="0" y="0"/>
            <a:ext cx="9144000" cy="3571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a:off x="0" y="0"/>
            <a:ext cx="7643834"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0" y="357166"/>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8" descr="http://www.cookingschool.co.za/images/Logo/Nestle%20Good%20Food...Logo1%20gfgl.jpg">
            <a:hlinkClick r:id="rId4" action="ppaction://hlinksldjump"/>
          </p:cNvPr>
          <p:cNvPicPr>
            <a:picLocks noChangeAspect="1" noChangeArrowheads="1"/>
          </p:cNvPicPr>
          <p:nvPr/>
        </p:nvPicPr>
        <p:blipFill>
          <a:blip r:embed="rId5" cstate="print"/>
          <a:srcRect/>
          <a:stretch>
            <a:fillRect/>
          </a:stretch>
        </p:blipFill>
        <p:spPr bwMode="auto">
          <a:xfrm>
            <a:off x="7715272" y="1"/>
            <a:ext cx="1428728" cy="559793"/>
          </a:xfrm>
          <a:prstGeom prst="rect">
            <a:avLst/>
          </a:prstGeom>
          <a:noFill/>
        </p:spPr>
      </p:pic>
      <p:sp>
        <p:nvSpPr>
          <p:cNvPr id="18" name="TextBox 17"/>
          <p:cNvSpPr txBox="1"/>
          <p:nvPr/>
        </p:nvSpPr>
        <p:spPr>
          <a:xfrm>
            <a:off x="571472" y="1142984"/>
            <a:ext cx="1449436" cy="523220"/>
          </a:xfrm>
          <a:prstGeom prst="rect">
            <a:avLst/>
          </a:prstGeom>
          <a:noFill/>
        </p:spPr>
        <p:txBody>
          <a:bodyPr wrap="none" rtlCol="0">
            <a:spAutoFit/>
          </a:bodyPr>
          <a:lstStyle/>
          <a:p>
            <a:r>
              <a:rPr lang="en-US" dirty="0" smtClean="0"/>
              <a:t>1. Minus</a:t>
            </a:r>
            <a:endParaRPr lang="th-TH" dirty="0"/>
          </a:p>
        </p:txBody>
      </p:sp>
      <p:sp>
        <p:nvSpPr>
          <p:cNvPr id="20" name="TextBox 19"/>
          <p:cNvSpPr txBox="1"/>
          <p:nvPr/>
        </p:nvSpPr>
        <p:spPr>
          <a:xfrm>
            <a:off x="4862307" y="1142984"/>
            <a:ext cx="1138453" cy="523220"/>
          </a:xfrm>
          <a:prstGeom prst="rect">
            <a:avLst/>
          </a:prstGeom>
          <a:noFill/>
        </p:spPr>
        <p:txBody>
          <a:bodyPr wrap="none" rtlCol="0">
            <a:spAutoFit/>
          </a:bodyPr>
          <a:lstStyle/>
          <a:p>
            <a:r>
              <a:rPr lang="en-US" dirty="0" smtClean="0"/>
              <a:t>2. Plus</a:t>
            </a:r>
            <a:endParaRPr lang="th-TH" dirty="0"/>
          </a:p>
        </p:txBody>
      </p:sp>
      <p:sp>
        <p:nvSpPr>
          <p:cNvPr id="21" name="TextBox 20"/>
          <p:cNvSpPr txBox="1"/>
          <p:nvPr/>
        </p:nvSpPr>
        <p:spPr>
          <a:xfrm>
            <a:off x="603416" y="3786190"/>
            <a:ext cx="1754006" cy="523220"/>
          </a:xfrm>
          <a:prstGeom prst="rect">
            <a:avLst/>
          </a:prstGeom>
          <a:noFill/>
        </p:spPr>
        <p:txBody>
          <a:bodyPr wrap="none" rtlCol="0">
            <a:spAutoFit/>
          </a:bodyPr>
          <a:lstStyle/>
          <a:p>
            <a:r>
              <a:rPr lang="en-US" dirty="0" smtClean="0"/>
              <a:t>3. Multiply</a:t>
            </a:r>
            <a:endParaRPr lang="th-TH" dirty="0"/>
          </a:p>
        </p:txBody>
      </p:sp>
      <p:pic>
        <p:nvPicPr>
          <p:cNvPr id="26632" name="Picture 8" descr="http://gotoknow.org/file/kpruqa2006/preview/white%20rose.jpg"/>
          <p:cNvPicPr>
            <a:picLocks noChangeAspect="1" noChangeArrowheads="1"/>
          </p:cNvPicPr>
          <p:nvPr/>
        </p:nvPicPr>
        <p:blipFill>
          <a:blip r:embed="rId6"/>
          <a:srcRect/>
          <a:stretch>
            <a:fillRect/>
          </a:stretch>
        </p:blipFill>
        <p:spPr bwMode="auto">
          <a:xfrm>
            <a:off x="5000628" y="1643050"/>
            <a:ext cx="3604373" cy="4286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TextBox 25"/>
          <p:cNvSpPr txBox="1"/>
          <p:nvPr/>
        </p:nvSpPr>
        <p:spPr>
          <a:xfrm>
            <a:off x="5715008" y="1428736"/>
            <a:ext cx="2214578" cy="4708981"/>
          </a:xfrm>
          <a:prstGeom prst="rect">
            <a:avLst/>
          </a:prstGeom>
          <a:noFill/>
        </p:spPr>
        <p:txBody>
          <a:bodyPr wrap="square" rtlCol="0">
            <a:spAutoFit/>
          </a:bodyPr>
          <a:lstStyle/>
          <a:p>
            <a:pPr algn="ctr"/>
            <a:r>
              <a:rPr lang="en-US" sz="30000" dirty="0" smtClean="0"/>
              <a:t>+</a:t>
            </a:r>
            <a:endParaRPr lang="th-TH" sz="30000" dirty="0"/>
          </a:p>
        </p:txBody>
      </p:sp>
      <p:sp>
        <p:nvSpPr>
          <p:cNvPr id="24" name="Rectangle 23"/>
          <p:cNvSpPr/>
          <p:nvPr/>
        </p:nvSpPr>
        <p:spPr>
          <a:xfrm>
            <a:off x="285720" y="1142984"/>
            <a:ext cx="4357718" cy="25717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5" name="Rectangle 24"/>
          <p:cNvSpPr/>
          <p:nvPr/>
        </p:nvSpPr>
        <p:spPr>
          <a:xfrm>
            <a:off x="4786314" y="1142984"/>
            <a:ext cx="4000528" cy="49292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7" name="Rectangle 26"/>
          <p:cNvSpPr/>
          <p:nvPr/>
        </p:nvSpPr>
        <p:spPr>
          <a:xfrm>
            <a:off x="285720" y="3786190"/>
            <a:ext cx="4357718" cy="2286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8436" name="Picture 4" descr="http://farm3.static.flickr.com/2224/2157686016_2fa0070a39.jpg"/>
          <p:cNvPicPr>
            <a:picLocks noChangeAspect="1" noChangeArrowheads="1"/>
          </p:cNvPicPr>
          <p:nvPr/>
        </p:nvPicPr>
        <p:blipFill>
          <a:blip r:embed="rId7"/>
          <a:srcRect/>
          <a:stretch>
            <a:fillRect/>
          </a:stretch>
        </p:blipFill>
        <p:spPr bwMode="auto">
          <a:xfrm>
            <a:off x="500034" y="4214818"/>
            <a:ext cx="3929090" cy="1750231"/>
          </a:xfrm>
          <a:prstGeom prst="rect">
            <a:avLst/>
          </a:prstGeom>
          <a:ln>
            <a:noFill/>
          </a:ln>
          <a:effectLst>
            <a:softEdge rad="112500"/>
          </a:effectLst>
        </p:spPr>
      </p:pic>
    </p:spTree>
  </p:cSld>
  <p:clrMapOvr>
    <a:masterClrMapping/>
  </p:clrMapOvr>
  <p:transition advTm="1567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4.1"/>
</p:tagLst>
</file>

<file path=ppt/tags/tag2.xml><?xml version="1.0" encoding="utf-8"?>
<p:tagLst xmlns:a="http://schemas.openxmlformats.org/drawingml/2006/main" xmlns:r="http://schemas.openxmlformats.org/officeDocument/2006/relationships" xmlns:p="http://schemas.openxmlformats.org/presentationml/2006/main">
  <p:tag name="TIMING" val="|67.6"/>
</p:tagLst>
</file>

<file path=ppt/tags/tag3.xml><?xml version="1.0" encoding="utf-8"?>
<p:tagLst xmlns:a="http://schemas.openxmlformats.org/drawingml/2006/main" xmlns:r="http://schemas.openxmlformats.org/officeDocument/2006/relationships" xmlns:p="http://schemas.openxmlformats.org/presentationml/2006/main">
  <p:tag name="TIMING" val="|25.5"/>
</p:tagLst>
</file>

<file path=ppt/tags/tag4.xml><?xml version="1.0" encoding="utf-8"?>
<p:tagLst xmlns:a="http://schemas.openxmlformats.org/drawingml/2006/main" xmlns:r="http://schemas.openxmlformats.org/officeDocument/2006/relationships" xmlns:p="http://schemas.openxmlformats.org/presentationml/2006/main">
  <p:tag name="TIMING" val="|35.5"/>
</p:tagLst>
</file>

<file path=ppt/tags/tag5.xml><?xml version="1.0" encoding="utf-8"?>
<p:tagLst xmlns:a="http://schemas.openxmlformats.org/drawingml/2006/main" xmlns:r="http://schemas.openxmlformats.org/officeDocument/2006/relationships" xmlns:p="http://schemas.openxmlformats.org/presentationml/2006/main">
  <p:tag name="TIMING"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TotalTime>
  <Words>1983</Words>
  <Application>Microsoft Office PowerPoint</Application>
  <PresentationFormat>On-screen Show (4:3)</PresentationFormat>
  <Paragraphs>547</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d Nestlé Good Food, Good Life Nutrition, Health and Wellness </vt:lpstr>
      <vt:lpstr>Agenda</vt:lpstr>
      <vt:lpstr>Nestlé USA</vt:lpstr>
      <vt:lpstr>Nestlé USA</vt:lpstr>
      <vt:lpstr>Situation Analysis</vt:lpstr>
      <vt:lpstr>Situation Analysis</vt:lpstr>
      <vt:lpstr>Situation Analysis</vt:lpstr>
      <vt:lpstr>Issues &amp; Objectives</vt:lpstr>
      <vt:lpstr>Strategy Overview</vt:lpstr>
      <vt:lpstr>Guilt Free!</vt:lpstr>
      <vt:lpstr>Strategy Overview</vt:lpstr>
      <vt:lpstr>Fruitti Coco</vt:lpstr>
      <vt:lpstr>Fruitti Coco</vt:lpstr>
      <vt:lpstr>Taste the Lifestyle</vt:lpstr>
      <vt:lpstr>Taste the Lifestyle</vt:lpstr>
      <vt:lpstr>Taste the Lifestyle</vt:lpstr>
      <vt:lpstr>Strategy Overview</vt:lpstr>
      <vt:lpstr>Merchandising Strategy</vt:lpstr>
      <vt:lpstr>Implementation Plan</vt:lpstr>
      <vt:lpstr>Forecasted Confectionery Sales</vt:lpstr>
      <vt:lpstr>Forecasted Confectionery Net Income</vt:lpstr>
      <vt:lpstr>Cost Estimation</vt:lpstr>
      <vt:lpstr>Key Success Factors</vt:lpstr>
      <vt:lpstr>Conclusion</vt:lpstr>
      <vt:lpstr>      Q &amp; A </vt:lpstr>
      <vt:lpstr> Slide Navigator </vt:lpstr>
      <vt:lpstr>Slide 27</vt:lpstr>
      <vt:lpstr>Why choosing Nespresso? </vt:lpstr>
      <vt:lpstr>Slide 29</vt:lpstr>
      <vt:lpstr>Why not nuts?</vt:lpstr>
      <vt:lpstr>Sugar-free products are made with chemicals is it safe? </vt:lpstr>
      <vt:lpstr>CANDY </vt:lpstr>
      <vt:lpstr>FRUITS in chocolate</vt:lpstr>
      <vt:lpstr>Nestle + Restaurants</vt:lpstr>
      <vt:lpstr>Forecasted Sales</vt:lpstr>
      <vt:lpstr>Forecasted Net Income</vt:lpstr>
      <vt:lpstr>Cost Estimation</vt:lpstr>
      <vt:lpstr>Dilute shares</vt:lpstr>
    </vt:vector>
  </TitlesOfParts>
  <Company>iLLUSiON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 Nestlé Good Food, Good Life Nutrition, Health and Wellness</dc:title>
  <dc:creator>CasperX</dc:creator>
  <cp:lastModifiedBy>มีมี่</cp:lastModifiedBy>
  <cp:revision>154</cp:revision>
  <dcterms:created xsi:type="dcterms:W3CDTF">2009-02-20T22:45:25Z</dcterms:created>
  <dcterms:modified xsi:type="dcterms:W3CDTF">2009-02-21T16:16:17Z</dcterms:modified>
</cp:coreProperties>
</file>